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70"/>
  </p:notesMasterIdLst>
  <p:sldIdLst>
    <p:sldId id="332" r:id="rId2"/>
    <p:sldId id="333" r:id="rId3"/>
    <p:sldId id="334" r:id="rId4"/>
    <p:sldId id="338" r:id="rId5"/>
    <p:sldId id="339" r:id="rId6"/>
    <p:sldId id="336" r:id="rId7"/>
    <p:sldId id="335" r:id="rId8"/>
    <p:sldId id="337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9" r:id="rId18"/>
    <p:sldId id="348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359" r:id="rId29"/>
    <p:sldId id="366" r:id="rId30"/>
    <p:sldId id="360" r:id="rId31"/>
    <p:sldId id="361" r:id="rId32"/>
    <p:sldId id="367" r:id="rId33"/>
    <p:sldId id="364" r:id="rId34"/>
    <p:sldId id="363" r:id="rId35"/>
    <p:sldId id="365" r:id="rId36"/>
    <p:sldId id="368" r:id="rId37"/>
    <p:sldId id="369" r:id="rId38"/>
    <p:sldId id="370" r:id="rId39"/>
    <p:sldId id="371" r:id="rId40"/>
    <p:sldId id="372" r:id="rId41"/>
    <p:sldId id="373" r:id="rId42"/>
    <p:sldId id="374" r:id="rId43"/>
    <p:sldId id="378" r:id="rId44"/>
    <p:sldId id="376" r:id="rId45"/>
    <p:sldId id="377" r:id="rId46"/>
    <p:sldId id="379" r:id="rId47"/>
    <p:sldId id="380" r:id="rId48"/>
    <p:sldId id="381" r:id="rId49"/>
    <p:sldId id="382" r:id="rId50"/>
    <p:sldId id="384" r:id="rId51"/>
    <p:sldId id="392" r:id="rId52"/>
    <p:sldId id="393" r:id="rId53"/>
    <p:sldId id="394" r:id="rId54"/>
    <p:sldId id="395" r:id="rId55"/>
    <p:sldId id="396" r:id="rId56"/>
    <p:sldId id="397" r:id="rId57"/>
    <p:sldId id="398" r:id="rId58"/>
    <p:sldId id="404" r:id="rId59"/>
    <p:sldId id="400" r:id="rId60"/>
    <p:sldId id="401" r:id="rId61"/>
    <p:sldId id="405" r:id="rId62"/>
    <p:sldId id="403" r:id="rId63"/>
    <p:sldId id="406" r:id="rId64"/>
    <p:sldId id="407" r:id="rId65"/>
    <p:sldId id="408" r:id="rId66"/>
    <p:sldId id="409" r:id="rId67"/>
    <p:sldId id="410" r:id="rId68"/>
    <p:sldId id="270" r:id="rId6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C1F00"/>
    <a:srgbClr val="0033CC"/>
    <a:srgbClr val="0049DA"/>
    <a:srgbClr val="CCECFF"/>
    <a:srgbClr val="FFFFFF"/>
    <a:srgbClr val="CCFFFF"/>
    <a:srgbClr val="C800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3" autoAdjust="0"/>
    <p:restoredTop sz="93213" autoAdjust="0"/>
  </p:normalViewPr>
  <p:slideViewPr>
    <p:cSldViewPr>
      <p:cViewPr varScale="1">
        <p:scale>
          <a:sx n="73" d="100"/>
          <a:sy n="73" d="100"/>
        </p:scale>
        <p:origin x="-12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29582D5-84F3-4C56-9459-20289814AFD3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21E026-1922-4E57-BA1B-356A9B37D9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2FF2E-CDEE-4FD1-912C-DC0B3D245C64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0553E-76CD-45BB-A9A5-1909A6C3C9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3C7D8-F2CD-41AB-9457-844097B9BA8B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2E47D-8A92-47B7-8E08-59384F874D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9962C-7E16-4686-A864-A930E6F6A3E3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42178-4CE7-49C7-9E64-9AEB6694AE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40F17-49BB-4417-AC6C-D151968CEB80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D386-F295-474D-8653-E1212F56BF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E0E98-4732-4F0A-9E6B-DF6FE0F99F9C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E88F0-67FD-47FF-B72D-564356964D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2D174-10D8-4081-9398-B96B214A01D5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AC4E6-23A7-4107-9D1A-0C863B8FC8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ED90E-1BE2-458C-8F25-DE23C524C837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1C2C7-776D-4F5D-B408-DA1E5B92FB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5966B-86B2-4972-8438-F138C6E5CBD0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219D8-1101-4F6D-A4FA-E22CFFC36A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33CE9-5D82-410D-8B1A-C080BD6389B5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48E3E-851E-4AFF-9454-F169A88277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925BD-8F48-4C10-8805-ED031C4F0AFA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11A8E-B50C-465C-A76C-36851E451C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53A7A-4817-4C66-BE94-7E4C80FCA971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996DC-892E-480B-9A61-7C66168446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70163-9656-49EF-B683-7DD74D47F6B2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748D2-159E-4A1A-8411-2B72DED82E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E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328617-57EE-4005-9CC7-47F7CEA7E3CC}" type="datetimeFigureOut">
              <a:rPr lang="ru-RU"/>
              <a:pPr>
                <a:defRPr/>
              </a:pPr>
              <a:t>05.05.2016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4FB4C3-9780-446A-9416-48D2AD65DC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estival.1september.ru/articles/611867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8.xml"/><Relationship Id="rId3" Type="http://schemas.openxmlformats.org/officeDocument/2006/relationships/slide" Target="slide5.xml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slide" Target="slide2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slide" Target="slide42.xml"/><Relationship Id="rId18" Type="http://schemas.openxmlformats.org/officeDocument/2006/relationships/slide" Target="slide47.xml"/><Relationship Id="rId3" Type="http://schemas.openxmlformats.org/officeDocument/2006/relationships/slide" Target="slide32.xml"/><Relationship Id="rId21" Type="http://schemas.openxmlformats.org/officeDocument/2006/relationships/slide" Target="slide50.xml"/><Relationship Id="rId7" Type="http://schemas.openxmlformats.org/officeDocument/2006/relationships/slide" Target="slide36.xml"/><Relationship Id="rId12" Type="http://schemas.openxmlformats.org/officeDocument/2006/relationships/slide" Target="slide41.xml"/><Relationship Id="rId17" Type="http://schemas.openxmlformats.org/officeDocument/2006/relationships/slide" Target="slide46.xml"/><Relationship Id="rId2" Type="http://schemas.openxmlformats.org/officeDocument/2006/relationships/slide" Target="slide31.xml"/><Relationship Id="rId16" Type="http://schemas.openxmlformats.org/officeDocument/2006/relationships/slide" Target="slide45.xml"/><Relationship Id="rId20" Type="http://schemas.openxmlformats.org/officeDocument/2006/relationships/slide" Target="slide4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5.xml"/><Relationship Id="rId11" Type="http://schemas.openxmlformats.org/officeDocument/2006/relationships/slide" Target="slide40.xml"/><Relationship Id="rId5" Type="http://schemas.openxmlformats.org/officeDocument/2006/relationships/slide" Target="slide34.xml"/><Relationship Id="rId15" Type="http://schemas.openxmlformats.org/officeDocument/2006/relationships/slide" Target="slide44.xml"/><Relationship Id="rId10" Type="http://schemas.openxmlformats.org/officeDocument/2006/relationships/slide" Target="slide39.xml"/><Relationship Id="rId19" Type="http://schemas.openxmlformats.org/officeDocument/2006/relationships/slide" Target="slide48.xml"/><Relationship Id="rId4" Type="http://schemas.openxmlformats.org/officeDocument/2006/relationships/slide" Target="slide33.xml"/><Relationship Id="rId9" Type="http://schemas.openxmlformats.org/officeDocument/2006/relationships/slide" Target="slide38.xml"/><Relationship Id="rId14" Type="http://schemas.openxmlformats.org/officeDocument/2006/relationships/slide" Target="slide43.xml"/><Relationship Id="rId22" Type="http://schemas.openxmlformats.org/officeDocument/2006/relationships/slide" Target="slide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" Target="slide59.xml"/><Relationship Id="rId13" Type="http://schemas.openxmlformats.org/officeDocument/2006/relationships/slide" Target="slide64.xml"/><Relationship Id="rId3" Type="http://schemas.openxmlformats.org/officeDocument/2006/relationships/slide" Target="slide54.xml"/><Relationship Id="rId7" Type="http://schemas.openxmlformats.org/officeDocument/2006/relationships/slide" Target="slide58.xml"/><Relationship Id="rId12" Type="http://schemas.openxmlformats.org/officeDocument/2006/relationships/slide" Target="slide63.xml"/><Relationship Id="rId17" Type="http://schemas.openxmlformats.org/officeDocument/2006/relationships/slide" Target="slide68.xml"/><Relationship Id="rId2" Type="http://schemas.openxmlformats.org/officeDocument/2006/relationships/slide" Target="slide53.xml"/><Relationship Id="rId16" Type="http://schemas.openxmlformats.org/officeDocument/2006/relationships/slide" Target="slide6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7.xml"/><Relationship Id="rId11" Type="http://schemas.openxmlformats.org/officeDocument/2006/relationships/slide" Target="slide62.xml"/><Relationship Id="rId5" Type="http://schemas.openxmlformats.org/officeDocument/2006/relationships/slide" Target="slide56.xml"/><Relationship Id="rId15" Type="http://schemas.openxmlformats.org/officeDocument/2006/relationships/slide" Target="slide66.xml"/><Relationship Id="rId10" Type="http://schemas.openxmlformats.org/officeDocument/2006/relationships/slide" Target="slide61.xml"/><Relationship Id="rId4" Type="http://schemas.openxmlformats.org/officeDocument/2006/relationships/slide" Target="slide55.xml"/><Relationship Id="rId9" Type="http://schemas.openxmlformats.org/officeDocument/2006/relationships/slide" Target="slide60.xml"/><Relationship Id="rId14" Type="http://schemas.openxmlformats.org/officeDocument/2006/relationships/slide" Target="slide6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3"/>
          <p:cNvSpPr>
            <a:spLocks noChangeArrowheads="1"/>
          </p:cNvSpPr>
          <p:nvPr/>
        </p:nvSpPr>
        <p:spPr bwMode="auto">
          <a:xfrm rot="900211">
            <a:off x="2466975" y="5967413"/>
            <a:ext cx="336550" cy="333375"/>
          </a:xfrm>
          <a:prstGeom prst="star4">
            <a:avLst>
              <a:gd name="adj" fmla="val 12579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016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051" name="AutoShape 13"/>
          <p:cNvSpPr>
            <a:spLocks noChangeArrowheads="1"/>
          </p:cNvSpPr>
          <p:nvPr/>
        </p:nvSpPr>
        <p:spPr bwMode="auto">
          <a:xfrm rot="900211">
            <a:off x="6396038" y="538163"/>
            <a:ext cx="336550" cy="333375"/>
          </a:xfrm>
          <a:prstGeom prst="star4">
            <a:avLst>
              <a:gd name="adj" fmla="val 12579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016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052" name="AutoShape 13"/>
          <p:cNvSpPr>
            <a:spLocks noChangeArrowheads="1"/>
          </p:cNvSpPr>
          <p:nvPr/>
        </p:nvSpPr>
        <p:spPr bwMode="auto">
          <a:xfrm rot="900211">
            <a:off x="7110413" y="3109913"/>
            <a:ext cx="336550" cy="333375"/>
          </a:xfrm>
          <a:prstGeom prst="star4">
            <a:avLst>
              <a:gd name="adj" fmla="val 12579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016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053" name="AutoShape 13"/>
          <p:cNvSpPr>
            <a:spLocks noChangeArrowheads="1"/>
          </p:cNvSpPr>
          <p:nvPr/>
        </p:nvSpPr>
        <p:spPr bwMode="auto">
          <a:xfrm rot="900211">
            <a:off x="1609725" y="2752725"/>
            <a:ext cx="336550" cy="333375"/>
          </a:xfrm>
          <a:prstGeom prst="star4">
            <a:avLst>
              <a:gd name="adj" fmla="val 12579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016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-1928813" y="3429000"/>
            <a:ext cx="12954001" cy="53736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283596"/>
              </a:avLst>
            </a:prstTxWarp>
          </a:bodyPr>
          <a:lstStyle/>
          <a:p>
            <a:pPr algn="ctr"/>
            <a:endParaRPr lang="ru-RU" sz="8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ru-RU" sz="8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Unicode MS"/>
                <a:ea typeface="Arial Unicode MS"/>
                <a:cs typeface="Arial Unicode MS"/>
              </a:rPr>
              <a:t>для знатоков </a:t>
            </a:r>
          </a:p>
        </p:txBody>
      </p:sp>
      <p:sp>
        <p:nvSpPr>
          <p:cNvPr id="2070" name="WordArt 22"/>
          <p:cNvSpPr>
            <a:spLocks noChangeArrowheads="1" noChangeShapeType="1" noTextEdit="1"/>
          </p:cNvSpPr>
          <p:nvPr/>
        </p:nvSpPr>
        <p:spPr bwMode="auto">
          <a:xfrm>
            <a:off x="71438" y="2000250"/>
            <a:ext cx="9072562" cy="32273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092964"/>
              </a:avLst>
            </a:prstTxWarp>
          </a:bodyPr>
          <a:lstStyle/>
          <a:p>
            <a:pPr algn="ctr"/>
            <a:r>
              <a:rPr lang="ru-RU" sz="8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СВОЯ ИГРА</a:t>
            </a:r>
          </a:p>
        </p:txBody>
      </p:sp>
      <p:sp>
        <p:nvSpPr>
          <p:cNvPr id="2056" name="WordArt 23"/>
          <p:cNvSpPr>
            <a:spLocks noChangeArrowheads="1" noChangeShapeType="1" noTextEdit="1"/>
          </p:cNvSpPr>
          <p:nvPr/>
        </p:nvSpPr>
        <p:spPr bwMode="auto">
          <a:xfrm>
            <a:off x="2771775" y="5157788"/>
            <a:ext cx="3313113" cy="647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ПДД</a:t>
            </a:r>
          </a:p>
        </p:txBody>
      </p:sp>
      <p:pic>
        <p:nvPicPr>
          <p:cNvPr id="2057" name="Picture 11" descr="http://s.rdrom.ru/4/pubs/26238/26233/130662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3" descr="http://s.rdrom.ru/4/pubs/26238/26233/130662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"/>
            <a:ext cx="381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5" descr="http://s.rdrom.ru/4/pubs/26238/26233/1306637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28688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7" descr="http://s.rdrom.ru/4/pubs/26238/26233/130685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63000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9" descr="http://s.rdrom.ru/4/pubs/26238/26233/130685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00188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21" descr="http://s.rdrom.ru/4/pubs/26238/26233/1306884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071688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23" descr="http://s.rdrom.ru/4/pubs/26238/26233/1306886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763000" y="5715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25" descr="http://s.rdrom.ru/4/pubs/26238/26233/1307112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643188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27" descr="http://s.rdrom.ru/4/pubs/26238/26233/1307113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15313" y="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29" descr="http://s.rdrom.ru/4/pubs/26238/26233/1307115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763000" y="1143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31" descr="http://s.rdrom.ru/4/pubs/26238/26233/1307120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15250" y="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33" descr="http://s.rdrom.ru/4/pubs/26238/26233/1382103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286125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5" descr="http://s.rdrom.ru/4/pubs/26238/26233/1382105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753475" y="1714500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7" descr="http://s.rdrom.ru/4/pubs/26238/26233/1307126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3929063"/>
            <a:ext cx="3810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39" descr="http://s.rdrom.ru/4/pubs/26238/26233/1307128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763000" y="2286000"/>
            <a:ext cx="3810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41" descr="http://s.rdrom.ru/4/pubs/26238/26233/1307134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772525" y="3000375"/>
            <a:ext cx="3714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3" name="Picture 43" descr="http://s.rdrom.ru/4/pubs/26238/26651/1308344.gi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710613" y="3643313"/>
            <a:ext cx="433387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4" name="Picture 45" descr="http://s.rdrom.ru/4/pubs/26238/26233/1308358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4643438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47" descr="http://s.rdrom.ru/4/pubs/26238/26233/1308614.gi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5214938"/>
            <a:ext cx="371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49" descr="http://s.rdrom.ru/4/pubs/26238/26233/1308616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772525" y="4214813"/>
            <a:ext cx="371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7" name="Picture 51" descr="http://s.rdrom.ru/4/pubs/26238/26233/1306661.gif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143750" y="0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" name="Picture 53" descr="http://s.rdrom.ru/4/pubs/26238/26233/1306661.gif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5929313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9" name="Picture 55" descr="http://s.rdrom.ru/4/pubs/26238/26233/1306660.gif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705850" y="4929188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0" name="Picture 57" descr="http://s.rdrom.ru/4/pubs/26238/26233/1306660.gif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643688" y="0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1" name="Picture 59" descr="http://s.rdrom.ru/4/pubs/26238/26233/1306664.gif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6477000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2" name="Picture 61" descr="http://s.rdrom.ru/4/pubs/26238/26233/1306673.gif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8639175" y="5429250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3" name="Picture 63" descr="http://s.rdrom.ru/4/pubs/26238/26233/1306673.gif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00063" y="6353175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4" name="Picture 65" descr="http://s.rdrom.ru/4/pubs/26238/26233/1306674.gif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000750" y="0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5" name="Picture 67" descr="http://s.rdrom.ru/4/pubs/26238/26233/1306675.gif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8715375" y="6072188"/>
            <a:ext cx="428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6" name="Picture 69" descr="http://s.rdrom.ru/4/pubs/26238/26233/1306679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143000" y="6486525"/>
            <a:ext cx="428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7" name="Picture 71" descr="http://s.rdrom.ru/4/pubs/26238/26233/1306677.gif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5429250" y="0"/>
            <a:ext cx="428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8" name="Picture 73" descr="http://s.rdrom.ru/4/pubs/26238/26233/1306677.gif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8715375" y="0"/>
            <a:ext cx="428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9" name="Picture 75" descr="http://s.rdrom.ru/4/pubs/26238/26233/1306684.gif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8215313" y="6486525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0" name="Picture 77" descr="http://s.rdrom.ru/4/pubs/26238/26233/1306684.gif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71500" y="0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1" name="Picture 79" descr="http://s.rdrom.ru/4/pubs/26238/26233/1306684.gif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1714500" y="6486525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2" name="Picture 81" descr="http://s.rdrom.ru/4/pubs/26238/26233/130685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63" y="6486525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3" name="Picture 83" descr="http://s.rdrom.ru/4/pubs/26238/26233/130685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88" y="0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4" name="Picture 85" descr="http://s.rdrom.ru/4/pubs/26238/26233/1306685.gif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357688" y="0"/>
            <a:ext cx="3524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5" name="Picture 87" descr="http://s.rdrom.ru/4/pubs/26238/26233/1306685.gif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714625" y="6486525"/>
            <a:ext cx="3524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6" name="Picture 89" descr="http://s.rdrom.ru/4/pubs/26238/26233/130685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88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" name="Picture 91" descr="http://s.rdrom.ru/4/pubs/26238/26233/130685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50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8" name="Picture 93" descr="http://s.rdrom.ru/4/pubs/26238/26233/1306858.gif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3714750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" name="Picture 95" descr="http://s.rdrom.ru/4/pubs/26238/26233/1306858.gif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3786188" y="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0" name="Picture 97" descr="http://s.rdrom.ru/4/pubs/26238/26233/1306887.gif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7215188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1" name="Picture 99" descr="http://s.rdrom.ru/4/pubs/26238/26233/1306887.gif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214688" y="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101" descr="http://s.rdrom.ru/4/pubs/26238/26233/1306889.gif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4214813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103" descr="http://s.rdrom.ru/4/pubs/26238/26233/1306889.gif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714625" y="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4" name="Picture 105" descr="http://s.rdrom.ru/4/pubs/26238/26233/1382105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14875" y="6467475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5" name="Picture 107" descr="http://s.rdrom.ru/4/pubs/26238/26233/1382105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14563" y="0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6" name="Picture 109" descr="http://s.rdrom.ru/4/pubs/26238/26233/1307124.gif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1714500" y="0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7" name="Picture 111" descr="http://s.rdrom.ru/4/pubs/26238/26233/1307124.gif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6715125" y="6467475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8" name="Picture 113" descr="http://s.rdrom.ru/4/pubs/26238/26233/1307128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43000" y="0"/>
            <a:ext cx="3810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9" name="Picture 115" descr="http://s.rdrom.ru/4/pubs/26238/26233/1307128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86375" y="6372225"/>
            <a:ext cx="3810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0" name="Picture 117" descr="http://s.rdrom.ru/4/pubs/26238/26233/1307134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215063" y="6467475"/>
            <a:ext cx="3714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1" name="Picture 119" descr="http://s.rdrom.ru/4/pubs/26238/26233/1307138.gif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5786438" y="6486525"/>
            <a:ext cx="371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  <p:sndAc>
      <p:stSnd>
        <p:snd r:embed="rId2" name="1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9" grpId="0" autoUpdateAnimBg="0"/>
      <p:bldP spid="207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181475" y="1773238"/>
            <a:ext cx="1177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/>
              <a:t>  </a:t>
            </a:r>
            <a:r>
              <a:rPr lang="ru-RU" b="1">
                <a:latin typeface="Arial" charset="0"/>
              </a:rPr>
              <a:t>       </a:t>
            </a:r>
            <a:r>
              <a:rPr lang="ru-RU">
                <a:latin typeface="Arial" charset="0"/>
              </a:rPr>
              <a:t> </a:t>
            </a:r>
            <a:endParaRPr lang="ru-RU" sz="4400" b="1"/>
          </a:p>
          <a:p>
            <a:pPr algn="ctr"/>
            <a:endParaRPr lang="ru-RU" sz="4400" b="1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3240088" y="5589588"/>
            <a:ext cx="276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Поворот </a:t>
            </a:r>
          </a:p>
        </p:txBody>
      </p:sp>
      <p:pic>
        <p:nvPicPr>
          <p:cNvPr id="11271" name="Picture 9" descr="p58_povor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1196975"/>
            <a:ext cx="630237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3005138" y="5589588"/>
            <a:ext cx="3244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Остановка </a:t>
            </a:r>
          </a:p>
        </p:txBody>
      </p:sp>
      <p:pic>
        <p:nvPicPr>
          <p:cNvPr id="12294" name="Picture 8" descr="p58_ostanov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957388"/>
            <a:ext cx="85725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3116263" y="5589588"/>
            <a:ext cx="3006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Мостовая </a:t>
            </a:r>
          </a:p>
        </p:txBody>
      </p:sp>
      <p:pic>
        <p:nvPicPr>
          <p:cNvPr id="13318" name="Picture 8" descr="p58_mostovay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1125538"/>
            <a:ext cx="6591300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500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2676525" y="5589588"/>
            <a:ext cx="39004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Перекресток </a:t>
            </a:r>
          </a:p>
        </p:txBody>
      </p:sp>
      <p:pic>
        <p:nvPicPr>
          <p:cNvPr id="14342" name="Picture 8" descr="p58_perekresto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857375"/>
            <a:ext cx="85725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0950" y="1773238"/>
            <a:ext cx="703421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 Сколько сигналов имеет</a:t>
            </a:r>
          </a:p>
          <a:p>
            <a:pPr algn="ctr"/>
            <a:r>
              <a:rPr lang="ru-RU" sz="4400"/>
              <a:t> пешеходный светофор? </a:t>
            </a:r>
            <a:endParaRPr lang="ru-RU" sz="4400" b="1"/>
          </a:p>
          <a:p>
            <a:pPr algn="ctr"/>
            <a:endParaRPr lang="ru-RU" sz="4400" b="1"/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1049338" y="5589588"/>
            <a:ext cx="7156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Два: красный и зеленый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69875" y="1773238"/>
            <a:ext cx="902493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Кто был первым изобретателем </a:t>
            </a:r>
          </a:p>
          <a:p>
            <a:pPr algn="ctr"/>
            <a:r>
              <a:rPr lang="ru-RU" sz="4400"/>
              <a:t>велосипеда? </a:t>
            </a:r>
            <a:r>
              <a:rPr lang="ru-RU" sz="4400" b="1"/>
              <a:t>  </a:t>
            </a:r>
            <a:r>
              <a:rPr lang="ru-RU" sz="4400" b="1">
                <a:latin typeface="Arial" charset="0"/>
              </a:rPr>
              <a:t>       </a:t>
            </a:r>
            <a:r>
              <a:rPr lang="ru-RU" sz="4400">
                <a:latin typeface="Arial" charset="0"/>
              </a:rPr>
              <a:t> </a:t>
            </a:r>
            <a:endParaRPr lang="ru-RU" sz="4400" b="1"/>
          </a:p>
          <a:p>
            <a:pPr algn="ctr"/>
            <a:endParaRPr lang="ru-RU" sz="4400" b="1"/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074863" y="5589588"/>
            <a:ext cx="50974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>
                <a:solidFill>
                  <a:srgbClr val="C8002B"/>
                </a:solidFill>
              </a:rPr>
              <a:t>Леонардо да Винчи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379538" y="1773238"/>
            <a:ext cx="67992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Как назывались первые</a:t>
            </a:r>
          </a:p>
          <a:p>
            <a:pPr algn="ctr"/>
            <a:r>
              <a:rPr lang="ru-RU" sz="4400"/>
              <a:t> указатели расстояния?  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495675" y="5589588"/>
            <a:ext cx="22526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Верста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035050" y="1773238"/>
            <a:ext cx="751998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/>
              <a:t>В каком городе появился </a:t>
            </a:r>
          </a:p>
          <a:p>
            <a:pPr algn="ctr"/>
            <a:r>
              <a:rPr lang="ru-RU" sz="4400" b="1"/>
              <a:t>первый светофор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928813" y="5300663"/>
            <a:ext cx="4511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C8002B"/>
                </a:solidFill>
              </a:rPr>
              <a:t>Лондон, 1868 год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  <p:bldP spid="50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500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617663" y="1773238"/>
            <a:ext cx="63246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Когда в России были</a:t>
            </a:r>
          </a:p>
          <a:p>
            <a:pPr algn="ctr"/>
            <a:r>
              <a:rPr lang="ru-RU" sz="4400"/>
              <a:t> введены 1-ые </a:t>
            </a:r>
          </a:p>
          <a:p>
            <a:pPr algn="ctr"/>
            <a:r>
              <a:rPr lang="ru-RU" sz="4400"/>
              <a:t>Правила </a:t>
            </a:r>
          </a:p>
          <a:p>
            <a:pPr algn="ctr"/>
            <a:r>
              <a:rPr lang="ru-RU" sz="4400"/>
              <a:t>дорожного движения? 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179388" y="5084763"/>
            <a:ext cx="7931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>
                <a:solidFill>
                  <a:srgbClr val="C8002B"/>
                </a:solidFill>
              </a:rPr>
              <a:t>В 1683 г. был издан указ, </a:t>
            </a:r>
          </a:p>
          <a:p>
            <a:pPr algn="ctr"/>
            <a:r>
              <a:rPr lang="ru-RU" sz="3600">
                <a:solidFill>
                  <a:srgbClr val="C8002B"/>
                </a:solidFill>
              </a:rPr>
              <a:t>касающийся движения извозчиков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042988" y="1557338"/>
            <a:ext cx="73977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 Какое положение</a:t>
            </a:r>
          </a:p>
          <a:p>
            <a:pPr algn="ctr"/>
            <a:r>
              <a:rPr lang="ru-RU" sz="4400"/>
              <a:t> регулировщика </a:t>
            </a:r>
          </a:p>
          <a:p>
            <a:pPr algn="ctr"/>
            <a:r>
              <a:rPr lang="ru-RU" sz="4400"/>
              <a:t>запрещает движение всем </a:t>
            </a:r>
          </a:p>
          <a:p>
            <a:pPr algn="ctr"/>
            <a:r>
              <a:rPr lang="ru-RU" sz="4400"/>
              <a:t>участникам движения? </a:t>
            </a:r>
            <a:endParaRPr lang="ru-RU" sz="4400" b="1"/>
          </a:p>
          <a:p>
            <a:pPr algn="ctr"/>
            <a:endParaRPr lang="ru-RU" sz="4400" b="1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4221163"/>
            <a:ext cx="7396163" cy="2822575"/>
            <a:chOff x="0" y="2659"/>
            <a:chExt cx="4659" cy="1778"/>
          </a:xfrm>
        </p:grpSpPr>
        <p:sp>
          <p:nvSpPr>
            <p:cNvPr id="20487" name="Text Box 6"/>
            <p:cNvSpPr txBox="1">
              <a:spLocks noChangeArrowheads="1"/>
            </p:cNvSpPr>
            <p:nvPr/>
          </p:nvSpPr>
          <p:spPr bwMode="auto">
            <a:xfrm>
              <a:off x="1156" y="3113"/>
              <a:ext cx="3503" cy="1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>
                  <a:solidFill>
                    <a:srgbClr val="C8002B"/>
                  </a:solidFill>
                </a:rPr>
                <a:t>Рука поднята вверх</a:t>
              </a:r>
              <a:br>
                <a:rPr lang="ru-RU" sz="4400" b="1">
                  <a:solidFill>
                    <a:srgbClr val="C8002B"/>
                  </a:solidFill>
                </a:rPr>
              </a:br>
              <a:r>
                <a:rPr lang="ru-RU" sz="4400" b="1">
                  <a:solidFill>
                    <a:srgbClr val="C8002B"/>
                  </a:solidFill>
                </a:rPr>
                <a:t/>
              </a:r>
              <a:br>
                <a:rPr lang="ru-RU" sz="4400" b="1">
                  <a:solidFill>
                    <a:srgbClr val="C8002B"/>
                  </a:solidFill>
                </a:rPr>
              </a:br>
              <a:endParaRPr lang="ru-RU" sz="4400" b="1">
                <a:solidFill>
                  <a:srgbClr val="C8002B"/>
                </a:solidFill>
              </a:endParaRPr>
            </a:p>
          </p:txBody>
        </p:sp>
        <p:pic>
          <p:nvPicPr>
            <p:cNvPr id="20488" name="Picture 10" descr="img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2659"/>
              <a:ext cx="1170" cy="1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http://www.medicalgame.ru/upload/medialibrary/0a9/ga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500438"/>
            <a:ext cx="25003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5"/>
          <p:cNvSpPr>
            <a:spLocks noChangeArrowheads="1" noChangeShapeType="1" noTextEdit="1"/>
          </p:cNvSpPr>
          <p:nvPr/>
        </p:nvSpPr>
        <p:spPr bwMode="auto">
          <a:xfrm>
            <a:off x="1428750" y="571500"/>
            <a:ext cx="6553200" cy="30876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8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1 тур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1116013" y="5516563"/>
            <a:ext cx="62436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Вирус. Переход хода</a:t>
            </a:r>
          </a:p>
        </p:txBody>
      </p:sp>
      <p:pic>
        <p:nvPicPr>
          <p:cNvPr id="21509" name="Picture 7" descr="2038009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115888"/>
            <a:ext cx="6049963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403350" y="1557338"/>
            <a:ext cx="679132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/>
              <a:t>Кому должны подчиняться</a:t>
            </a:r>
          </a:p>
          <a:p>
            <a:pPr algn="ctr"/>
            <a:r>
              <a:rPr lang="ru-RU" sz="4000"/>
              <a:t> пешеходы и водители, </a:t>
            </a:r>
          </a:p>
          <a:p>
            <a:pPr algn="ctr"/>
            <a:r>
              <a:rPr lang="ru-RU" sz="4000"/>
              <a:t>если на перекрестке</a:t>
            </a:r>
          </a:p>
          <a:p>
            <a:pPr algn="ctr"/>
            <a:r>
              <a:rPr lang="ru-RU" sz="4000"/>
              <a:t> работают </a:t>
            </a:r>
          </a:p>
          <a:p>
            <a:pPr algn="ctr"/>
            <a:r>
              <a:rPr lang="ru-RU" sz="4000"/>
              <a:t>одновременно и светофор </a:t>
            </a:r>
          </a:p>
          <a:p>
            <a:pPr algn="ctr"/>
            <a:r>
              <a:rPr lang="ru-RU" sz="4000"/>
              <a:t>и регулировщик?  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314575" y="5589588"/>
            <a:ext cx="46212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Регулировщику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3708400" y="260350"/>
            <a:ext cx="4864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Что значат эти жесты</a:t>
            </a:r>
          </a:p>
          <a:p>
            <a:r>
              <a:rPr lang="ru-RU" sz="3600"/>
              <a:t> регулировщика?</a:t>
            </a:r>
          </a:p>
        </p:txBody>
      </p:sp>
      <p:pic>
        <p:nvPicPr>
          <p:cNvPr id="23558" name="Picture 12" descr="руки регулировщика поднята опущены или разведены в стороны"/>
          <p:cNvPicPr>
            <a:picLocks noChangeAspect="1" noChangeArrowheads="1"/>
          </p:cNvPicPr>
          <p:nvPr/>
        </p:nvPicPr>
        <p:blipFill>
          <a:blip r:embed="rId4" cstate="print"/>
          <a:srcRect l="52167" t="50000" r="310" b="7167"/>
          <a:stretch>
            <a:fillRect/>
          </a:stretch>
        </p:blipFill>
        <p:spPr bwMode="auto">
          <a:xfrm>
            <a:off x="323850" y="1412875"/>
            <a:ext cx="6119813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14" descr="руки регулировщика поднята опущены или разведены в стороны"/>
          <p:cNvPicPr>
            <a:picLocks noChangeAspect="1" noChangeArrowheads="1"/>
          </p:cNvPicPr>
          <p:nvPr/>
        </p:nvPicPr>
        <p:blipFill>
          <a:blip r:embed="rId4" cstate="print"/>
          <a:srcRect l="48595" b="1723"/>
          <a:stretch>
            <a:fillRect/>
          </a:stretch>
        </p:blipFill>
        <p:spPr bwMode="auto">
          <a:xfrm>
            <a:off x="4284663" y="3860800"/>
            <a:ext cx="342741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500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673600" y="1341438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4400" b="1"/>
          </a:p>
        </p:txBody>
      </p:sp>
      <p:pic>
        <p:nvPicPr>
          <p:cNvPr id="24582" name="Picture 8" descr="регулировщик - движение разрешено"/>
          <p:cNvPicPr>
            <a:picLocks noChangeAspect="1" noChangeArrowheads="1"/>
          </p:cNvPicPr>
          <p:nvPr/>
        </p:nvPicPr>
        <p:blipFill>
          <a:blip r:embed="rId4" cstate="print"/>
          <a:srcRect r="40594"/>
          <a:stretch>
            <a:fillRect/>
          </a:stretch>
        </p:blipFill>
        <p:spPr bwMode="auto">
          <a:xfrm>
            <a:off x="4427538" y="1341438"/>
            <a:ext cx="39608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4284663" y="260350"/>
            <a:ext cx="42497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Что значит этот жест</a:t>
            </a:r>
            <a:br>
              <a:rPr lang="ru-RU" sz="3200"/>
            </a:br>
            <a:r>
              <a:rPr lang="ru-RU" sz="3200"/>
              <a:t> регулировщика?</a:t>
            </a:r>
          </a:p>
        </p:txBody>
      </p:sp>
      <p:pic>
        <p:nvPicPr>
          <p:cNvPr id="24588" name="Picture 12" descr="регулировщик - движение разрешено"/>
          <p:cNvPicPr>
            <a:picLocks noChangeAspect="1" noChangeArrowheads="1"/>
          </p:cNvPicPr>
          <p:nvPr/>
        </p:nvPicPr>
        <p:blipFill>
          <a:blip r:embed="rId4" cstate="print"/>
          <a:srcRect l="59381"/>
          <a:stretch>
            <a:fillRect/>
          </a:stretch>
        </p:blipFill>
        <p:spPr bwMode="auto">
          <a:xfrm>
            <a:off x="900113" y="3284538"/>
            <a:ext cx="27082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476375" y="1773238"/>
            <a:ext cx="62420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/>
              <a:t>Как правильно</a:t>
            </a:r>
            <a:br>
              <a:rPr lang="ru-RU" sz="4800"/>
            </a:br>
            <a:r>
              <a:rPr lang="ru-RU" sz="4800"/>
              <a:t> обходить трамвай? </a:t>
            </a:r>
            <a:r>
              <a:rPr lang="ru-RU"/>
              <a:t> 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297238" y="5589588"/>
            <a:ext cx="2647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rgbClr val="C8002B"/>
                </a:solidFill>
              </a:rPr>
              <a:t>Спереди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60425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В каком возрасте можно</a:t>
            </a:r>
            <a:r>
              <a:rPr lang="en-US" sz="4400"/>
              <a:t/>
            </a:r>
            <a:br>
              <a:rPr lang="en-US" sz="4400"/>
            </a:br>
            <a:r>
              <a:rPr lang="ru-RU" sz="4400"/>
              <a:t> получить</a:t>
            </a:r>
          </a:p>
          <a:p>
            <a:r>
              <a:rPr lang="ru-RU" sz="4400"/>
              <a:t> удостоверение на право</a:t>
            </a:r>
          </a:p>
          <a:p>
            <a:r>
              <a:rPr lang="ru-RU" sz="4400"/>
              <a:t> управления мотоциклом? </a:t>
            </a:r>
            <a:r>
              <a:rPr lang="ru-RU" sz="4400" b="1"/>
              <a:t>  </a:t>
            </a:r>
            <a:r>
              <a:rPr lang="ru-RU" b="1">
                <a:latin typeface="Arial" charset="0"/>
              </a:rPr>
              <a:t>       </a:t>
            </a:r>
            <a:r>
              <a:rPr lang="ru-RU">
                <a:latin typeface="Arial" charset="0"/>
              </a:rPr>
              <a:t> </a:t>
            </a:r>
            <a:endParaRPr lang="ru-RU" sz="4400" b="1"/>
          </a:p>
          <a:p>
            <a:endParaRPr lang="ru-RU" sz="4400" b="1"/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3276600" y="5300663"/>
            <a:ext cx="26431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В 16 лет</a:t>
            </a:r>
            <a:endParaRPr lang="ru-RU">
              <a:solidFill>
                <a:srgbClr val="C8002B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pic>
        <p:nvPicPr>
          <p:cNvPr id="27653" name="Picture 7" descr="2038009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115888"/>
            <a:ext cx="6049963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8"/>
          <p:cNvSpPr txBox="1">
            <a:spLocks noChangeArrowheads="1"/>
          </p:cNvSpPr>
          <p:nvPr/>
        </p:nvSpPr>
        <p:spPr bwMode="auto">
          <a:xfrm>
            <a:off x="1116013" y="5516563"/>
            <a:ext cx="62436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Вирус. Переход хода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452563" y="1773238"/>
            <a:ext cx="66294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Кого мы называем </a:t>
            </a:r>
          </a:p>
          <a:p>
            <a:pPr algn="ctr"/>
            <a:r>
              <a:rPr lang="ru-RU" sz="4400"/>
              <a:t>"участниками</a:t>
            </a:r>
          </a:p>
          <a:p>
            <a:pPr algn="ctr"/>
            <a:r>
              <a:rPr lang="ru-RU" sz="4400"/>
              <a:t> дорожного движения"?</a:t>
            </a:r>
            <a:r>
              <a:rPr lang="ru-RU"/>
              <a:t> 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1331913" y="5013325"/>
            <a:ext cx="650398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Пешеходы, водители,</a:t>
            </a:r>
          </a:p>
          <a:p>
            <a:pPr algn="ctr"/>
            <a:r>
              <a:rPr lang="ru-RU" sz="4400" b="1">
                <a:solidFill>
                  <a:srgbClr val="C8002B"/>
                </a:solidFill>
              </a:rPr>
              <a:t> пассажиры</a:t>
            </a:r>
            <a:endParaRPr lang="ru-RU" sz="4400">
              <a:solidFill>
                <a:srgbClr val="C8002B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500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96875" y="1773238"/>
            <a:ext cx="80613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Что такое</a:t>
            </a:r>
          </a:p>
          <a:p>
            <a:pPr algn="ctr"/>
            <a:r>
              <a:rPr lang="ru-RU" sz="4400"/>
              <a:t> железнодорожный переезд?</a:t>
            </a:r>
            <a:r>
              <a:rPr lang="ru-RU"/>
              <a:t> 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755650" y="4508500"/>
            <a:ext cx="67691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/>
              <a:t>Место пересечения</a:t>
            </a:r>
          </a:p>
          <a:p>
            <a:pPr algn="ctr"/>
            <a:r>
              <a:rPr lang="ru-RU" sz="4000"/>
              <a:t> </a:t>
            </a:r>
            <a:r>
              <a:rPr lang="ru-RU" sz="4000">
                <a:hlinkClick r:id="rId4"/>
              </a:rPr>
              <a:t>железной дороги</a:t>
            </a:r>
            <a:r>
              <a:rPr lang="ru-RU" sz="4000"/>
              <a:t> с автомобильной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1500188" y="428625"/>
            <a:ext cx="6553200" cy="30876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8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Impact"/>
              </a:rPr>
              <a:t>2 тур</a:t>
            </a:r>
          </a:p>
        </p:txBody>
      </p:sp>
      <p:pic>
        <p:nvPicPr>
          <p:cNvPr id="30723" name="Picture 4" descr="http://www.arhcity.ru/data/0/04-095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3286125"/>
            <a:ext cx="4214812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47" name="Group 51"/>
          <p:cNvGraphicFramePr>
            <a:graphicFrameLocks noGrp="1"/>
          </p:cNvGraphicFramePr>
          <p:nvPr>
            <p:ph/>
          </p:nvPr>
        </p:nvGraphicFramePr>
        <p:xfrm>
          <a:off x="179388" y="908050"/>
          <a:ext cx="8713787" cy="4967288"/>
        </p:xfrm>
        <a:graphic>
          <a:graphicData uri="http://schemas.openxmlformats.org/drawingml/2006/table">
            <a:tbl>
              <a:tblPr/>
              <a:tblGrid>
                <a:gridCol w="3097212"/>
                <a:gridCol w="1136650"/>
                <a:gridCol w="1119188"/>
                <a:gridCol w="1122362"/>
                <a:gridCol w="1119188"/>
                <a:gridCol w="1119187"/>
              </a:tblGrid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Велосипедист </a:t>
                      </a: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 дорога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3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4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5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6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Ребусы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7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8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9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0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1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История…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2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3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4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5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6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Регулировщик</a:t>
                      </a:r>
                      <a:endParaRPr kumimoji="0" lang="ru-RU" sz="3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7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8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9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0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1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Знаете ли вы?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2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3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4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5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6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42" name="AutoShape 533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76263" cy="504825"/>
          </a:xfrm>
          <a:prstGeom prst="actionButtonEnd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95" name="Group 51"/>
          <p:cNvGraphicFramePr>
            <a:graphicFrameLocks noGrp="1"/>
          </p:cNvGraphicFramePr>
          <p:nvPr>
            <p:ph/>
          </p:nvPr>
        </p:nvGraphicFramePr>
        <p:xfrm>
          <a:off x="179388" y="908050"/>
          <a:ext cx="8713787" cy="3900488"/>
        </p:xfrm>
        <a:graphic>
          <a:graphicData uri="http://schemas.openxmlformats.org/drawingml/2006/table">
            <a:tbl>
              <a:tblPr/>
              <a:tblGrid>
                <a:gridCol w="3097212"/>
                <a:gridCol w="1136650"/>
                <a:gridCol w="1119188"/>
                <a:gridCol w="1122362"/>
                <a:gridCol w="1119188"/>
                <a:gridCol w="1119187"/>
              </a:tblGrid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</a:t>
                      </a:r>
                      <a:r>
                        <a:rPr kumimoji="0" lang="ru-RU" sz="3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Автомульти</a:t>
                      </a: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»</a:t>
                      </a: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2" action="ppaction://hlinksldjump"/>
                        </a:rPr>
                        <a:t>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3" action="ppaction://hlinksldjump"/>
                        </a:rPr>
                        <a:t>4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3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4" action="ppaction://hlinksldjump"/>
                        </a:rPr>
                        <a:t>6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4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5" action="ppaction://hlinksldjump"/>
                        </a:rPr>
                        <a:t>8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5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6" action="ppaction://hlinksldjump"/>
                        </a:rPr>
                        <a:t>10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6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Пойми меня</a:t>
                      </a: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7" action="ppaction://hlinksldjump"/>
                        </a:rPr>
                        <a:t>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7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8" action="ppaction://hlinksldjump"/>
                        </a:rPr>
                        <a:t>4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8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9" action="ppaction://hlinksldjump"/>
                        </a:rPr>
                        <a:t>6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9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0" action="ppaction://hlinksldjump"/>
                        </a:rPr>
                        <a:t>8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0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1" action="ppaction://hlinksldjump"/>
                        </a:rPr>
                        <a:t>10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1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Задачки 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2" action="ppaction://hlinksldjump"/>
                        </a:rPr>
                        <a:t>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2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3" action="ppaction://hlinksldjump"/>
                        </a:rPr>
                        <a:t>4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3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4" action="ppaction://hlinksldjump"/>
                        </a:rPr>
                        <a:t>6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4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5" action="ppaction://hlinksldjump"/>
                        </a:rPr>
                        <a:t>8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5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6" action="ppaction://hlinksldjump"/>
                        </a:rPr>
                        <a:t>10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6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Скорая помощь</a:t>
                      </a: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7" action="ppaction://hlinksldjump"/>
                        </a:rPr>
                        <a:t>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7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8" action="ppaction://hlinksldjump"/>
                        </a:rPr>
                        <a:t>4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8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9" action="ppaction://hlinksldjump"/>
                        </a:rPr>
                        <a:t>6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9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20" action="ppaction://hlinksldjump"/>
                        </a:rPr>
                        <a:t>8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0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21" action="ppaction://hlinksldjump"/>
                        </a:rPr>
                        <a:t>10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1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83" name="AutoShape 55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76263" cy="504825"/>
          </a:xfrm>
          <a:prstGeom prst="actionButtonEnd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519238" y="1773238"/>
            <a:ext cx="64928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Какой подарок </a:t>
            </a:r>
            <a:endParaRPr lang="en-US" sz="4400"/>
          </a:p>
          <a:p>
            <a:pPr algn="ctr"/>
            <a:r>
              <a:rPr lang="ru-RU" sz="4400"/>
              <a:t>сделали родители</a:t>
            </a:r>
            <a:endParaRPr lang="en-US" sz="4400"/>
          </a:p>
          <a:p>
            <a:pPr algn="ctr"/>
            <a:r>
              <a:rPr lang="ru-RU" sz="4400"/>
              <a:t> дяди Федора</a:t>
            </a:r>
            <a:endParaRPr lang="en-US" sz="4400"/>
          </a:p>
          <a:p>
            <a:pPr algn="ctr"/>
            <a:r>
              <a:rPr lang="ru-RU" sz="4400"/>
              <a:t> почтальону Печкину? </a:t>
            </a:r>
            <a:endParaRPr lang="ru-RU" sz="4400" b="1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884488" y="5589588"/>
            <a:ext cx="34671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Велосипед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603625" y="5589588"/>
            <a:ext cx="20383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Ступа </a:t>
            </a:r>
          </a:p>
        </p:txBody>
      </p:sp>
      <p:sp>
        <p:nvSpPr>
          <p:cNvPr id="33798" name="Прямоугольник 6"/>
          <p:cNvSpPr>
            <a:spLocks noChangeArrowheads="1"/>
          </p:cNvSpPr>
          <p:nvPr/>
        </p:nvSpPr>
        <p:spPr bwMode="auto">
          <a:xfrm>
            <a:off x="571500" y="2000250"/>
            <a:ext cx="83296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Личный транспорт Бабы-Яги?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600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2071688" y="1785938"/>
            <a:ext cx="54610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На чем ехал Емеля</a:t>
            </a:r>
          </a:p>
          <a:p>
            <a:r>
              <a:rPr lang="ru-RU" sz="4400"/>
              <a:t> к царю во дворец?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3119438" y="5589588"/>
            <a:ext cx="29972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На печке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  <p:bldP spid="6554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800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878013" y="1773238"/>
            <a:ext cx="58070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На чем поехал в </a:t>
            </a:r>
          </a:p>
          <a:p>
            <a:pPr algn="ctr"/>
            <a:r>
              <a:rPr lang="ru-RU" sz="4400"/>
              <a:t>Ленинград человек</a:t>
            </a:r>
          </a:p>
          <a:p>
            <a:pPr algn="ctr"/>
            <a:r>
              <a:rPr lang="ru-RU" sz="4400"/>
              <a:t> рассеянный </a:t>
            </a:r>
          </a:p>
          <a:p>
            <a:pPr algn="ctr"/>
            <a:r>
              <a:rPr lang="ru-RU" sz="4400"/>
              <a:t>с улицы Бассейной?</a:t>
            </a:r>
            <a:endParaRPr lang="ru-RU" sz="4400" b="1"/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2955925" y="5589588"/>
            <a:ext cx="33369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На поезде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1000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131888" y="1773238"/>
            <a:ext cx="76485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При помощи какого</a:t>
            </a:r>
          </a:p>
          <a:p>
            <a:r>
              <a:rPr lang="ru-RU" sz="4400"/>
              <a:t> транспорта передвигались</a:t>
            </a:r>
          </a:p>
          <a:p>
            <a:r>
              <a:rPr lang="ru-RU" sz="4400"/>
              <a:t> Бременские музыканты?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968375" y="5589588"/>
            <a:ext cx="63039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При помощи повозки</a:t>
            </a:r>
            <a:endParaRPr lang="ru-RU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831850" y="1773238"/>
            <a:ext cx="78676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Место,</a:t>
            </a:r>
          </a:p>
          <a:p>
            <a:pPr algn="ctr"/>
            <a:r>
              <a:rPr lang="ru-RU" sz="4400"/>
              <a:t> где «встречаются» дороги?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363788" y="5157788"/>
            <a:ext cx="3937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Перекресток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2147888" y="1773238"/>
            <a:ext cx="52339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/>
              <a:t>По нему не ездят?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3006725" y="5157788"/>
            <a:ext cx="2651125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>
                <a:solidFill>
                  <a:srgbClr val="FF0000"/>
                </a:solidFill>
              </a:rPr>
              <a:t>Тротуар </a:t>
            </a:r>
          </a:p>
          <a:p>
            <a:pPr algn="ctr">
              <a:spcBef>
                <a:spcPct val="20000"/>
              </a:spcBef>
            </a:pPr>
            <a:endParaRPr lang="ru-RU" sz="4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600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785938" y="1857375"/>
            <a:ext cx="62436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Он определяет </a:t>
            </a:r>
          </a:p>
          <a:p>
            <a:pPr algn="ctr"/>
            <a:r>
              <a:rPr lang="ru-RU" sz="4400"/>
              <a:t>скорость автомобиля?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887663" y="5589588"/>
            <a:ext cx="34702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Спидометр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  <p:bldP spid="7168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800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73225" y="1773238"/>
            <a:ext cx="621823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 Контролер </a:t>
            </a:r>
          </a:p>
          <a:p>
            <a:pPr algn="ctr"/>
            <a:r>
              <a:rPr lang="ru-RU" sz="4400"/>
              <a:t>дорожного движения?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647825" y="4652963"/>
            <a:ext cx="525621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Инспектор ГИБДД</a:t>
            </a:r>
          </a:p>
          <a:p>
            <a:pPr algn="ctr">
              <a:defRPr/>
            </a:pP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11300" y="1819275"/>
            <a:ext cx="65166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/>
              <a:t>Есть ли у велосипедиста </a:t>
            </a:r>
          </a:p>
          <a:p>
            <a:pPr algn="ctr"/>
            <a:r>
              <a:rPr lang="ru-RU" sz="4000"/>
              <a:t>путь торможения? </a:t>
            </a:r>
            <a:endParaRPr lang="ru-RU" sz="4000" b="1"/>
          </a:p>
          <a:p>
            <a:pPr algn="ctr"/>
            <a:endParaRPr lang="ru-RU" sz="4000" b="1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035425" y="5589588"/>
            <a:ext cx="11668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F42"/>
                </a:solidFill>
              </a:rPr>
              <a:t>Да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1000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971550" y="5589588"/>
            <a:ext cx="63039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Вирус. Переход хода</a:t>
            </a:r>
            <a:endParaRPr lang="ru-RU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41990" name="Picture 5" descr="2038009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63" y="357188"/>
            <a:ext cx="6049962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158750" y="1500188"/>
            <a:ext cx="89852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/>
              <a:t>Представьте себе, что ты – водитель троллейбуса.</a:t>
            </a:r>
          </a:p>
          <a:p>
            <a:pPr algn="ctr"/>
            <a:r>
              <a:rPr lang="ru-RU" sz="2800"/>
              <a:t> На первой остановке в пустой салон</a:t>
            </a:r>
          </a:p>
          <a:p>
            <a:pPr algn="ctr"/>
            <a:r>
              <a:rPr lang="ru-RU" sz="2800"/>
              <a:t> вошли 5 человек. На второй </a:t>
            </a:r>
          </a:p>
          <a:p>
            <a:pPr algn="ctr"/>
            <a:r>
              <a:rPr lang="ru-RU" sz="2800"/>
              <a:t>остановке вошли двое и один сошел, на третьей – </a:t>
            </a:r>
          </a:p>
          <a:p>
            <a:pPr algn="ctr"/>
            <a:r>
              <a:rPr lang="ru-RU" sz="2800"/>
              <a:t>поднялись 4 пассажира, а двое сошли. </a:t>
            </a:r>
          </a:p>
          <a:p>
            <a:pPr algn="ctr"/>
            <a:r>
              <a:rPr lang="ru-RU" sz="2800" u="sng"/>
              <a:t>Сколько лет водителю троллейбуса</a:t>
            </a:r>
            <a:r>
              <a:rPr lang="ru-RU" sz="2800"/>
              <a:t>?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525463" y="5013325"/>
            <a:ext cx="71215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</a:rPr>
              <a:t>столько лет, сколько тому, </a:t>
            </a:r>
          </a:p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</a:rPr>
              <a:t>к кому обращён этот вопрос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286000" y="642938"/>
            <a:ext cx="6510338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/>
              <a:t>Семеро ребят играли в мяч</a:t>
            </a:r>
          </a:p>
          <a:p>
            <a:pPr algn="ctr"/>
            <a:r>
              <a:rPr lang="ru-RU" sz="3600"/>
              <a:t> на проезжей части дороги.</a:t>
            </a:r>
          </a:p>
          <a:p>
            <a:pPr algn="ctr"/>
            <a:r>
              <a:rPr lang="ru-RU" sz="3600"/>
              <a:t> Двое ушли домой.</a:t>
            </a:r>
          </a:p>
          <a:p>
            <a:pPr algn="ctr"/>
            <a:r>
              <a:rPr lang="ru-RU" sz="3600"/>
              <a:t> Остальные ребята остались</a:t>
            </a:r>
          </a:p>
          <a:p>
            <a:pPr algn="ctr"/>
            <a:r>
              <a:rPr lang="ru-RU" sz="3600"/>
              <a:t> играть на дороге.</a:t>
            </a:r>
          </a:p>
          <a:p>
            <a:pPr algn="ctr"/>
            <a:r>
              <a:rPr lang="ru-RU" sz="3600"/>
              <a:t>Сколько ребят поступили</a:t>
            </a:r>
          </a:p>
          <a:p>
            <a:pPr algn="ctr"/>
            <a:r>
              <a:rPr lang="ru-RU" sz="3600"/>
              <a:t> правильно?</a:t>
            </a:r>
          </a:p>
          <a:p>
            <a:pPr algn="ctr">
              <a:spcBef>
                <a:spcPct val="20000"/>
              </a:spcBef>
            </a:pPr>
            <a:r>
              <a:rPr lang="ru-RU" sz="3600"/>
              <a:t> </a:t>
            </a:r>
            <a:endParaRPr lang="ru-RU" sz="3600" b="1"/>
          </a:p>
          <a:p>
            <a:pPr algn="ctr">
              <a:spcBef>
                <a:spcPct val="20000"/>
              </a:spcBef>
              <a:buFontTx/>
              <a:buChar char="•"/>
            </a:pPr>
            <a:endParaRPr lang="ru-RU" sz="3600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214438" y="4500563"/>
            <a:ext cx="54371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i="1">
                <a:solidFill>
                  <a:srgbClr val="FF0000"/>
                </a:solidFill>
              </a:rPr>
              <a:t>Ни одного. </a:t>
            </a:r>
          </a:p>
          <a:p>
            <a:pPr algn="ctr"/>
            <a:r>
              <a:rPr lang="ru-RU" sz="3200" i="1">
                <a:solidFill>
                  <a:srgbClr val="FF0000"/>
                </a:solidFill>
              </a:rPr>
              <a:t>Играть на проезжей части </a:t>
            </a:r>
          </a:p>
          <a:p>
            <a:pPr algn="ctr"/>
            <a:r>
              <a:rPr lang="ru-RU" sz="3200" i="1">
                <a:solidFill>
                  <a:srgbClr val="FF0000"/>
                </a:solidFill>
              </a:rPr>
              <a:t>дороги нельзя.</a:t>
            </a:r>
            <a:r>
              <a:rPr lang="ru-RU" sz="32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522538" y="5516563"/>
            <a:ext cx="34305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1-мальчик </a:t>
            </a:r>
          </a:p>
        </p:txBody>
      </p:sp>
      <p:sp>
        <p:nvSpPr>
          <p:cNvPr id="4506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600</a:t>
            </a:r>
          </a:p>
        </p:txBody>
      </p:sp>
      <p:sp>
        <p:nvSpPr>
          <p:cNvPr id="45062" name="Прямоугольник 6"/>
          <p:cNvSpPr>
            <a:spLocks noChangeArrowheads="1"/>
          </p:cNvSpPr>
          <p:nvPr/>
        </p:nvSpPr>
        <p:spPr bwMode="auto">
          <a:xfrm>
            <a:off x="1357313" y="1357313"/>
            <a:ext cx="74295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Мальчик ехал на велосипеде в город. Навстречу ему ехала автомашина, в которой сидело 5 женщин. Каждая из них везла по одной курице и паре валенок. </a:t>
            </a:r>
            <a:r>
              <a:rPr lang="ru-RU" sz="3200" u="sng"/>
              <a:t>Сколько живых существ ехало в город</a:t>
            </a:r>
            <a:r>
              <a:rPr lang="ru-RU" sz="3200"/>
              <a:t>?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800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-195263" y="1428750"/>
            <a:ext cx="93392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i="1"/>
              <a:t>Один шофер не взял с</a:t>
            </a:r>
          </a:p>
          <a:p>
            <a:pPr algn="ctr"/>
            <a:r>
              <a:rPr lang="ru-RU" sz="3600" i="1"/>
              <a:t> собой водительские права. </a:t>
            </a:r>
          </a:p>
          <a:p>
            <a:pPr algn="ctr"/>
            <a:r>
              <a:rPr lang="ru-RU" sz="3600" i="1"/>
              <a:t>Был знак одностороннего движения, </a:t>
            </a:r>
          </a:p>
          <a:p>
            <a:pPr algn="ctr"/>
            <a:r>
              <a:rPr lang="ru-RU" sz="3600" i="1"/>
              <a:t>но он двинулся в обратном направлении.</a:t>
            </a:r>
          </a:p>
          <a:p>
            <a:pPr algn="ctr"/>
            <a:r>
              <a:rPr lang="ru-RU" sz="3600" i="1"/>
              <a:t> Полицейский это видел,</a:t>
            </a:r>
          </a:p>
          <a:p>
            <a:pPr algn="ctr"/>
            <a:r>
              <a:rPr lang="ru-RU" sz="3600" i="1"/>
              <a:t> но не остановил его. Почему?</a:t>
            </a:r>
            <a:endParaRPr lang="ru-RU" sz="3600"/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1514475" y="4868863"/>
            <a:ext cx="585311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Шофер шел пешком</a:t>
            </a:r>
          </a:p>
          <a:p>
            <a:pPr algn="ctr">
              <a:defRPr/>
            </a:pP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1000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214313" y="1643063"/>
            <a:ext cx="95043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На прямолинейном участке пути </a:t>
            </a:r>
          </a:p>
          <a:p>
            <a:r>
              <a:rPr lang="ru-RU" sz="4400"/>
              <a:t>каждое колесо двухколесного </a:t>
            </a:r>
          </a:p>
          <a:p>
            <a:r>
              <a:rPr lang="ru-RU" sz="4400"/>
              <a:t>велосипеда проехало 5 км.</a:t>
            </a:r>
          </a:p>
          <a:p>
            <a:r>
              <a:rPr lang="ru-RU" sz="4400" u="sng"/>
              <a:t>Сколько километров </a:t>
            </a:r>
          </a:p>
          <a:p>
            <a:r>
              <a:rPr lang="ru-RU" sz="4400" u="sng"/>
              <a:t>проехал велосипед? </a:t>
            </a:r>
            <a:endParaRPr lang="ru-RU" sz="4400"/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3692525" y="5589588"/>
            <a:ext cx="14684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5 км</a:t>
            </a:r>
            <a:endParaRPr lang="ru-RU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  <p:bldP spid="7885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071563" y="1285875"/>
            <a:ext cx="87233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Какое лекарственное средство</a:t>
            </a:r>
          </a:p>
          <a:p>
            <a:r>
              <a:rPr lang="ru-RU" sz="3600"/>
              <a:t> можно использовать в качестве</a:t>
            </a:r>
          </a:p>
          <a:p>
            <a:r>
              <a:rPr lang="ru-RU" sz="3600"/>
              <a:t> дезинфицирующего средства при</a:t>
            </a:r>
          </a:p>
          <a:p>
            <a:r>
              <a:rPr lang="ru-RU" sz="3600"/>
              <a:t> капиллярном кровотечении?</a:t>
            </a:r>
          </a:p>
          <a:p>
            <a:r>
              <a:rPr lang="ru-RU" sz="3600"/>
              <a:t>1. Подорожник, берёзовый лист.</a:t>
            </a:r>
          </a:p>
          <a:p>
            <a:r>
              <a:rPr lang="ru-RU" sz="3600"/>
              <a:t>2. Корень валерианы, цветы ландыша.</a:t>
            </a:r>
          </a:p>
          <a:p>
            <a:r>
              <a:rPr lang="ru-RU" sz="3600"/>
              <a:t>3. Листья мать-и-мачехи.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440113" y="5589588"/>
            <a:ext cx="23574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Ответ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120900" y="5589588"/>
            <a:ext cx="500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Баллы в подарок</a:t>
            </a:r>
          </a:p>
        </p:txBody>
      </p:sp>
      <p:pic>
        <p:nvPicPr>
          <p:cNvPr id="49158" name="Picture 6" descr="93436723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115888"/>
            <a:ext cx="495776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600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1285875" y="1000125"/>
            <a:ext cx="76676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Где нужно определять</a:t>
            </a:r>
          </a:p>
          <a:p>
            <a:r>
              <a:rPr lang="ru-RU" sz="4400"/>
              <a:t> пульс, если пострадавший</a:t>
            </a:r>
          </a:p>
          <a:p>
            <a:r>
              <a:rPr lang="ru-RU" sz="4400"/>
              <a:t> без сознания?</a:t>
            </a:r>
          </a:p>
          <a:p>
            <a:r>
              <a:rPr lang="ru-RU" sz="4400"/>
              <a:t>1. На лучевой артерии</a:t>
            </a:r>
          </a:p>
          <a:p>
            <a:r>
              <a:rPr lang="ru-RU" sz="4400"/>
              <a:t>2. На бедренной артерии.</a:t>
            </a:r>
          </a:p>
          <a:p>
            <a:r>
              <a:rPr lang="ru-RU" sz="4400"/>
              <a:t>3. На сонной артерии.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3444875" y="5589588"/>
            <a:ext cx="23558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Ответ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800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122238" y="1428750"/>
            <a:ext cx="90217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Для чего в автомобильной аптечке </a:t>
            </a:r>
          </a:p>
          <a:p>
            <a:r>
              <a:rPr lang="ru-RU" sz="3200"/>
              <a:t>предназначен 10% водный раствор аммиака</a:t>
            </a:r>
          </a:p>
          <a:p>
            <a:r>
              <a:rPr lang="ru-RU" sz="3200"/>
              <a:t> (нашатырный спирт).</a:t>
            </a:r>
          </a:p>
          <a:p>
            <a:r>
              <a:rPr lang="ru-RU" sz="3200"/>
              <a:t>1. Для обработки ран.</a:t>
            </a:r>
          </a:p>
          <a:p>
            <a:r>
              <a:rPr lang="ru-RU" sz="3200"/>
              <a:t>2. Для наложения согревающего компресса.</a:t>
            </a:r>
          </a:p>
          <a:p>
            <a:r>
              <a:rPr lang="ru-RU" sz="3200"/>
              <a:t>3. Для вдыхания при обмороке и угаре.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3073400" y="5300663"/>
            <a:ext cx="30384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Ответ №3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200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49263" y="1819275"/>
            <a:ext cx="86455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/>
              <a:t>С какого возраста разрешается </a:t>
            </a:r>
          </a:p>
          <a:p>
            <a:pPr algn="ctr"/>
            <a:r>
              <a:rPr lang="ru-RU" sz="4000"/>
              <a:t>детям ездить</a:t>
            </a:r>
          </a:p>
          <a:p>
            <a:pPr algn="ctr"/>
            <a:r>
              <a:rPr lang="ru-RU" sz="4000"/>
              <a:t> на велосипеде </a:t>
            </a:r>
          </a:p>
          <a:p>
            <a:pPr algn="ctr"/>
            <a:r>
              <a:rPr lang="ru-RU" sz="4000"/>
              <a:t>        по улицам и дорогам?  </a:t>
            </a:r>
            <a:r>
              <a:rPr lang="ru-RU" sz="4000" b="1"/>
              <a:t> </a:t>
            </a:r>
            <a:r>
              <a:rPr lang="ru-RU" sz="4000" b="1">
                <a:latin typeface="Arial" charset="0"/>
              </a:rPr>
              <a:t>       </a:t>
            </a:r>
            <a:r>
              <a:rPr lang="ru-RU" sz="4000">
                <a:latin typeface="Arial" charset="0"/>
              </a:rPr>
              <a:t> </a:t>
            </a:r>
            <a:endParaRPr lang="ru-RU" sz="4000" b="1"/>
          </a:p>
          <a:p>
            <a:pPr algn="ctr"/>
            <a:endParaRPr lang="ru-RU" sz="4000" b="1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3305175" y="5589588"/>
            <a:ext cx="2636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F42"/>
                </a:solidFill>
              </a:rPr>
              <a:t>С 14 лет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059113" y="5516563"/>
            <a:ext cx="23574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Ответ 3</a:t>
            </a:r>
          </a:p>
        </p:txBody>
      </p:sp>
      <p:sp>
        <p:nvSpPr>
          <p:cNvPr id="5222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1000</a:t>
            </a:r>
          </a:p>
        </p:txBody>
      </p:sp>
      <p:sp>
        <p:nvSpPr>
          <p:cNvPr id="52230" name="Прямоугольник 6"/>
          <p:cNvSpPr>
            <a:spLocks noChangeArrowheads="1"/>
          </p:cNvSpPr>
          <p:nvPr/>
        </p:nvSpPr>
        <p:spPr bwMode="auto">
          <a:xfrm>
            <a:off x="928688" y="1500188"/>
            <a:ext cx="72866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Как оказать помощь пострадавшему при болях в области сердце?</a:t>
            </a:r>
          </a:p>
          <a:p>
            <a:r>
              <a:rPr lang="ru-RU" sz="2400"/>
              <a:t>1. Дать принять одну таблетку анальгина или аспирина.</a:t>
            </a:r>
          </a:p>
          <a:p>
            <a:r>
              <a:rPr lang="ru-RU" sz="2400"/>
              <a:t>2. Дать понюхать нашатырный спирт.</a:t>
            </a:r>
          </a:p>
          <a:p>
            <a:r>
              <a:rPr lang="ru-RU" sz="2400"/>
              <a:t>3. Дать принять под язык таблетку валидола или нитроглицерина, дать внутрь 15 капель корвалола в 50 мл. воды.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1214438" y="428625"/>
            <a:ext cx="6553200" cy="30876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8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3 тур</a:t>
            </a:r>
          </a:p>
        </p:txBody>
      </p:sp>
      <p:pic>
        <p:nvPicPr>
          <p:cNvPr id="53251" name="Picture 34" descr="https://im3-tub-ru.yandex.net/i?id=74c4793d893e4fd6cd585f3ff47888b7&amp;n=33&amp;h=1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3429000"/>
            <a:ext cx="4005263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317" name="Group 61"/>
          <p:cNvGraphicFramePr>
            <a:graphicFrameLocks noGrp="1"/>
          </p:cNvGraphicFramePr>
          <p:nvPr>
            <p:ph/>
          </p:nvPr>
        </p:nvGraphicFramePr>
        <p:xfrm>
          <a:off x="179388" y="908050"/>
          <a:ext cx="8713787" cy="3016250"/>
        </p:xfrm>
        <a:graphic>
          <a:graphicData uri="http://schemas.openxmlformats.org/drawingml/2006/table">
            <a:tbl>
              <a:tblPr/>
              <a:tblGrid>
                <a:gridCol w="3097212"/>
                <a:gridCol w="1136650"/>
                <a:gridCol w="1119188"/>
                <a:gridCol w="1122362"/>
                <a:gridCol w="1119188"/>
                <a:gridCol w="1119187"/>
              </a:tblGrid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Транспорт 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2" action="ppaction://hlinksldjump"/>
                        </a:rPr>
                        <a:t>3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2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3" action="ppaction://hlinksldjump"/>
                        </a:rPr>
                        <a:t>6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3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4" action="ppaction://hlinksldjump"/>
                        </a:rPr>
                        <a:t>9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4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5" action="ppaction://hlinksldjump"/>
                        </a:rPr>
                        <a:t>12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5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6" action="ppaction://hlinksldjump"/>
                        </a:rPr>
                        <a:t>15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6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Загадки  </a:t>
                      </a: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7" action="ppaction://hlinksldjump"/>
                        </a:rPr>
                        <a:t>3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7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8" action="ppaction://hlinksldjump"/>
                        </a:rPr>
                        <a:t>6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8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9" action="ppaction://hlinksldjump"/>
                        </a:rPr>
                        <a:t>9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9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0" action="ppaction://hlinksldjump"/>
                        </a:rPr>
                        <a:t>12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0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1" action="ppaction://hlinksldjump"/>
                        </a:rPr>
                        <a:t>15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1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 это интересно…</a:t>
                      </a:r>
                    </a:p>
                  </a:txBody>
                  <a:tcPr anchor="ctr" horzOverflow="overflow">
                    <a:lnL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2" action="ppaction://hlinksldjump"/>
                        </a:rPr>
                        <a:t>3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2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3" action="ppaction://hlinksldjump"/>
                        </a:rPr>
                        <a:t>6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3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4" action="ppaction://hlinksldjump"/>
                        </a:rPr>
                        <a:t>9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4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5" action="ppaction://hlinksldjump"/>
                        </a:rPr>
                        <a:t>12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5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  <a:hlinkClick r:id="rId16" action="ppaction://hlinksldjump"/>
                        </a:rPr>
                        <a:t>15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  <a:hlinkClick r:id="rId16" action="ppaction://hlinksldjump"/>
                        </a:rPr>
                        <a:t>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304" name="AutoShape 62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76263" cy="504825"/>
          </a:xfrm>
          <a:prstGeom prst="actionButtonEnd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1366838" y="5229225"/>
            <a:ext cx="6302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Вирус. Переход хода</a:t>
            </a:r>
            <a:endParaRPr lang="ru-RU" sz="4400">
              <a:solidFill>
                <a:schemeClr val="accent2"/>
              </a:solidFill>
            </a:endParaRPr>
          </a:p>
        </p:txBody>
      </p:sp>
      <p:pic>
        <p:nvPicPr>
          <p:cNvPr id="55302" name="Picture 5" descr="2038009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115888"/>
            <a:ext cx="6049963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600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223963" y="1773238"/>
            <a:ext cx="7077075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/>
              <a:t>Старинный экипаж, </a:t>
            </a:r>
          </a:p>
          <a:p>
            <a:pPr algn="ctr">
              <a:spcBef>
                <a:spcPct val="20000"/>
              </a:spcBef>
            </a:pPr>
            <a:r>
              <a:rPr lang="ru-RU" sz="4400"/>
              <a:t>запряженный лошадьми?</a:t>
            </a:r>
            <a:endParaRPr lang="ru-RU" sz="4400" b="1"/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3190875" y="4437063"/>
            <a:ext cx="22987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>
                <a:solidFill>
                  <a:schemeClr val="accent2"/>
                </a:solidFill>
              </a:rPr>
              <a:t>Карета </a:t>
            </a:r>
          </a:p>
          <a:p>
            <a:pPr algn="ctr">
              <a:spcBef>
                <a:spcPct val="20000"/>
              </a:spcBef>
            </a:pPr>
            <a:endParaRPr lang="ru-RU" sz="4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900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014413" y="1773238"/>
            <a:ext cx="68961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Автомобиль, </a:t>
            </a:r>
          </a:p>
          <a:p>
            <a:r>
              <a:rPr lang="ru-RU" sz="4400"/>
              <a:t>которому не страшны</a:t>
            </a:r>
          </a:p>
          <a:p>
            <a:r>
              <a:rPr lang="ru-RU" sz="4400"/>
              <a:t> самые плохие дороги? </a:t>
            </a: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3125788" y="5589588"/>
            <a:ext cx="30035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Вездеход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1200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500063" y="1571625"/>
            <a:ext cx="84280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Вид грузовика, кузов которого</a:t>
            </a:r>
          </a:p>
          <a:p>
            <a:r>
              <a:rPr lang="ru-RU" sz="4400"/>
              <a:t> сваливает груз сам </a:t>
            </a:r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2992438" y="4581525"/>
            <a:ext cx="30972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Самосвал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/>
      <p:bldP spid="10035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1500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3094038" y="5229225"/>
            <a:ext cx="2039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Ангар </a:t>
            </a:r>
            <a:endParaRPr lang="ru-RU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468313" y="2363788"/>
            <a:ext cx="88773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400"/>
              <a:t>Гараж для самолетов?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3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0419" name="Text Box 4"/>
          <p:cNvSpPr txBox="1">
            <a:spLocks noChangeArrowheads="1"/>
          </p:cNvSpPr>
          <p:nvPr/>
        </p:nvSpPr>
        <p:spPr bwMode="auto">
          <a:xfrm>
            <a:off x="1116013" y="5516563"/>
            <a:ext cx="62436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Вирус. Переход хода</a:t>
            </a:r>
          </a:p>
        </p:txBody>
      </p:sp>
      <p:pic>
        <p:nvPicPr>
          <p:cNvPr id="60420" name="Picture 5" descr="2038009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15888"/>
            <a:ext cx="6049963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Oval 6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pic>
        <p:nvPicPr>
          <p:cNvPr id="60422" name="Picture 7" descr="1 (1)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600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684213" y="1268413"/>
            <a:ext cx="79597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400"/>
              <a:t>Знак повесили с рассветом,</a:t>
            </a:r>
            <a:br>
              <a:rPr lang="ru-RU" sz="4400"/>
            </a:br>
            <a:r>
              <a:rPr lang="ru-RU" sz="4400"/>
              <a:t>Чтобы каждый знал об этом:</a:t>
            </a:r>
            <a:br>
              <a:rPr lang="ru-RU" sz="4400"/>
            </a:br>
            <a:r>
              <a:rPr lang="ru-RU" sz="4400"/>
              <a:t>Здесь ремонт идёт дороги -</a:t>
            </a:r>
            <a:br>
              <a:rPr lang="ru-RU" sz="4400"/>
            </a:br>
            <a:r>
              <a:rPr lang="ru-RU" sz="4400"/>
              <a:t>Берегите свои ноги!</a:t>
            </a:r>
            <a:endParaRPr lang="ru-RU" sz="4400" b="1"/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1709738" y="5516563"/>
            <a:ext cx="52514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>
                <a:solidFill>
                  <a:schemeClr val="accent2"/>
                </a:solidFill>
              </a:rPr>
              <a:t>Дорожные работы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597025" y="1773238"/>
            <a:ext cx="6343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Где и какие катафоты </a:t>
            </a:r>
            <a:endParaRPr lang="en-US" sz="4400"/>
          </a:p>
          <a:p>
            <a:pPr algn="ctr"/>
            <a:r>
              <a:rPr lang="ru-RU" sz="4400"/>
              <a:t>Устанавливаются</a:t>
            </a:r>
            <a:endParaRPr lang="en-US" sz="4400"/>
          </a:p>
          <a:p>
            <a:pPr algn="ctr"/>
            <a:r>
              <a:rPr lang="ru-RU" sz="4400"/>
              <a:t> на велосипеде?</a:t>
            </a:r>
            <a:endParaRPr lang="ru-RU" sz="4400" b="1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42938" y="5072063"/>
            <a:ext cx="72278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0000"/>
                </a:solidFill>
              </a:rPr>
              <a:t>Спереди - белый, сзади - красный. </a:t>
            </a:r>
            <a:endParaRPr lang="en-US" sz="3200">
              <a:solidFill>
                <a:srgbClr val="FF0000"/>
              </a:solidFill>
            </a:endParaRPr>
          </a:p>
          <a:p>
            <a:pPr algn="ctr"/>
            <a:r>
              <a:rPr lang="ru-RU" sz="3200">
                <a:solidFill>
                  <a:srgbClr val="FF0000"/>
                </a:solidFill>
              </a:rPr>
              <a:t>Возможны катафоты на колесах</a:t>
            </a: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900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336800" y="357188"/>
            <a:ext cx="68072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Что за тёмная дыра?</a:t>
            </a:r>
            <a:br>
              <a:rPr lang="ru-RU" sz="4400"/>
            </a:br>
            <a:r>
              <a:rPr lang="ru-RU" sz="4400"/>
              <a:t>Здесь, наверное, нора?</a:t>
            </a:r>
            <a:br>
              <a:rPr lang="ru-RU" sz="4400"/>
            </a:br>
            <a:r>
              <a:rPr lang="ru-RU" sz="4400"/>
              <a:t>В той норе живёт лиса.</a:t>
            </a:r>
            <a:br>
              <a:rPr lang="ru-RU" sz="4400"/>
            </a:br>
            <a:r>
              <a:rPr lang="ru-RU" sz="4400"/>
              <a:t>Вот какие чудеса!</a:t>
            </a:r>
            <a:br>
              <a:rPr lang="ru-RU" sz="4400"/>
            </a:br>
            <a:r>
              <a:rPr lang="ru-RU" sz="4400"/>
              <a:t>Не овраг здесь и не лес,</a:t>
            </a:r>
            <a:br>
              <a:rPr lang="ru-RU" sz="4400"/>
            </a:br>
            <a:r>
              <a:rPr lang="ru-RU" sz="4400"/>
              <a:t>Здесь дорога напрорез!</a:t>
            </a:r>
            <a:br>
              <a:rPr lang="ru-RU" sz="4400"/>
            </a:br>
            <a:r>
              <a:rPr lang="ru-RU" sz="4400"/>
              <a:t>У дороги знак стоит,</a:t>
            </a:r>
            <a:br>
              <a:rPr lang="ru-RU" sz="4400"/>
            </a:br>
            <a:r>
              <a:rPr lang="ru-RU" sz="4400"/>
              <a:t>Но о чём он говорит?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414713" y="5589588"/>
            <a:ext cx="24304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Тонель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3491" name="Text Box 5"/>
          <p:cNvSpPr txBox="1">
            <a:spLocks noChangeArrowheads="1"/>
          </p:cNvSpPr>
          <p:nvPr/>
        </p:nvSpPr>
        <p:spPr bwMode="auto">
          <a:xfrm>
            <a:off x="2174875" y="5589588"/>
            <a:ext cx="48958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Неровная дорога</a:t>
            </a:r>
          </a:p>
        </p:txBody>
      </p:sp>
      <p:sp>
        <p:nvSpPr>
          <p:cNvPr id="63492" name="Oval 7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1200</a:t>
            </a:r>
          </a:p>
        </p:txBody>
      </p:sp>
      <p:pic>
        <p:nvPicPr>
          <p:cNvPr id="63493" name="Picture 8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Прямоугольник 6"/>
          <p:cNvSpPr>
            <a:spLocks noChangeArrowheads="1"/>
          </p:cNvSpPr>
          <p:nvPr/>
        </p:nvSpPr>
        <p:spPr bwMode="auto">
          <a:xfrm>
            <a:off x="1571625" y="1285875"/>
            <a:ext cx="67151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Это что за чудо-юдо,</a:t>
            </a:r>
            <a:br>
              <a:rPr lang="ru-RU" sz="4000"/>
            </a:br>
            <a:r>
              <a:rPr lang="ru-RU" sz="4000"/>
              <a:t>Два горба, как у верблюда?</a:t>
            </a:r>
            <a:br>
              <a:rPr lang="ru-RU" sz="4000"/>
            </a:br>
            <a:r>
              <a:rPr lang="ru-RU" sz="4000"/>
              <a:t>Треугольный этот знак</a:t>
            </a:r>
            <a:br>
              <a:rPr lang="ru-RU" sz="4000"/>
            </a:br>
            <a:r>
              <a:rPr lang="ru-RU" sz="4000"/>
              <a:t>Называется он как?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1500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928688" y="5715000"/>
            <a:ext cx="42608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Место стоянки</a:t>
            </a: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3433763" y="285750"/>
            <a:ext cx="5710237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400"/>
              <a:t>Я знаток дорожных правил,</a:t>
            </a:r>
            <a:br>
              <a:rPr lang="ru-RU" sz="4400"/>
            </a:br>
            <a:r>
              <a:rPr lang="ru-RU" sz="4400"/>
              <a:t>Я машину здесь поставил,</a:t>
            </a:r>
            <a:br>
              <a:rPr lang="ru-RU" sz="4400"/>
            </a:br>
            <a:r>
              <a:rPr lang="ru-RU" sz="4400"/>
              <a:t>На стоянку у ограды - </a:t>
            </a:r>
            <a:br>
              <a:rPr lang="ru-RU" sz="4400"/>
            </a:br>
            <a:r>
              <a:rPr lang="ru-RU" sz="4400"/>
              <a:t>Отдыхать ей тоже надо.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1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300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398463" y="1773238"/>
            <a:ext cx="875665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Ехали медведи на велосипеде,</a:t>
            </a:r>
            <a:br>
              <a:rPr lang="ru-RU" sz="4400"/>
            </a:br>
            <a:r>
              <a:rPr lang="ru-RU" sz="4400"/>
              <a:t>А за ними кот</a:t>
            </a:r>
            <a:br>
              <a:rPr lang="ru-RU" sz="4400"/>
            </a:br>
            <a:r>
              <a:rPr lang="ru-RU" sz="4400"/>
              <a:t>Задом наперед,</a:t>
            </a:r>
            <a:br>
              <a:rPr lang="ru-RU" sz="4400"/>
            </a:br>
            <a:r>
              <a:rPr lang="ru-RU" sz="4400"/>
              <a:t>А за ним комарики...</a:t>
            </a:r>
            <a:br>
              <a:rPr lang="ru-RU" sz="4400"/>
            </a:br>
            <a:r>
              <a:rPr lang="ru-RU" sz="4400"/>
              <a:t>На чем летали комарики? </a:t>
            </a: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1214438" y="5229225"/>
            <a:ext cx="66087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На воздушном шарике</a:t>
            </a:r>
            <a:r>
              <a:rPr lang="ru-RU" sz="44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600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1862138" y="1773238"/>
            <a:ext cx="57991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/>
              <a:t>На чём катался Кай?</a:t>
            </a:r>
            <a:endParaRPr lang="ru-RU" sz="4400" b="1"/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2654300" y="5516563"/>
            <a:ext cx="35115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>
                <a:solidFill>
                  <a:schemeClr val="accent2"/>
                </a:solidFill>
              </a:rPr>
              <a:t>На санках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900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1014413" y="1773238"/>
            <a:ext cx="47005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На чём летал</a:t>
            </a:r>
          </a:p>
          <a:p>
            <a:r>
              <a:rPr lang="ru-RU" sz="4400"/>
              <a:t> Барон </a:t>
            </a:r>
          </a:p>
          <a:p>
            <a:r>
              <a:rPr lang="ru-RU" sz="4400"/>
              <a:t>Мюнхгаузен?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3302000" y="5589588"/>
            <a:ext cx="26590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На ядре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1200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928688" y="1714500"/>
            <a:ext cx="75834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В чём плыли по морю </a:t>
            </a:r>
          </a:p>
          <a:p>
            <a:r>
              <a:rPr lang="ru-RU" sz="4400"/>
              <a:t>царица с младенцем </a:t>
            </a:r>
          </a:p>
          <a:p>
            <a:r>
              <a:rPr lang="ru-RU" sz="4400"/>
              <a:t>в «Сказке о царе Салтане»?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3241675" y="5422900"/>
            <a:ext cx="25542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В бочке </a:t>
            </a:r>
            <a:endParaRPr lang="ru-RU" sz="4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1500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2486025" y="5229225"/>
            <a:ext cx="32607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</a:rPr>
              <a:t>Пассажир </a:t>
            </a:r>
            <a:r>
              <a:rPr lang="ru-RU">
                <a:solidFill>
                  <a:schemeClr val="accent2"/>
                </a:solidFill>
                <a:latin typeface="Arial" charset="0"/>
              </a:rPr>
              <a:t> </a:t>
            </a: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266700" y="2000250"/>
            <a:ext cx="8877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400"/>
              <a:t>Кем является Золушка, ехавшая в карете?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1991" y="2386634"/>
            <a:ext cx="7010712" cy="26208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prstTxWarp prst="textInflate">
              <a:avLst>
                <a:gd name="adj" fmla="val 20000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>
                  <a:solidFill>
                    <a:srgbClr val="5C1F00"/>
                  </a:solidFill>
                </a:ln>
                <a:solidFill>
                  <a:srgbClr val="FFCC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Спасибо командам</a:t>
            </a:r>
          </a:p>
          <a:p>
            <a:pPr algn="ctr">
              <a:defRPr/>
            </a:pPr>
            <a:r>
              <a:rPr lang="ru-RU" sz="5400" b="1" cap="all" dirty="0">
                <a:ln w="0">
                  <a:solidFill>
                    <a:srgbClr val="5C1F00"/>
                  </a:solidFill>
                </a:ln>
                <a:solidFill>
                  <a:srgbClr val="FFCC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 за игру!</a:t>
            </a:r>
          </a:p>
        </p:txBody>
      </p:sp>
      <p:pic>
        <p:nvPicPr>
          <p:cNvPr id="70659" name="Picture 21" descr="C:\Documents and Settings\Учитель\Рабочий стол\картинки\Безымянный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500313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21" descr="C:\Documents and Settings\Учитель\Рабочий стол\картинки\Безымянный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75" y="0"/>
            <a:ext cx="2500313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6"/>
          <p:cNvSpPr>
            <a:spLocks noChangeArrowheads="1"/>
          </p:cNvSpPr>
          <p:nvPr/>
        </p:nvSpPr>
        <p:spPr bwMode="auto">
          <a:xfrm rot="-7783341">
            <a:off x="1063625" y="-903288"/>
            <a:ext cx="1143000" cy="507047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6308 w 21600"/>
              <a:gd name="T13" fmla="*/ 6308 h 21600"/>
              <a:gd name="T14" fmla="*/ 15292 w 21600"/>
              <a:gd name="T15" fmla="*/ 1529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9015" y="21600"/>
                </a:lnTo>
                <a:lnTo>
                  <a:pt x="1258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6"/>
          <p:cNvSpPr>
            <a:spLocks noChangeArrowheads="1"/>
          </p:cNvSpPr>
          <p:nvPr/>
        </p:nvSpPr>
        <p:spPr bwMode="auto">
          <a:xfrm rot="-9319066">
            <a:off x="1651000" y="-320675"/>
            <a:ext cx="1143000" cy="75263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6308 w 21600"/>
              <a:gd name="T13" fmla="*/ 6308 h 21600"/>
              <a:gd name="T14" fmla="*/ 15292 w 21600"/>
              <a:gd name="T15" fmla="*/ 1529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9015" y="21600"/>
                </a:lnTo>
                <a:lnTo>
                  <a:pt x="1258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 rot="-10349966">
            <a:off x="3132138" y="0"/>
            <a:ext cx="1143000" cy="74120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6308 w 21600"/>
              <a:gd name="T13" fmla="*/ 6308 h 21600"/>
              <a:gd name="T14" fmla="*/ 15292 w 21600"/>
              <a:gd name="T15" fmla="*/ 1529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9015" y="21600"/>
                </a:lnTo>
                <a:lnTo>
                  <a:pt x="1258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8"/>
          <p:cNvSpPr>
            <a:spLocks noChangeArrowheads="1"/>
          </p:cNvSpPr>
          <p:nvPr/>
        </p:nvSpPr>
        <p:spPr bwMode="auto">
          <a:xfrm rot="10444700">
            <a:off x="4500563" y="0"/>
            <a:ext cx="1143000" cy="72723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6308 w 21600"/>
              <a:gd name="T13" fmla="*/ 6308 h 21600"/>
              <a:gd name="T14" fmla="*/ 15292 w 21600"/>
              <a:gd name="T15" fmla="*/ 1529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9015" y="21600"/>
                </a:lnTo>
                <a:lnTo>
                  <a:pt x="1258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9"/>
          <p:cNvSpPr>
            <a:spLocks noChangeArrowheads="1"/>
          </p:cNvSpPr>
          <p:nvPr/>
        </p:nvSpPr>
        <p:spPr bwMode="auto">
          <a:xfrm rot="9439119">
            <a:off x="5999163" y="-230188"/>
            <a:ext cx="1074737" cy="761682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6308 w 21600"/>
              <a:gd name="T13" fmla="*/ 6308 h 21600"/>
              <a:gd name="T14" fmla="*/ 15292 w 21600"/>
              <a:gd name="T15" fmla="*/ 1529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9015" y="21600"/>
                </a:lnTo>
                <a:lnTo>
                  <a:pt x="1258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0666" name="Picture 21" descr="C:\Documents and Settings\Учитель\Рабочий стол\картинки\Безымянный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6775" y="215900"/>
            <a:ext cx="2500313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21" descr="C:\Documents and Settings\Учитель\Рабочий стол\картинки\Безымянный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32675" y="431800"/>
            <a:ext cx="2500313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AutoShape 6"/>
          <p:cNvSpPr>
            <a:spLocks noChangeArrowheads="1"/>
          </p:cNvSpPr>
          <p:nvPr/>
        </p:nvSpPr>
        <p:spPr bwMode="auto">
          <a:xfrm rot="8021509">
            <a:off x="6798469" y="-789781"/>
            <a:ext cx="1143000" cy="546576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6308 w 21600"/>
              <a:gd name="T13" fmla="*/ 6308 h 21600"/>
              <a:gd name="T14" fmla="*/ 15292 w 21600"/>
              <a:gd name="T15" fmla="*/ 1529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9015" y="21600"/>
                </a:lnTo>
                <a:lnTo>
                  <a:pt x="1258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155" decel="100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155" decel="100000"/>
                                        <p:tgtEl>
                                          <p:spTgt spid="20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20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155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155" decel="100000"/>
                                        <p:tgtEl>
                                          <p:spTgt spid="20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1155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1155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57" grpId="0" animBg="1"/>
      <p:bldP spid="2055" grpId="0" animBg="1"/>
      <p:bldP spid="2053" grpId="0" animBg="1"/>
      <p:bldP spid="2054" grpId="0" animBg="1"/>
      <p:bldP spid="20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Oval 7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400</a:t>
            </a:r>
          </a:p>
        </p:txBody>
      </p:sp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8197" name="Text Box 13"/>
          <p:cNvSpPr txBox="1">
            <a:spLocks noChangeArrowheads="1"/>
          </p:cNvSpPr>
          <p:nvPr/>
        </p:nvSpPr>
        <p:spPr bwMode="auto">
          <a:xfrm>
            <a:off x="1143000" y="1143000"/>
            <a:ext cx="72104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Как велосипедист</a:t>
            </a:r>
            <a:endParaRPr lang="en-US" sz="4400"/>
          </a:p>
          <a:p>
            <a:pPr algn="ctr"/>
            <a:r>
              <a:rPr lang="ru-RU" sz="4400"/>
              <a:t> должен </a:t>
            </a:r>
            <a:endParaRPr lang="en-US" sz="4400"/>
          </a:p>
          <a:p>
            <a:pPr algn="ctr"/>
            <a:r>
              <a:rPr lang="ru-RU" sz="4400"/>
              <a:t>Информировать</a:t>
            </a:r>
            <a:endParaRPr lang="en-US" sz="4400"/>
          </a:p>
          <a:p>
            <a:pPr algn="ctr"/>
            <a:r>
              <a:rPr lang="ru-RU" sz="4400"/>
              <a:t> других участников</a:t>
            </a:r>
            <a:endParaRPr lang="en-US" sz="4400"/>
          </a:p>
          <a:p>
            <a:pPr algn="ctr"/>
            <a:r>
              <a:rPr lang="ru-RU" sz="4400"/>
              <a:t> движения о </a:t>
            </a:r>
            <a:endParaRPr lang="en-US" sz="4400"/>
          </a:p>
          <a:p>
            <a:pPr algn="ctr"/>
            <a:r>
              <a:rPr lang="ru-RU" sz="4400"/>
              <a:t>намерении остановиться?</a:t>
            </a:r>
            <a:endParaRPr lang="ru-RU" sz="4400" b="1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349500" y="5589588"/>
            <a:ext cx="4530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>
                <a:solidFill>
                  <a:srgbClr val="FF0F42"/>
                </a:solidFill>
              </a:rPr>
              <a:t>поднять руку вверх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500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09638" y="1773238"/>
            <a:ext cx="77533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/>
              <a:t>Допускается ли</a:t>
            </a:r>
            <a:endParaRPr lang="en-US" sz="4800"/>
          </a:p>
          <a:p>
            <a:pPr algn="ctr"/>
            <a:r>
              <a:rPr lang="ru-RU" sz="4800"/>
              <a:t> буксировка велосипеда</a:t>
            </a:r>
            <a:r>
              <a:rPr lang="ru-RU" sz="4400"/>
              <a:t>? 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906838" y="5589588"/>
            <a:ext cx="1431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0F42"/>
                </a:solidFill>
              </a:rPr>
              <a:t>Нет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1 (1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589588"/>
            <a:ext cx="12049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95288" y="333375"/>
            <a:ext cx="15843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ECFF"/>
                </a:solidFill>
              </a:rPr>
              <a:t>100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392363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425825" y="5589588"/>
            <a:ext cx="23891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C8002B"/>
                </a:solidFill>
              </a:rPr>
              <a:t>Дорога </a:t>
            </a:r>
          </a:p>
        </p:txBody>
      </p:sp>
      <p:pic>
        <p:nvPicPr>
          <p:cNvPr id="10246" name="Picture 8" descr="p58_dorog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333500"/>
            <a:ext cx="85725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4458</TotalTime>
  <Words>915</Words>
  <Application>Microsoft Office PowerPoint</Application>
  <PresentationFormat>Экран (4:3)</PresentationFormat>
  <Paragraphs>349</Paragraphs>
  <Slides>68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73" baseType="lpstr">
      <vt:lpstr>Comic Sans MS</vt:lpstr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Admin</cp:lastModifiedBy>
  <cp:revision>387</cp:revision>
  <dcterms:modified xsi:type="dcterms:W3CDTF">2016-05-05T11:49:37Z</dcterms:modified>
</cp:coreProperties>
</file>