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  <p:sldId id="266" r:id="rId4"/>
    <p:sldId id="267" r:id="rId5"/>
    <p:sldId id="258" r:id="rId6"/>
    <p:sldId id="259" r:id="rId7"/>
    <p:sldId id="268" r:id="rId8"/>
    <p:sldId id="260" r:id="rId9"/>
    <p:sldId id="261" r:id="rId10"/>
    <p:sldId id="269" r:id="rId11"/>
    <p:sldId id="263" r:id="rId12"/>
    <p:sldId id="264" r:id="rId13"/>
    <p:sldId id="270" r:id="rId14"/>
    <p:sldId id="271" r:id="rId15"/>
    <p:sldId id="262" r:id="rId16"/>
    <p:sldId id="272" r:id="rId17"/>
    <p:sldId id="273" r:id="rId18"/>
    <p:sldId id="265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02E09-6C0D-4022-BCDA-6D23651FA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BDB25-C41F-4820-9FE8-3C6E81A52F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94B24-A1D6-410B-AAD7-58E66472C1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F6461-E5FB-4903-9932-6B31ADC44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319C7-1798-4648-ADE2-65AF32A5EA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80613-F811-4046-9294-6824910D8C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81EBB-D281-4BE7-925D-9F299849A7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41E1D-DBB7-4EFF-AB75-B82D098CEE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052E6-725C-4D5A-A92F-6140EB2D8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545B2-FFD1-41C7-BFF9-10A2AC8A3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D9135-E287-49EB-99C2-20C1F9A918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9053E66-BF10-4C8C-A10D-2C93D5A382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5400" smtClean="0">
                <a:solidFill>
                  <a:schemeClr val="tx1"/>
                </a:solidFill>
              </a:rPr>
              <a:t>Домашние опасности</a:t>
            </a:r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i="1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/>
          <p:cNvPicPr>
            <a:picLocks noChangeAspect="1" noChangeArrowheads="1"/>
          </p:cNvPicPr>
          <p:nvPr/>
        </p:nvPicPr>
        <p:blipFill>
          <a:blip r:embed="rId2">
            <a:lum bright="-12000" contrast="6000"/>
          </a:blip>
          <a:srcRect/>
          <a:stretch>
            <a:fillRect/>
          </a:stretch>
        </p:blipFill>
        <p:spPr bwMode="auto">
          <a:xfrm>
            <a:off x="533400" y="457200"/>
            <a:ext cx="383857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4572000" y="2590800"/>
            <a:ext cx="38862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Ты, малыш, запомнить должен:</a:t>
            </a:r>
          </a:p>
          <a:p>
            <a:r>
              <a:rPr lang="ru-RU" sz="2000" b="1"/>
              <a:t>Будь с розеткой осторожен!</a:t>
            </a:r>
          </a:p>
          <a:p>
            <a:r>
              <a:rPr lang="ru-RU" sz="2000" b="1"/>
              <a:t>С ней не должен ты играть,</a:t>
            </a:r>
          </a:p>
          <a:p>
            <a:endParaRPr lang="ru-RU" sz="2000" b="1"/>
          </a:p>
          <a:p>
            <a:r>
              <a:rPr lang="ru-RU" sz="2000" b="1"/>
              <a:t>Шпильку, гвоздь туда совать -</a:t>
            </a:r>
          </a:p>
          <a:p>
            <a:r>
              <a:rPr lang="ru-RU" sz="2000" b="1"/>
              <a:t>Дело кончится бедой:</a:t>
            </a:r>
          </a:p>
          <a:p>
            <a:r>
              <a:rPr lang="ru-RU" sz="2000" b="1"/>
              <a:t>Ток в розетке очень злой!!!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4211638" y="1268413"/>
            <a:ext cx="4408487" cy="472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>
                <a:latin typeface="Comic Sans MS" pitchFamily="66" charset="0"/>
              </a:rPr>
              <a:t>Помни!</a:t>
            </a:r>
          </a:p>
          <a:p>
            <a:pPr algn="ctr"/>
            <a:endParaRPr lang="ru-RU" sz="4000">
              <a:latin typeface="Comic Sans MS" pitchFamily="66" charset="0"/>
            </a:endParaRPr>
          </a:p>
          <a:p>
            <a:pPr algn="ctr"/>
            <a:r>
              <a:rPr lang="ru-RU" sz="3200">
                <a:latin typeface="Comic Sans MS" pitchFamily="66" charset="0"/>
              </a:rPr>
              <a:t>Нельзя высовываться</a:t>
            </a:r>
          </a:p>
          <a:p>
            <a:pPr algn="ctr"/>
            <a:r>
              <a:rPr lang="ru-RU" sz="3200">
                <a:latin typeface="Comic Sans MS" pitchFamily="66" charset="0"/>
              </a:rPr>
              <a:t>из окна, сидеть на</a:t>
            </a:r>
          </a:p>
          <a:p>
            <a:pPr algn="ctr"/>
            <a:r>
              <a:rPr lang="ru-RU" sz="3200">
                <a:latin typeface="Comic Sans MS" pitchFamily="66" charset="0"/>
              </a:rPr>
              <a:t>подоконнике </a:t>
            </a:r>
          </a:p>
          <a:p>
            <a:pPr algn="ctr"/>
            <a:r>
              <a:rPr lang="ru-RU" sz="3200">
                <a:latin typeface="Comic Sans MS" pitchFamily="66" charset="0"/>
              </a:rPr>
              <a:t>или свешиваться</a:t>
            </a:r>
          </a:p>
          <a:p>
            <a:pPr algn="ctr"/>
            <a:r>
              <a:rPr lang="ru-RU" sz="3200">
                <a:latin typeface="Comic Sans MS" pitchFamily="66" charset="0"/>
              </a:rPr>
              <a:t>с балкона. При этом </a:t>
            </a:r>
          </a:p>
          <a:p>
            <a:pPr algn="ctr"/>
            <a:r>
              <a:rPr lang="ru-RU" sz="3200">
                <a:latin typeface="Comic Sans MS" pitchFamily="66" charset="0"/>
              </a:rPr>
              <a:t>ничего не стоит </a:t>
            </a:r>
          </a:p>
          <a:p>
            <a:pPr algn="ctr"/>
            <a:r>
              <a:rPr lang="ru-RU" sz="3200">
                <a:latin typeface="Comic Sans MS" pitchFamily="66" charset="0"/>
              </a:rPr>
              <a:t>свалиться.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Опасность </a:t>
            </a:r>
            <a:r>
              <a:rPr lang="ru-RU" smtClean="0">
                <a:solidFill>
                  <a:srgbClr val="FF0000"/>
                </a:solidFill>
              </a:rPr>
              <a:t>четвёртая</a:t>
            </a:r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44037" name="Picture 5" descr=";k;k0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125538"/>
            <a:ext cx="3529013" cy="5089525"/>
          </a:xfrm>
          <a:prstGeom prst="rect">
            <a:avLst/>
          </a:prstGeom>
          <a:noFill/>
          <a:ln w="38100">
            <a:solidFill>
              <a:srgbClr val="66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1" grpId="0"/>
      <p:bldP spid="440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5484813"/>
            <a:ext cx="8229600" cy="1112837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13316" name="Picture 4" descr=";k;k0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8642350" cy="634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>
            <a:lum bright="-6000" contrast="-12000"/>
          </a:blip>
          <a:srcRect/>
          <a:stretch>
            <a:fillRect/>
          </a:stretch>
        </p:blipFill>
        <p:spPr bwMode="auto">
          <a:xfrm>
            <a:off x="3048000" y="0"/>
            <a:ext cx="3609975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228600" y="457200"/>
            <a:ext cx="30480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Захочешь форточку открыть</a:t>
            </a:r>
          </a:p>
          <a:p>
            <a:r>
              <a:rPr lang="ru-RU" sz="2000" b="1"/>
              <a:t> -Старайся осторожней быть: </a:t>
            </a:r>
          </a:p>
          <a:p>
            <a:r>
              <a:rPr lang="ru-RU" sz="2000" b="1"/>
              <a:t>На подоконник не вставай И на стекло не нажимай;</a:t>
            </a:r>
          </a:p>
          <a:p>
            <a:r>
              <a:rPr lang="ru-RU" sz="2000" b="1"/>
              <a:t>А вдруг не выдержит оно?</a:t>
            </a:r>
          </a:p>
          <a:p>
            <a:r>
              <a:rPr lang="ru-RU" sz="2000" b="1"/>
              <a:t>И расколется окно -</a:t>
            </a:r>
          </a:p>
          <a:p>
            <a:r>
              <a:rPr lang="ru-RU" sz="2000" b="1"/>
              <a:t>Ты свалиться можешь вниз.</a:t>
            </a:r>
          </a:p>
          <a:p>
            <a:r>
              <a:rPr lang="ru-RU" sz="2000" b="1"/>
              <a:t>Зачем тебе такой сюрприз?</a:t>
            </a: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5181600" y="5105400"/>
            <a:ext cx="39624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На балконе - так и знай!</a:t>
            </a:r>
          </a:p>
          <a:p>
            <a:r>
              <a:rPr lang="ru-RU" b="1"/>
              <a:t> -Ты на стулья не вставай, </a:t>
            </a:r>
          </a:p>
          <a:p>
            <a:r>
              <a:rPr lang="ru-RU" b="1"/>
              <a:t>На перила не взбирайся, </a:t>
            </a:r>
          </a:p>
          <a:p>
            <a:r>
              <a:rPr lang="ru-RU" b="1"/>
              <a:t>Низко не перегибайся </a:t>
            </a:r>
          </a:p>
          <a:p>
            <a:r>
              <a:rPr lang="ru-RU" b="1"/>
              <a:t>-Это может быть опасно: </a:t>
            </a:r>
          </a:p>
          <a:p>
            <a:r>
              <a:rPr lang="ru-RU" b="1"/>
              <a:t>Падать сверху так ужасно!!!</a:t>
            </a:r>
          </a:p>
          <a:p>
            <a:r>
              <a:rPr lang="ru-RU" b="1"/>
              <a:t/>
            </a:r>
            <a:br>
              <a:rPr lang="ru-RU" b="1"/>
            </a:b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5"/>
          <p:cNvSpPr txBox="1">
            <a:spLocks noChangeArrowheads="1"/>
          </p:cNvSpPr>
          <p:nvPr/>
        </p:nvSpPr>
        <p:spPr bwMode="auto">
          <a:xfrm>
            <a:off x="3886200" y="1143000"/>
            <a:ext cx="44958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Друг, по перилам </a:t>
            </a:r>
          </a:p>
          <a:p>
            <a:pPr algn="ctr"/>
            <a:r>
              <a:rPr lang="ru-RU" sz="2000" b="1"/>
              <a:t>опасно кататься!</a:t>
            </a:r>
          </a:p>
          <a:p>
            <a:pPr algn="ctr"/>
            <a:r>
              <a:rPr lang="ru-RU" sz="2000" b="1"/>
              <a:t> Можешь качнуться –</a:t>
            </a:r>
          </a:p>
          <a:p>
            <a:pPr algn="ctr"/>
            <a:r>
              <a:rPr lang="ru-RU" sz="2000" b="1"/>
              <a:t> и не удержаться, </a:t>
            </a:r>
          </a:p>
          <a:p>
            <a:pPr algn="ctr"/>
            <a:r>
              <a:rPr lang="ru-RU" sz="2000" b="1"/>
              <a:t>Или штанами за болт зацепиться... </a:t>
            </a:r>
          </a:p>
          <a:p>
            <a:pPr algn="ctr"/>
            <a:r>
              <a:rPr lang="ru-RU" sz="2000" b="1"/>
              <a:t>Больно спиной </a:t>
            </a:r>
          </a:p>
          <a:p>
            <a:pPr algn="ctr"/>
            <a:r>
              <a:rPr lang="ru-RU" sz="2000" b="1"/>
              <a:t>на ступеньки свалиться!</a:t>
            </a:r>
          </a:p>
          <a:p>
            <a:pPr algn="ctr"/>
            <a:endParaRPr lang="ru-RU" sz="2000" b="1"/>
          </a:p>
          <a:p>
            <a:pPr algn="ctr"/>
            <a:r>
              <a:rPr lang="ru-RU" sz="2000" b="1"/>
              <a:t>Или сорвешься в пролет </a:t>
            </a:r>
          </a:p>
          <a:p>
            <a:pPr algn="ctr"/>
            <a:r>
              <a:rPr lang="ru-RU" sz="2000" b="1"/>
              <a:t>- что тогда?</a:t>
            </a:r>
          </a:p>
          <a:p>
            <a:pPr algn="ctr"/>
            <a:r>
              <a:rPr lang="ru-RU" sz="2000" b="1"/>
              <a:t>Это уже пострашнее беда!</a:t>
            </a:r>
          </a:p>
          <a:p>
            <a:pPr algn="ctr"/>
            <a:r>
              <a:rPr lang="ru-RU" sz="2000" b="1"/>
              <a:t>Так что собой не рискуй,</a:t>
            </a:r>
          </a:p>
          <a:p>
            <a:pPr algn="ctr"/>
            <a:r>
              <a:rPr lang="ru-RU" sz="2000" b="1"/>
              <a:t> не катайся,</a:t>
            </a:r>
          </a:p>
          <a:p>
            <a:pPr algn="ctr"/>
            <a:r>
              <a:rPr lang="ru-RU" sz="2000" b="1"/>
              <a:t>А по ступенькам спокойно спускайся!</a:t>
            </a:r>
          </a:p>
          <a:p>
            <a:pPr algn="ctr"/>
            <a:r>
              <a:rPr lang="ru-RU" sz="2000" b="1"/>
              <a:t/>
            </a:r>
            <a:br>
              <a:rPr lang="ru-RU" sz="2000" b="1"/>
            </a:br>
            <a:endParaRPr lang="ru-RU" sz="2000" b="1"/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>
            <a:lum bright="-6000" contrast="-6000"/>
          </a:blip>
          <a:srcRect/>
          <a:stretch>
            <a:fillRect/>
          </a:stretch>
        </p:blipFill>
        <p:spPr bwMode="auto">
          <a:xfrm>
            <a:off x="0" y="228600"/>
            <a:ext cx="45720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2" name="Picture 14" descr="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981075"/>
            <a:ext cx="1998663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9" name="Oval 21"/>
          <p:cNvSpPr>
            <a:spLocks noChangeArrowheads="1"/>
          </p:cNvSpPr>
          <p:nvPr/>
        </p:nvSpPr>
        <p:spPr bwMode="auto">
          <a:xfrm>
            <a:off x="2987675" y="1700213"/>
            <a:ext cx="2808288" cy="266541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500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692275" y="5157788"/>
            <a:ext cx="5400675" cy="1366837"/>
          </a:xfrm>
          <a:solidFill>
            <a:schemeClr val="bg1"/>
          </a:solidFill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>
                <a:latin typeface="Comic Sans MS" pitchFamily="66" charset="0"/>
              </a:rPr>
              <a:t>Острые, колющие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>
                <a:latin typeface="Comic Sans MS" pitchFamily="66" charset="0"/>
              </a:rPr>
              <a:t>и режущие предметы</a:t>
            </a:r>
            <a:r>
              <a:rPr lang="ru-RU" b="1">
                <a:latin typeface="Comic Sans MS" pitchFamily="66" charset="0"/>
              </a:rPr>
              <a:t>.</a:t>
            </a:r>
            <a:r>
              <a:rPr lang="ru-RU"/>
              <a:t> </a:t>
            </a:r>
          </a:p>
        </p:txBody>
      </p:sp>
      <p:pic>
        <p:nvPicPr>
          <p:cNvPr id="7175" name="Picture 7" descr="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981075"/>
            <a:ext cx="12604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5" name="Picture 17" descr="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005263"/>
            <a:ext cx="267970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1835150" y="620713"/>
            <a:ext cx="48164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FF0000"/>
                </a:solidFill>
                <a:latin typeface="Comic Sans MS" pitchFamily="66" charset="0"/>
              </a:rPr>
              <a:t>Опасность </a:t>
            </a:r>
            <a:r>
              <a:rPr lang="ru-RU" sz="4400">
                <a:solidFill>
                  <a:srgbClr val="FF0000"/>
                </a:solidFill>
              </a:rPr>
              <a:t>пятая</a:t>
            </a:r>
            <a:r>
              <a:rPr lang="ru-RU" sz="4400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7179" name="Picture 11" descr="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9813" y="3789363"/>
            <a:ext cx="2773362" cy="215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9" grpId="0" animBg="1"/>
      <p:bldP spid="7189" grpId="1" animBg="1"/>
      <p:bldP spid="7187" grpId="0"/>
      <p:bldP spid="7187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>
            <a:lum bright="-6000" contrast="-6000"/>
          </a:blip>
          <a:srcRect/>
          <a:stretch>
            <a:fillRect/>
          </a:stretch>
        </p:blipFill>
        <p:spPr bwMode="auto">
          <a:xfrm>
            <a:off x="3124200" y="3429000"/>
            <a:ext cx="5410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304800" y="381000"/>
            <a:ext cx="31242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Не играйте острыми</a:t>
            </a:r>
          </a:p>
          <a:p>
            <a:pPr algn="ctr"/>
            <a:r>
              <a:rPr lang="ru-RU" sz="2000" b="1"/>
              <a:t>Вилками, ножами.</a:t>
            </a:r>
          </a:p>
          <a:p>
            <a:pPr algn="ctr"/>
            <a:r>
              <a:rPr lang="ru-RU" sz="2000" b="1"/>
              <a:t>Ведь такой «игрушкой» просто</a:t>
            </a:r>
          </a:p>
          <a:p>
            <a:pPr algn="ctr"/>
            <a:r>
              <a:rPr lang="ru-RU" sz="2000" b="1"/>
              <a:t>Что-нибудь поранить.</a:t>
            </a:r>
          </a:p>
          <a:p>
            <a:pPr algn="ctr"/>
            <a:r>
              <a:rPr lang="ru-RU" sz="2000" b="1"/>
              <a:t>Будет больно, будет грустно,</a:t>
            </a:r>
          </a:p>
          <a:p>
            <a:pPr algn="ctr"/>
            <a:r>
              <a:rPr lang="ru-RU" sz="2000" b="1"/>
              <a:t>Мама наругает...</a:t>
            </a:r>
          </a:p>
          <a:p>
            <a:pPr algn="ctr"/>
            <a:r>
              <a:rPr lang="ru-RU" sz="2000" b="1"/>
              <a:t>Неужели вам игрушек</a:t>
            </a:r>
          </a:p>
          <a:p>
            <a:pPr algn="ctr"/>
            <a:r>
              <a:rPr lang="ru-RU" sz="2000" b="1"/>
              <a:t>В доме не хватает?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>
            <a:lum bright="-6000" contrast="-6000"/>
          </a:blip>
          <a:srcRect/>
          <a:stretch>
            <a:fillRect/>
          </a:stretch>
        </p:blipFill>
        <p:spPr bwMode="auto">
          <a:xfrm>
            <a:off x="0" y="0"/>
            <a:ext cx="5181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4800600" y="3733800"/>
            <a:ext cx="41148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Сынок хотел, как папа, стать</a:t>
            </a:r>
          </a:p>
          <a:p>
            <a:r>
              <a:rPr lang="ru-RU" sz="2000" b="1"/>
              <a:t>И начал гвоздик забивать;</a:t>
            </a:r>
          </a:p>
          <a:p>
            <a:r>
              <a:rPr lang="ru-RU" sz="2000" b="1"/>
              <a:t>Попал по пальцу молотком -</a:t>
            </a:r>
          </a:p>
          <a:p>
            <a:r>
              <a:rPr lang="ru-RU" sz="2000" b="1"/>
              <a:t>На рёв сбежался целый дом...</a:t>
            </a:r>
          </a:p>
          <a:p>
            <a:r>
              <a:rPr lang="ru-RU" sz="2000" b="1"/>
              <a:t>Малыш, запомни наш совет: </a:t>
            </a:r>
          </a:p>
          <a:p>
            <a:r>
              <a:rPr lang="ru-RU" sz="2000" b="1"/>
              <a:t>С тобой чтоб не случилось бед, </a:t>
            </a:r>
          </a:p>
          <a:p>
            <a:r>
              <a:rPr lang="ru-RU" sz="2000" b="1"/>
              <a:t>Еще немного подожди: </a:t>
            </a:r>
          </a:p>
          <a:p>
            <a:r>
              <a:rPr lang="ru-RU" sz="2000" b="1"/>
              <a:t>Сперва придется подрасти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Домашние опасности.</a:t>
            </a:r>
          </a:p>
        </p:txBody>
      </p:sp>
      <p:pic>
        <p:nvPicPr>
          <p:cNvPr id="19459" name="Picture 4" descr="Копия 7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2205038"/>
            <a:ext cx="3108325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Line 5"/>
          <p:cNvSpPr>
            <a:spLocks noChangeShapeType="1"/>
          </p:cNvSpPr>
          <p:nvPr/>
        </p:nvSpPr>
        <p:spPr bwMode="auto">
          <a:xfrm flipH="1" flipV="1">
            <a:off x="2124075" y="2420938"/>
            <a:ext cx="935038" cy="7207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Line 7"/>
          <p:cNvSpPr>
            <a:spLocks noChangeShapeType="1"/>
          </p:cNvSpPr>
          <p:nvPr/>
        </p:nvSpPr>
        <p:spPr bwMode="auto">
          <a:xfrm flipH="1">
            <a:off x="2268538" y="4437063"/>
            <a:ext cx="1008062" cy="7207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2" name="Line 8"/>
          <p:cNvSpPr>
            <a:spLocks noChangeShapeType="1"/>
          </p:cNvSpPr>
          <p:nvPr/>
        </p:nvSpPr>
        <p:spPr bwMode="auto">
          <a:xfrm flipV="1">
            <a:off x="6227763" y="2349500"/>
            <a:ext cx="936625" cy="7191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Line 9"/>
          <p:cNvSpPr>
            <a:spLocks noChangeShapeType="1"/>
          </p:cNvSpPr>
          <p:nvPr/>
        </p:nvSpPr>
        <p:spPr bwMode="auto">
          <a:xfrm>
            <a:off x="6227763" y="4437063"/>
            <a:ext cx="1008062" cy="93503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179388" y="1330325"/>
            <a:ext cx="3876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>
                <a:latin typeface="Comic Sans MS" pitchFamily="66" charset="0"/>
              </a:rPr>
              <a:t>Острые, колющие</a:t>
            </a:r>
          </a:p>
          <a:p>
            <a:pPr algn="ctr"/>
            <a:r>
              <a:rPr lang="ru-RU" sz="2800">
                <a:latin typeface="Comic Sans MS" pitchFamily="66" charset="0"/>
              </a:rPr>
              <a:t>и режущие предметы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5940425" y="1341438"/>
            <a:ext cx="27828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>
                <a:latin typeface="Comic Sans MS" pitchFamily="66" charset="0"/>
              </a:rPr>
              <a:t>Лекарства и </a:t>
            </a:r>
          </a:p>
          <a:p>
            <a:pPr algn="ctr"/>
            <a:r>
              <a:rPr lang="ru-RU" sz="2800">
                <a:latin typeface="Comic Sans MS" pitchFamily="66" charset="0"/>
              </a:rPr>
              <a:t>бытовая химия</a:t>
            </a: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4427538" y="6021388"/>
            <a:ext cx="7413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Газ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468313" y="5373688"/>
            <a:ext cx="2673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Окно и балкон</a:t>
            </a:r>
          </a:p>
        </p:txBody>
      </p:sp>
      <p:sp>
        <p:nvSpPr>
          <p:cNvPr id="19468" name="Line 14"/>
          <p:cNvSpPr>
            <a:spLocks noChangeShapeType="1"/>
          </p:cNvSpPr>
          <p:nvPr/>
        </p:nvSpPr>
        <p:spPr bwMode="auto">
          <a:xfrm>
            <a:off x="4787900" y="5445125"/>
            <a:ext cx="0" cy="5762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5580063" y="5357813"/>
            <a:ext cx="31019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Электроприборы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/>
      <p:bldP spid="25611" grpId="0"/>
      <p:bldP spid="25612" grpId="0"/>
      <p:bldP spid="25613" grpId="0"/>
      <p:bldP spid="256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323850" y="1268413"/>
            <a:ext cx="8424863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Calibri" pitchFamily="34" charset="0"/>
                <a:cs typeface="Arial" charset="0"/>
              </a:rPr>
              <a:t>Тест по теме</a:t>
            </a:r>
          </a:p>
          <a:p>
            <a:pPr algn="ctr"/>
            <a:r>
              <a:rPr lang="ru-RU" sz="5400" b="1">
                <a:latin typeface="Calibri" pitchFamily="34" charset="0"/>
                <a:cs typeface="Arial" charset="0"/>
              </a:rPr>
              <a:t>«Домашние опасности»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           </a:t>
            </a:r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Опасность </a:t>
            </a:r>
            <a:r>
              <a:rPr lang="ru-RU" smtClean="0">
                <a:solidFill>
                  <a:srgbClr val="FF0000"/>
                </a:solidFill>
              </a:rPr>
              <a:t>первая</a:t>
            </a:r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1828800" y="1295400"/>
            <a:ext cx="5627688" cy="45259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Comic Sans MS" pitchFamily="66" charset="0"/>
              </a:rPr>
              <a:t>Если не больны вы,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Comic Sans MS" pitchFamily="66" charset="0"/>
              </a:rPr>
              <a:t>В таблетках – только вред!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Comic Sans MS" pitchFamily="66" charset="0"/>
              </a:rPr>
              <a:t>Глотать их без причины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Comic Sans MS" pitchFamily="66" charset="0"/>
              </a:rPr>
              <a:t>Нужды, поверьте, нет!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Comic Sans MS" pitchFamily="66" charset="0"/>
              </a:rPr>
              <a:t>Ведь отравиться можно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Comic Sans MS" pitchFamily="66" charset="0"/>
              </a:rPr>
              <a:t>И даже умереть!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Comic Sans MS" pitchFamily="66" charset="0"/>
              </a:rPr>
              <a:t>Так будьте осторожней –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Comic Sans MS" pitchFamily="66" charset="0"/>
              </a:rPr>
              <a:t>Зачем же  вам болеть?</a:t>
            </a:r>
          </a:p>
        </p:txBody>
      </p:sp>
      <p:pic>
        <p:nvPicPr>
          <p:cNvPr id="21509" name="Picture 5" descr="екыгш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72338" y="685800"/>
            <a:ext cx="1871662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ы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28800"/>
            <a:ext cx="21717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28600" y="304800"/>
            <a:ext cx="2438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0066"/>
                </a:solidFill>
                <a:latin typeface="Comic Sans MS" pitchFamily="66" charset="0"/>
              </a:rPr>
              <a:t>ЛЕКАРСТВА</a:t>
            </a:r>
          </a:p>
          <a:p>
            <a:pPr algn="ctr"/>
            <a:r>
              <a:rPr lang="ru-RU" sz="2000">
                <a:solidFill>
                  <a:srgbClr val="FF0066"/>
                </a:solidFill>
                <a:latin typeface="Comic Sans MS" pitchFamily="66" charset="0"/>
              </a:rPr>
              <a:t>И</a:t>
            </a:r>
          </a:p>
          <a:p>
            <a:pPr algn="ctr"/>
            <a:r>
              <a:rPr lang="ru-RU" sz="2000">
                <a:solidFill>
                  <a:srgbClr val="FF0066"/>
                </a:solidFill>
                <a:latin typeface="Comic Sans MS" pitchFamily="66" charset="0"/>
              </a:rPr>
              <a:t>БЫТОВАЯ ХИМИЯ</a:t>
            </a:r>
          </a:p>
        </p:txBody>
      </p:sp>
      <p:pic>
        <p:nvPicPr>
          <p:cNvPr id="21516" name="Picture 12" descr="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5561013"/>
            <a:ext cx="382270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3" descr="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32588" y="3933825"/>
            <a:ext cx="1290637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4" descr="4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4292600"/>
            <a:ext cx="915988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6" descr="4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12088" y="2565400"/>
            <a:ext cx="874712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4625975" y="2514600"/>
            <a:ext cx="24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/>
              <a:t>.</a:t>
            </a: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838200" y="62484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uild="p"/>
      <p:bldP spid="21508" grpId="1" build="p"/>
      <p:bldP spid="21511" grpId="0"/>
      <p:bldP spid="21511" grpId="1"/>
      <p:bldP spid="215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 txBox="1">
            <a:spLocks/>
          </p:cNvSpPr>
          <p:nvPr/>
        </p:nvSpPr>
        <p:spPr bwMode="auto">
          <a:xfrm>
            <a:off x="395288" y="404813"/>
            <a:ext cx="8291512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4800" b="1">
                <a:latin typeface="Calibri" pitchFamily="34" charset="0"/>
                <a:cs typeface="Arial" charset="0"/>
              </a:rPr>
              <a:t>Инструкция:</a:t>
            </a:r>
          </a:p>
        </p:txBody>
      </p:sp>
      <p:sp>
        <p:nvSpPr>
          <p:cNvPr id="21507" name="Содержимое 2"/>
          <p:cNvSpPr txBox="1">
            <a:spLocks/>
          </p:cNvSpPr>
          <p:nvPr/>
        </p:nvSpPr>
        <p:spPr bwMode="auto">
          <a:xfrm>
            <a:off x="1403350" y="1341438"/>
            <a:ext cx="7526338" cy="475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ru-RU" sz="3200">
                <a:latin typeface="Calibri" pitchFamily="34" charset="0"/>
                <a:cs typeface="Arial" charset="0"/>
              </a:rPr>
              <a:t>Прочитай внимательно вопрос.</a:t>
            </a:r>
          </a:p>
          <a:p>
            <a:pPr marL="514350" indent="-514350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ru-RU" sz="3200">
                <a:latin typeface="Calibri" pitchFamily="34" charset="0"/>
                <a:cs typeface="Arial" charset="0"/>
              </a:rPr>
              <a:t>Прочитай внимательно все ответы. Помни, что ответов может быть несколько.</a:t>
            </a:r>
          </a:p>
          <a:p>
            <a:pPr marL="514350" indent="-514350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ru-RU" sz="3200">
                <a:latin typeface="Calibri" pitchFamily="34" charset="0"/>
                <a:cs typeface="Arial" charset="0"/>
              </a:rPr>
              <a:t>Выбери геометрическую фигуру (или фигуры)      ,       ,      , соответствующую вашему ответу.</a:t>
            </a:r>
          </a:p>
          <a:p>
            <a:pPr marL="514350" indent="-514350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ru-RU" sz="3200">
                <a:latin typeface="Calibri" pitchFamily="34" charset="0"/>
                <a:cs typeface="Arial" charset="0"/>
              </a:rPr>
              <a:t>Нарисуй на своём контрольном листе.</a:t>
            </a:r>
          </a:p>
          <a:p>
            <a:pPr marL="514350" indent="-514350">
              <a:spcBef>
                <a:spcPct val="20000"/>
              </a:spcBef>
              <a:buFont typeface="Arial" charset="0"/>
              <a:buNone/>
            </a:pPr>
            <a:r>
              <a:rPr lang="ru-RU" sz="3200">
                <a:latin typeface="Calibri" pitchFamily="34" charset="0"/>
                <a:cs typeface="Arial" charset="0"/>
              </a:rPr>
              <a:t>      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572000" y="4005263"/>
            <a:ext cx="357188" cy="428625"/>
          </a:xfrm>
          <a:prstGeom prst="rect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chemeClr val="accent3">
                    <a:lumMod val="50000"/>
                  </a:schemeClr>
                </a:solidFill>
              </a:ln>
              <a:latin typeface="+mn-lt"/>
            </a:endParaRPr>
          </a:p>
        </p:txBody>
      </p:sp>
      <p:sp>
        <p:nvSpPr>
          <p:cNvPr id="5" name="Овал 4"/>
          <p:cNvSpPr>
            <a:spLocks noChangeArrowheads="1"/>
          </p:cNvSpPr>
          <p:nvPr/>
        </p:nvSpPr>
        <p:spPr bwMode="auto">
          <a:xfrm>
            <a:off x="5219700" y="4005263"/>
            <a:ext cx="428625" cy="431800"/>
          </a:xfrm>
          <a:prstGeom prst="ellipse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Равнобедренный треугольник 5"/>
          <p:cNvSpPr>
            <a:spLocks noChangeArrowheads="1"/>
          </p:cNvSpPr>
          <p:nvPr/>
        </p:nvSpPr>
        <p:spPr bwMode="auto">
          <a:xfrm>
            <a:off x="5940425" y="4005263"/>
            <a:ext cx="428625" cy="428625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 txBox="1">
            <a:spLocks/>
          </p:cNvSpPr>
          <p:nvPr/>
        </p:nvSpPr>
        <p:spPr bwMode="auto">
          <a:xfrm>
            <a:off x="1547813" y="404813"/>
            <a:ext cx="69119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4000" b="1">
                <a:latin typeface="Calibri" pitchFamily="34" charset="0"/>
                <a:cs typeface="Arial" charset="0"/>
              </a:rPr>
              <a:t>1.Что нельзя делать на балконе?</a:t>
            </a:r>
            <a:r>
              <a:rPr lang="ru-RU" sz="4000">
                <a:latin typeface="Calibri" pitchFamily="34" charset="0"/>
                <a:cs typeface="Arial" charset="0"/>
              </a:rPr>
              <a:t/>
            </a:r>
            <a:br>
              <a:rPr lang="ru-RU" sz="4000">
                <a:latin typeface="Calibri" pitchFamily="34" charset="0"/>
                <a:cs typeface="Arial" charset="0"/>
              </a:rPr>
            </a:br>
            <a:endParaRPr lang="ru-RU" sz="4000">
              <a:latin typeface="Calibri" pitchFamily="34" charset="0"/>
              <a:cs typeface="Arial" charset="0"/>
            </a:endParaRPr>
          </a:p>
        </p:txBody>
      </p:sp>
      <p:sp>
        <p:nvSpPr>
          <p:cNvPr id="22531" name="Содержимое 2"/>
          <p:cNvSpPr txBox="1">
            <a:spLocks/>
          </p:cNvSpPr>
          <p:nvPr/>
        </p:nvSpPr>
        <p:spPr bwMode="auto">
          <a:xfrm>
            <a:off x="1476375" y="2420938"/>
            <a:ext cx="7343775" cy="348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200">
                <a:latin typeface="Calibri" pitchFamily="34" charset="0"/>
                <a:cs typeface="Arial" charset="0"/>
              </a:rPr>
              <a:t>        </a:t>
            </a:r>
            <a:r>
              <a:rPr lang="ru-RU" sz="3600">
                <a:latin typeface="Calibri" pitchFamily="34" charset="0"/>
                <a:cs typeface="Arial" charset="0"/>
              </a:rPr>
              <a:t>вешать бельё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600">
                <a:latin typeface="Calibri" pitchFamily="34" charset="0"/>
                <a:cs typeface="Arial" charset="0"/>
              </a:rPr>
              <a:t>       выходить на балкон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600">
                <a:latin typeface="Calibri" pitchFamily="34" charset="0"/>
                <a:cs typeface="Arial" charset="0"/>
              </a:rPr>
              <a:t>       свешиваться с балкона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600">
                <a:latin typeface="Calibri" pitchFamily="34" charset="0"/>
                <a:cs typeface="Arial" charset="0"/>
              </a:rPr>
              <a:t>       </a:t>
            </a:r>
          </a:p>
        </p:txBody>
      </p:sp>
      <p:sp>
        <p:nvSpPr>
          <p:cNvPr id="5" name="Овал 4"/>
          <p:cNvSpPr>
            <a:spLocks noChangeArrowheads="1"/>
          </p:cNvSpPr>
          <p:nvPr/>
        </p:nvSpPr>
        <p:spPr bwMode="auto">
          <a:xfrm>
            <a:off x="1619250" y="3860800"/>
            <a:ext cx="428625" cy="500063"/>
          </a:xfrm>
          <a:prstGeom prst="ellipse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Равнобедренный треугольник 5"/>
          <p:cNvSpPr>
            <a:spLocks noChangeArrowheads="1"/>
          </p:cNvSpPr>
          <p:nvPr/>
        </p:nvSpPr>
        <p:spPr bwMode="auto">
          <a:xfrm>
            <a:off x="1619250" y="2565400"/>
            <a:ext cx="428625" cy="428625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643063" y="3214688"/>
            <a:ext cx="500062" cy="500062"/>
          </a:xfrm>
          <a:prstGeom prst="rect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47800" y="533400"/>
            <a:ext cx="7056438" cy="1295400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ru-RU" sz="3600" b="1" smtClean="0">
                <a:solidFill>
                  <a:schemeClr val="tx1"/>
                </a:solidFill>
              </a:rPr>
              <a:t>2. Что можно делать с окном?</a:t>
            </a:r>
            <a:r>
              <a:rPr lang="ru-RU" sz="3600" smtClean="0">
                <a:solidFill>
                  <a:schemeClr val="tx1"/>
                </a:solidFill>
              </a:rPr>
              <a:t/>
            </a:r>
            <a:br>
              <a:rPr lang="ru-RU" sz="3600" smtClean="0">
                <a:solidFill>
                  <a:schemeClr val="tx1"/>
                </a:solidFill>
              </a:rPr>
            </a:br>
            <a:endParaRPr lang="ru-RU" sz="3600" smtClean="0">
              <a:solidFill>
                <a:schemeClr val="tx1"/>
              </a:solidFill>
            </a:endParaRPr>
          </a:p>
        </p:txBody>
      </p:sp>
      <p:sp>
        <p:nvSpPr>
          <p:cNvPr id="33795" name="Содержимое 2"/>
          <p:cNvSpPr>
            <a:spLocks noGrp="1"/>
          </p:cNvSpPr>
          <p:nvPr>
            <p:ph idx="4294967295"/>
          </p:nvPr>
        </p:nvSpPr>
        <p:spPr>
          <a:xfrm>
            <a:off x="1547813" y="2133600"/>
            <a:ext cx="7210425" cy="28289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</a:t>
            </a:r>
            <a:r>
              <a:rPr lang="ru-RU" sz="3600" smtClean="0"/>
              <a:t>открывать и закрывать окно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     высовываться из окна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     сидеть на подоконнике</a:t>
            </a:r>
          </a:p>
        </p:txBody>
      </p:sp>
      <p:sp>
        <p:nvSpPr>
          <p:cNvPr id="5" name="Овал 4"/>
          <p:cNvSpPr>
            <a:spLocks noChangeArrowheads="1"/>
          </p:cNvSpPr>
          <p:nvPr/>
        </p:nvSpPr>
        <p:spPr bwMode="auto">
          <a:xfrm>
            <a:off x="1763713" y="3500438"/>
            <a:ext cx="428625" cy="500062"/>
          </a:xfrm>
          <a:prstGeom prst="ellipse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Равнобедренный треугольник 5"/>
          <p:cNvSpPr>
            <a:spLocks noChangeArrowheads="1"/>
          </p:cNvSpPr>
          <p:nvPr/>
        </p:nvSpPr>
        <p:spPr bwMode="auto">
          <a:xfrm>
            <a:off x="1763713" y="2276475"/>
            <a:ext cx="428625" cy="428625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714500" y="2928938"/>
            <a:ext cx="500063" cy="500062"/>
          </a:xfrm>
          <a:prstGeom prst="rect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76375" y="404813"/>
            <a:ext cx="7127875" cy="1881187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ru-RU" sz="3600" b="1" smtClean="0">
                <a:solidFill>
                  <a:schemeClr val="tx1"/>
                </a:solidFill>
              </a:rPr>
              <a:t>3. Чем опасны сковорода, кастрюля и чайник?</a:t>
            </a:r>
            <a:r>
              <a:rPr lang="ru-RU" sz="3600" smtClean="0">
                <a:solidFill>
                  <a:schemeClr val="tx1"/>
                </a:solidFill>
              </a:rPr>
              <a:t/>
            </a:r>
            <a:br>
              <a:rPr lang="ru-RU" sz="3600" smtClean="0">
                <a:solidFill>
                  <a:schemeClr val="tx1"/>
                </a:solidFill>
              </a:rPr>
            </a:br>
            <a:endParaRPr lang="ru-RU" sz="3600" smtClean="0">
              <a:solidFill>
                <a:schemeClr val="tx1"/>
              </a:solidFill>
            </a:endParaRPr>
          </a:p>
        </p:txBody>
      </p:sp>
      <p:sp>
        <p:nvSpPr>
          <p:cNvPr id="34819" name="Содержимое 2"/>
          <p:cNvSpPr>
            <a:spLocks noGrp="1"/>
          </p:cNvSpPr>
          <p:nvPr>
            <p:ph idx="4294967295"/>
          </p:nvPr>
        </p:nvSpPr>
        <p:spPr>
          <a:xfrm>
            <a:off x="1547813" y="2565400"/>
            <a:ext cx="7210425" cy="28289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</a:t>
            </a:r>
            <a:r>
              <a:rPr lang="ru-RU" sz="3600" smtClean="0"/>
              <a:t>о них можно ушибиться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     ими можно обжечься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     они могут ударить током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    </a:t>
            </a:r>
          </a:p>
        </p:txBody>
      </p:sp>
      <p:sp>
        <p:nvSpPr>
          <p:cNvPr id="5" name="Овал 4"/>
          <p:cNvSpPr>
            <a:spLocks noChangeArrowheads="1"/>
          </p:cNvSpPr>
          <p:nvPr/>
        </p:nvSpPr>
        <p:spPr bwMode="auto">
          <a:xfrm>
            <a:off x="1692275" y="3933825"/>
            <a:ext cx="428625" cy="500063"/>
          </a:xfrm>
          <a:prstGeom prst="ellipse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Равнобедренный треугольник 5"/>
          <p:cNvSpPr>
            <a:spLocks noChangeArrowheads="1"/>
          </p:cNvSpPr>
          <p:nvPr/>
        </p:nvSpPr>
        <p:spPr bwMode="auto">
          <a:xfrm>
            <a:off x="1692275" y="2708275"/>
            <a:ext cx="428625" cy="428625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714500" y="3357563"/>
            <a:ext cx="500063" cy="500062"/>
          </a:xfrm>
          <a:prstGeom prst="rect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47813" y="333375"/>
            <a:ext cx="6985000" cy="2159000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ru-RU" sz="4000" b="1" smtClean="0">
                <a:solidFill>
                  <a:schemeClr val="tx1"/>
                </a:solidFill>
              </a:rPr>
              <a:t>4. Как надо ставить ложки, вилки и ножи в подставку?</a:t>
            </a:r>
            <a:r>
              <a:rPr lang="ru-RU" sz="4000" smtClean="0">
                <a:solidFill>
                  <a:schemeClr val="tx1"/>
                </a:solidFill>
              </a:rPr>
              <a:t/>
            </a:r>
            <a:br>
              <a:rPr lang="ru-RU" sz="4000" smtClean="0">
                <a:solidFill>
                  <a:schemeClr val="tx1"/>
                </a:solidFill>
              </a:rPr>
            </a:br>
            <a:endParaRPr lang="ru-RU" sz="4000" smtClean="0">
              <a:solidFill>
                <a:schemeClr val="tx1"/>
              </a:solidFill>
            </a:endParaRPr>
          </a:p>
        </p:txBody>
      </p:sp>
      <p:sp>
        <p:nvSpPr>
          <p:cNvPr id="35843" name="Содержимое 2"/>
          <p:cNvSpPr>
            <a:spLocks noGrp="1"/>
          </p:cNvSpPr>
          <p:nvPr>
            <p:ph idx="4294967295"/>
          </p:nvPr>
        </p:nvSpPr>
        <p:spPr>
          <a:xfrm>
            <a:off x="1476375" y="2349500"/>
            <a:ext cx="7281863" cy="3743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</a:t>
            </a:r>
            <a:r>
              <a:rPr lang="ru-RU" sz="3600" smtClean="0"/>
              <a:t>ручками вверх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     ручками вниз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     без разницы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     </a:t>
            </a:r>
          </a:p>
        </p:txBody>
      </p:sp>
      <p:sp>
        <p:nvSpPr>
          <p:cNvPr id="5" name="Овал 4"/>
          <p:cNvSpPr>
            <a:spLocks noChangeArrowheads="1"/>
          </p:cNvSpPr>
          <p:nvPr/>
        </p:nvSpPr>
        <p:spPr bwMode="auto">
          <a:xfrm>
            <a:off x="1692275" y="3789363"/>
            <a:ext cx="428625" cy="500062"/>
          </a:xfrm>
          <a:prstGeom prst="ellipse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25605" name="Равнобедренный треугольник 5"/>
          <p:cNvSpPr>
            <a:spLocks noChangeArrowheads="1"/>
          </p:cNvSpPr>
          <p:nvPr/>
        </p:nvSpPr>
        <p:spPr bwMode="auto">
          <a:xfrm>
            <a:off x="1692275" y="2420938"/>
            <a:ext cx="428625" cy="428625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latin typeface="Calibri" pitchFamily="34" charset="0"/>
              <a:cs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643063" y="3143250"/>
            <a:ext cx="500062" cy="500063"/>
          </a:xfrm>
          <a:prstGeom prst="rect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76375" y="549275"/>
            <a:ext cx="7056438" cy="1439863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ru-RU" sz="4000" b="1" smtClean="0">
                <a:solidFill>
                  <a:schemeClr val="tx1"/>
                </a:solidFill>
              </a:rPr>
              <a:t>5. Нельзя прикасаться:</a:t>
            </a:r>
            <a:r>
              <a:rPr lang="ru-RU" sz="4000" smtClean="0">
                <a:solidFill>
                  <a:schemeClr val="tx1"/>
                </a:solidFill>
              </a:rPr>
              <a:t/>
            </a:r>
            <a:br>
              <a:rPr lang="ru-RU" sz="4000" smtClean="0">
                <a:solidFill>
                  <a:schemeClr val="tx1"/>
                </a:solidFill>
              </a:rPr>
            </a:br>
            <a:endParaRPr lang="ru-RU" sz="4000" smtClean="0">
              <a:solidFill>
                <a:schemeClr val="tx1"/>
              </a:solidFill>
            </a:endParaRPr>
          </a:p>
        </p:txBody>
      </p:sp>
      <p:sp>
        <p:nvSpPr>
          <p:cNvPr id="36867" name="Содержимое 2"/>
          <p:cNvSpPr>
            <a:spLocks noGrp="1"/>
          </p:cNvSpPr>
          <p:nvPr>
            <p:ph idx="4294967295"/>
          </p:nvPr>
        </p:nvSpPr>
        <p:spPr>
          <a:xfrm>
            <a:off x="1358900" y="2197100"/>
            <a:ext cx="7483475" cy="26733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</a:t>
            </a:r>
            <a:r>
              <a:rPr lang="ru-RU" sz="3600" smtClean="0"/>
              <a:t>к горячей тарелке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     к оголённому проводу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     к острой лопате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     </a:t>
            </a:r>
          </a:p>
        </p:txBody>
      </p:sp>
      <p:sp>
        <p:nvSpPr>
          <p:cNvPr id="5" name="Овал 4"/>
          <p:cNvSpPr>
            <a:spLocks noChangeArrowheads="1"/>
          </p:cNvSpPr>
          <p:nvPr/>
        </p:nvSpPr>
        <p:spPr bwMode="auto">
          <a:xfrm>
            <a:off x="1571625" y="3643313"/>
            <a:ext cx="428625" cy="500062"/>
          </a:xfrm>
          <a:prstGeom prst="ellipse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Равнобедренный треугольник 5"/>
          <p:cNvSpPr>
            <a:spLocks noChangeArrowheads="1"/>
          </p:cNvSpPr>
          <p:nvPr/>
        </p:nvSpPr>
        <p:spPr bwMode="auto">
          <a:xfrm>
            <a:off x="1547813" y="2133600"/>
            <a:ext cx="428625" cy="428625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71625" y="2857500"/>
            <a:ext cx="500063" cy="500063"/>
          </a:xfrm>
          <a:prstGeom prst="rect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63713" y="692150"/>
            <a:ext cx="6840537" cy="1223963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ru-RU" sz="3600" b="1" smtClean="0">
                <a:solidFill>
                  <a:schemeClr val="tx1"/>
                </a:solidFill>
              </a:rPr>
              <a:t>6. С чем не должны играть дети?</a:t>
            </a:r>
            <a:r>
              <a:rPr lang="ru-RU" sz="3600" smtClean="0">
                <a:solidFill>
                  <a:schemeClr val="tx1"/>
                </a:solidFill>
              </a:rPr>
              <a:t/>
            </a:r>
            <a:br>
              <a:rPr lang="ru-RU" sz="3600" smtClean="0">
                <a:solidFill>
                  <a:schemeClr val="tx1"/>
                </a:solidFill>
              </a:rPr>
            </a:br>
            <a:endParaRPr lang="ru-RU" sz="3600" smtClean="0">
              <a:solidFill>
                <a:schemeClr val="tx1"/>
              </a:solidFill>
            </a:endParaRPr>
          </a:p>
        </p:txBody>
      </p:sp>
      <p:sp>
        <p:nvSpPr>
          <p:cNvPr id="37891" name="Содержимое 2"/>
          <p:cNvSpPr>
            <a:spLocks noGrp="1"/>
          </p:cNvSpPr>
          <p:nvPr>
            <p:ph idx="4294967295"/>
          </p:nvPr>
        </p:nvSpPr>
        <p:spPr>
          <a:xfrm>
            <a:off x="1358900" y="2619375"/>
            <a:ext cx="7483475" cy="3167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</a:t>
            </a:r>
            <a:r>
              <a:rPr lang="ru-RU" sz="3600" smtClean="0"/>
              <a:t>с игрушками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     с конструктором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     со спичками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     </a:t>
            </a:r>
          </a:p>
        </p:txBody>
      </p:sp>
      <p:sp>
        <p:nvSpPr>
          <p:cNvPr id="5" name="Овал 4"/>
          <p:cNvSpPr>
            <a:spLocks noChangeArrowheads="1"/>
          </p:cNvSpPr>
          <p:nvPr/>
        </p:nvSpPr>
        <p:spPr bwMode="auto">
          <a:xfrm>
            <a:off x="1692275" y="3933825"/>
            <a:ext cx="428625" cy="500063"/>
          </a:xfrm>
          <a:prstGeom prst="ellipse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Равнобедренный треугольник 5"/>
          <p:cNvSpPr>
            <a:spLocks noChangeArrowheads="1"/>
          </p:cNvSpPr>
          <p:nvPr/>
        </p:nvSpPr>
        <p:spPr bwMode="auto">
          <a:xfrm>
            <a:off x="1692275" y="2708275"/>
            <a:ext cx="428625" cy="428625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714500" y="3286125"/>
            <a:ext cx="500063" cy="500063"/>
          </a:xfrm>
          <a:prstGeom prst="rect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63713" y="692150"/>
            <a:ext cx="6840537" cy="1223963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ru-RU" sz="3600" b="1" smtClean="0">
                <a:solidFill>
                  <a:schemeClr val="tx1"/>
                </a:solidFill>
              </a:rPr>
              <a:t>7. Без взрослых никогда не используй:</a:t>
            </a:r>
            <a:r>
              <a:rPr lang="ru-RU" sz="3600" smtClean="0">
                <a:solidFill>
                  <a:schemeClr val="tx1"/>
                </a:solidFill>
              </a:rPr>
              <a:t/>
            </a:r>
            <a:br>
              <a:rPr lang="ru-RU" sz="3600" smtClean="0">
                <a:solidFill>
                  <a:schemeClr val="tx1"/>
                </a:solidFill>
              </a:rPr>
            </a:br>
            <a:endParaRPr lang="ru-RU" sz="3600" smtClean="0">
              <a:solidFill>
                <a:schemeClr val="tx1"/>
              </a:solidFill>
            </a:endParaRPr>
          </a:p>
        </p:txBody>
      </p:sp>
      <p:sp>
        <p:nvSpPr>
          <p:cNvPr id="38915" name="Содержимое 2"/>
          <p:cNvSpPr>
            <a:spLocks noGrp="1"/>
          </p:cNvSpPr>
          <p:nvPr>
            <p:ph idx="4294967295"/>
          </p:nvPr>
        </p:nvSpPr>
        <p:spPr>
          <a:xfrm>
            <a:off x="1358900" y="2619375"/>
            <a:ext cx="7483475" cy="3167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</a:t>
            </a:r>
            <a:r>
              <a:rPr lang="ru-RU" sz="3600" smtClean="0"/>
              <a:t> игрушки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     лекарства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     сок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     </a:t>
            </a:r>
          </a:p>
        </p:txBody>
      </p:sp>
      <p:sp>
        <p:nvSpPr>
          <p:cNvPr id="5" name="Овал 4"/>
          <p:cNvSpPr>
            <a:spLocks noChangeArrowheads="1"/>
          </p:cNvSpPr>
          <p:nvPr/>
        </p:nvSpPr>
        <p:spPr bwMode="auto">
          <a:xfrm>
            <a:off x="1692275" y="3933825"/>
            <a:ext cx="428625" cy="500063"/>
          </a:xfrm>
          <a:prstGeom prst="ellipse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Равнобедренный треугольник 5"/>
          <p:cNvSpPr>
            <a:spLocks noChangeArrowheads="1"/>
          </p:cNvSpPr>
          <p:nvPr/>
        </p:nvSpPr>
        <p:spPr bwMode="auto">
          <a:xfrm>
            <a:off x="1692275" y="2708275"/>
            <a:ext cx="428625" cy="428625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714500" y="3357563"/>
            <a:ext cx="500063" cy="500062"/>
          </a:xfrm>
          <a:prstGeom prst="rect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Содержимое 2"/>
          <p:cNvSpPr>
            <a:spLocks noGrp="1"/>
          </p:cNvSpPr>
          <p:nvPr>
            <p:ph idx="4294967295"/>
          </p:nvPr>
        </p:nvSpPr>
        <p:spPr>
          <a:xfrm>
            <a:off x="571500" y="1571625"/>
            <a:ext cx="8229600" cy="28289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    1.            2.            3.            4.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     5.                         6.              7.</a:t>
            </a:r>
            <a:endParaRPr lang="ru-RU" sz="3600" smtClean="0"/>
          </a:p>
        </p:txBody>
      </p:sp>
      <p:sp>
        <p:nvSpPr>
          <p:cNvPr id="10" name="Равнобедренный треугольник 9"/>
          <p:cNvSpPr>
            <a:spLocks noChangeArrowheads="1"/>
          </p:cNvSpPr>
          <p:nvPr/>
        </p:nvSpPr>
        <p:spPr bwMode="auto">
          <a:xfrm>
            <a:off x="7543800" y="1905000"/>
            <a:ext cx="785813" cy="785813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21" name="Равнобедренный треугольник 20"/>
          <p:cNvSpPr>
            <a:spLocks noChangeArrowheads="1"/>
          </p:cNvSpPr>
          <p:nvPr/>
        </p:nvSpPr>
        <p:spPr bwMode="auto">
          <a:xfrm>
            <a:off x="2819400" y="3581400"/>
            <a:ext cx="785813" cy="785813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22" name="Равнобедренный треугольник 21"/>
          <p:cNvSpPr>
            <a:spLocks noChangeArrowheads="1"/>
          </p:cNvSpPr>
          <p:nvPr/>
        </p:nvSpPr>
        <p:spPr bwMode="auto">
          <a:xfrm>
            <a:off x="4191000" y="1828800"/>
            <a:ext cx="785813" cy="785813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3886200" y="3581400"/>
            <a:ext cx="785813" cy="785813"/>
          </a:xfrm>
          <a:prstGeom prst="rect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lt1"/>
              </a:solidFill>
              <a:latin typeface="+mn-lt"/>
            </a:endParaRPr>
          </a:p>
        </p:txBody>
      </p:sp>
      <p:sp>
        <p:nvSpPr>
          <p:cNvPr id="17" name="Овал 16"/>
          <p:cNvSpPr>
            <a:spLocks noChangeArrowheads="1"/>
          </p:cNvSpPr>
          <p:nvPr/>
        </p:nvSpPr>
        <p:spPr bwMode="auto">
          <a:xfrm>
            <a:off x="5638800" y="3581400"/>
            <a:ext cx="792163" cy="857250"/>
          </a:xfrm>
          <a:prstGeom prst="ellipse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7543800" y="3581400"/>
            <a:ext cx="785813" cy="785813"/>
          </a:xfrm>
          <a:prstGeom prst="rect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lt1"/>
              </a:solidFill>
              <a:latin typeface="+mn-lt"/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5791200" y="1828800"/>
            <a:ext cx="785813" cy="785813"/>
          </a:xfrm>
          <a:prstGeom prst="rect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lt1"/>
              </a:solidFill>
              <a:latin typeface="+mn-lt"/>
            </a:endParaRPr>
          </a:p>
        </p:txBody>
      </p:sp>
      <p:sp>
        <p:nvSpPr>
          <p:cNvPr id="39946" name="Заголовок 2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САМОПРОВЕРКА:</a:t>
            </a:r>
          </a:p>
        </p:txBody>
      </p:sp>
      <p:sp>
        <p:nvSpPr>
          <p:cNvPr id="25" name="Овал 24"/>
          <p:cNvSpPr>
            <a:spLocks noChangeArrowheads="1"/>
          </p:cNvSpPr>
          <p:nvPr/>
        </p:nvSpPr>
        <p:spPr bwMode="auto">
          <a:xfrm>
            <a:off x="2514600" y="1828800"/>
            <a:ext cx="792163" cy="857250"/>
          </a:xfrm>
          <a:prstGeom prst="ellipse">
            <a:avLst/>
          </a:prstGeom>
          <a:solidFill>
            <a:schemeClr val="hlink"/>
          </a:solidFill>
          <a:ln w="25400" algn="ctr">
            <a:solidFill>
              <a:srgbClr val="4F6228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>
            <a:lum bright="-6000" contrast="-6000"/>
          </a:blip>
          <a:srcRect/>
          <a:stretch>
            <a:fillRect/>
          </a:stretch>
        </p:blipFill>
        <p:spPr bwMode="auto">
          <a:xfrm>
            <a:off x="0" y="228600"/>
            <a:ext cx="56959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4191000" y="45720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3581400" y="3581400"/>
            <a:ext cx="50292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Много тюбиков и баночек</a:t>
            </a:r>
          </a:p>
          <a:p>
            <a:pPr algn="ctr"/>
            <a:r>
              <a:rPr lang="ru-RU" sz="2000"/>
              <a:t>Есть в шкафах у наших мамочек.</a:t>
            </a:r>
          </a:p>
          <a:p>
            <a:pPr algn="ctr"/>
            <a:r>
              <a:rPr lang="ru-RU" sz="2000"/>
              <a:t>В них хранятся средства разные,</a:t>
            </a:r>
          </a:p>
          <a:p>
            <a:pPr algn="ctr"/>
            <a:r>
              <a:rPr lang="ru-RU" sz="2000"/>
              <a:t>К сожалению, опасные...</a:t>
            </a:r>
          </a:p>
          <a:p>
            <a:pPr algn="ctr"/>
            <a:r>
              <a:rPr lang="ru-RU" sz="2000"/>
              <a:t>Кремы, пасты и таблеточки </a:t>
            </a:r>
          </a:p>
          <a:p>
            <a:pPr algn="ctr"/>
            <a:r>
              <a:rPr lang="ru-RU" sz="2000"/>
              <a:t>Не берите в руки, деточки: </a:t>
            </a:r>
          </a:p>
          <a:p>
            <a:pPr algn="ctr"/>
            <a:r>
              <a:rPr lang="ru-RU" sz="2000"/>
              <a:t>Эта бытовая химия</a:t>
            </a:r>
          </a:p>
          <a:p>
            <a:pPr algn="ctr"/>
            <a:r>
              <a:rPr lang="ru-RU" sz="2000"/>
              <a:t> -Как отрава очень сильная!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6"/>
          <p:cNvSpPr txBox="1">
            <a:spLocks noChangeArrowheads="1"/>
          </p:cNvSpPr>
          <p:nvPr/>
        </p:nvSpPr>
        <p:spPr bwMode="auto">
          <a:xfrm>
            <a:off x="0" y="533400"/>
            <a:ext cx="48006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Пилюли и таблетки</a:t>
            </a:r>
          </a:p>
          <a:p>
            <a:pPr algn="ctr"/>
            <a:r>
              <a:rPr lang="ru-RU" sz="2000" b="1"/>
              <a:t>Нельзя тайком глотать!</a:t>
            </a:r>
          </a:p>
          <a:p>
            <a:pPr algn="ctr"/>
            <a:r>
              <a:rPr lang="ru-RU" sz="2000" b="1"/>
              <a:t>Об этом наши детки</a:t>
            </a:r>
          </a:p>
          <a:p>
            <a:pPr algn="ctr"/>
            <a:r>
              <a:rPr lang="ru-RU" sz="2000" b="1"/>
              <a:t>Обязаны узнать.</a:t>
            </a:r>
          </a:p>
          <a:p>
            <a:pPr algn="ctr"/>
            <a:r>
              <a:rPr lang="ru-RU" sz="2000" b="1"/>
              <a:t>Вот если заболеете, </a:t>
            </a:r>
          </a:p>
          <a:p>
            <a:pPr algn="ctr"/>
            <a:r>
              <a:rPr lang="ru-RU" sz="2000" b="1"/>
              <a:t>Врача вам позовут, </a:t>
            </a:r>
          </a:p>
          <a:p>
            <a:pPr algn="ctr"/>
            <a:r>
              <a:rPr lang="ru-RU" sz="2000" b="1"/>
              <a:t>То взрослые таблетку </a:t>
            </a:r>
          </a:p>
          <a:p>
            <a:pPr algn="ctr"/>
            <a:r>
              <a:rPr lang="ru-RU" sz="2000" b="1"/>
              <a:t>Вам сами принесут.</a:t>
            </a:r>
          </a:p>
          <a:p>
            <a:pPr algn="ctr"/>
            <a:r>
              <a:rPr lang="ru-RU" sz="2000" b="1"/>
              <a:t>Но если не больны вы,</a:t>
            </a:r>
          </a:p>
          <a:p>
            <a:pPr algn="ctr"/>
            <a:r>
              <a:rPr lang="ru-RU" sz="2000" b="1"/>
              <a:t>Таблетки есть нельзя:</a:t>
            </a:r>
          </a:p>
          <a:p>
            <a:pPr algn="ctr"/>
            <a:r>
              <a:rPr lang="ru-RU" sz="2000" b="1"/>
              <a:t>Глотать их без причины</a:t>
            </a:r>
          </a:p>
          <a:p>
            <a:pPr algn="ctr"/>
            <a:r>
              <a:rPr lang="ru-RU" sz="2000" b="1"/>
              <a:t>Опасно вам, друзья.</a:t>
            </a:r>
          </a:p>
          <a:p>
            <a:pPr algn="ctr"/>
            <a:r>
              <a:rPr lang="ru-RU" sz="2000" b="1"/>
              <a:t>Ведь отравиться можно: </a:t>
            </a:r>
          </a:p>
          <a:p>
            <a:pPr algn="ctr"/>
            <a:r>
              <a:rPr lang="ru-RU" sz="2000" b="1"/>
              <a:t>В таких таблетках - вред!!! </a:t>
            </a:r>
          </a:p>
          <a:p>
            <a:pPr algn="ctr"/>
            <a:r>
              <a:rPr lang="ru-RU" sz="2000" b="1"/>
              <a:t>Так будьте осторожны –</a:t>
            </a:r>
          </a:p>
          <a:p>
            <a:pPr algn="ctr"/>
            <a:r>
              <a:rPr lang="ru-RU" sz="2000" b="1"/>
              <a:t>Живите много лет!!!</a:t>
            </a:r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2">
            <a:lum bright="-6000" contrast="-6000"/>
          </a:blip>
          <a:srcRect/>
          <a:stretch>
            <a:fillRect/>
          </a:stretch>
        </p:blipFill>
        <p:spPr bwMode="auto">
          <a:xfrm>
            <a:off x="4191000" y="1371600"/>
            <a:ext cx="495300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Опасность </a:t>
            </a:r>
            <a:r>
              <a:rPr lang="ru-RU" smtClean="0">
                <a:solidFill>
                  <a:srgbClr val="FF0000"/>
                </a:solidFill>
              </a:rPr>
              <a:t>вторая</a:t>
            </a:r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4870450"/>
            <a:ext cx="8229600" cy="20875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smtClean="0">
                <a:latin typeface="Comic Sans MS" pitchFamily="66" charset="0"/>
              </a:rPr>
              <a:t>	Газ может быть очень опасным. Скопившись на кухне, газ может взорваться. Газом можно отравиться. А ещё он тоже может стать причиной пожара.</a:t>
            </a:r>
          </a:p>
        </p:txBody>
      </p:sp>
      <p:pic>
        <p:nvPicPr>
          <p:cNvPr id="17412" name="Picture 4" descr="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238250"/>
            <a:ext cx="6335712" cy="3559175"/>
          </a:xfrm>
          <a:prstGeom prst="rect">
            <a:avLst/>
          </a:prstGeom>
          <a:noFill/>
          <a:ln w="38100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6" name="Picture 10" descr="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052513"/>
            <a:ext cx="8066088" cy="454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chemeClr val="hlink"/>
                </a:solidFill>
                <a:latin typeface="Comic Sans MS" pitchFamily="66" charset="0"/>
              </a:rPr>
              <a:t>Если ты почувствовал</a:t>
            </a:r>
            <a:br>
              <a:rPr lang="ru-RU" sz="2800" smtClean="0">
                <a:solidFill>
                  <a:schemeClr val="hlink"/>
                </a:solidFill>
                <a:latin typeface="Comic Sans MS" pitchFamily="66" charset="0"/>
              </a:rPr>
            </a:br>
            <a:r>
              <a:rPr lang="ru-RU" sz="2800" smtClean="0">
                <a:solidFill>
                  <a:schemeClr val="hlink"/>
                </a:solidFill>
                <a:latin typeface="Comic Sans MS" pitchFamily="66" charset="0"/>
              </a:rPr>
              <a:t> запах газа.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5943600"/>
            <a:ext cx="8229600" cy="91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smtClean="0">
                <a:solidFill>
                  <a:srgbClr val="FF0000"/>
                </a:solidFill>
                <a:effectLst/>
              </a:rPr>
              <a:t>Не включай свет и электроприборы.</a:t>
            </a:r>
          </a:p>
          <a:p>
            <a:pPr>
              <a:lnSpc>
                <a:spcPct val="80000"/>
              </a:lnSpc>
            </a:pPr>
            <a:r>
              <a:rPr lang="ru-RU" sz="2800" smtClean="0">
                <a:solidFill>
                  <a:srgbClr val="FF0000"/>
                </a:solidFill>
                <a:effectLst/>
              </a:rPr>
              <a:t>Не зажигай спички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4427538" y="5516563"/>
            <a:ext cx="2857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19469" name="Picture 13" descr="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371600"/>
            <a:ext cx="7177088" cy="405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15" descr="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1628775"/>
            <a:ext cx="7705725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3" name="Picture 17" descr="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1557338"/>
            <a:ext cx="7993063" cy="404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80" name="Group 24"/>
          <p:cNvGrpSpPr>
            <a:grpSpLocks/>
          </p:cNvGrpSpPr>
          <p:nvPr/>
        </p:nvGrpSpPr>
        <p:grpSpPr bwMode="auto">
          <a:xfrm>
            <a:off x="2209800" y="2895600"/>
            <a:ext cx="6553200" cy="3962400"/>
            <a:chOff x="839" y="1071"/>
            <a:chExt cx="4655" cy="2923"/>
          </a:xfrm>
        </p:grpSpPr>
        <p:sp>
          <p:nvSpPr>
            <p:cNvPr id="7182" name="AutoShape 19"/>
            <p:cNvSpPr>
              <a:spLocks noChangeArrowheads="1"/>
            </p:cNvSpPr>
            <p:nvPr/>
          </p:nvSpPr>
          <p:spPr bwMode="auto">
            <a:xfrm>
              <a:off x="839" y="1071"/>
              <a:ext cx="4309" cy="2178"/>
            </a:xfrm>
            <a:prstGeom prst="cloudCallout">
              <a:avLst>
                <a:gd name="adj1" fmla="val 50532"/>
                <a:gd name="adj2" fmla="val -86593"/>
              </a:avLst>
            </a:prstGeom>
            <a:solidFill>
              <a:srgbClr val="C1EFFF"/>
            </a:solidFill>
            <a:ln w="38100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 sz="3200">
                <a:latin typeface="Comic Sans MS" pitchFamily="66" charset="0"/>
              </a:endParaRPr>
            </a:p>
          </p:txBody>
        </p:sp>
        <p:sp>
          <p:nvSpPr>
            <p:cNvPr id="7183" name="Text Box 20"/>
            <p:cNvSpPr txBox="1">
              <a:spLocks noChangeArrowheads="1"/>
            </p:cNvSpPr>
            <p:nvPr/>
          </p:nvSpPr>
          <p:spPr bwMode="auto">
            <a:xfrm>
              <a:off x="1247" y="1491"/>
              <a:ext cx="3630" cy="1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800">
                  <a:solidFill>
                    <a:srgbClr val="292929"/>
                  </a:solidFill>
                  <a:latin typeface="Comic Sans MS" pitchFamily="66" charset="0"/>
                </a:rPr>
                <a:t>Выключай в квартире газ – </a:t>
              </a:r>
            </a:p>
            <a:p>
              <a:pPr algn="ctr"/>
              <a:r>
                <a:rPr lang="ru-RU" sz="2800">
                  <a:solidFill>
                    <a:srgbClr val="292929"/>
                  </a:solidFill>
                  <a:latin typeface="Comic Sans MS" pitchFamily="66" charset="0"/>
                </a:rPr>
                <a:t>За газом нужен глаз да глаз.</a:t>
              </a:r>
            </a:p>
            <a:p>
              <a:pPr algn="ctr"/>
              <a:r>
                <a:rPr lang="ru-RU" sz="2800">
                  <a:solidFill>
                    <a:srgbClr val="292929"/>
                  </a:solidFill>
                  <a:latin typeface="Comic Sans MS" pitchFamily="66" charset="0"/>
                </a:rPr>
                <a:t>Запах чувствуя в квартире,</a:t>
              </a:r>
            </a:p>
            <a:p>
              <a:r>
                <a:rPr lang="ru-RU" sz="2800">
                  <a:solidFill>
                    <a:srgbClr val="292929"/>
                  </a:solidFill>
                  <a:latin typeface="Comic Sans MS" pitchFamily="66" charset="0"/>
                </a:rPr>
                <a:t>     Звоните срочно</a:t>
              </a:r>
              <a:r>
                <a:rPr lang="ru-RU" sz="2800">
                  <a:solidFill>
                    <a:srgbClr val="FF0000"/>
                  </a:solidFill>
                  <a:latin typeface="Comic Sans MS" pitchFamily="66" charset="0"/>
                </a:rPr>
                <a:t> </a:t>
              </a:r>
              <a:r>
                <a:rPr lang="ru-RU" sz="2800" b="1">
                  <a:solidFill>
                    <a:srgbClr val="FF0000"/>
                  </a:solidFill>
                  <a:latin typeface="Comic Sans MS" pitchFamily="66" charset="0"/>
                </a:rPr>
                <a:t>04</a:t>
              </a:r>
              <a:r>
                <a:rPr lang="ru-RU" sz="2800">
                  <a:solidFill>
                    <a:srgbClr val="333399"/>
                  </a:solidFill>
                  <a:latin typeface="Comic Sans MS" pitchFamily="66" charset="0"/>
                </a:rPr>
                <a:t>.</a:t>
              </a:r>
            </a:p>
          </p:txBody>
        </p:sp>
        <p:pic>
          <p:nvPicPr>
            <p:cNvPr id="7184" name="Picture 23" descr="4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95" y="2976"/>
              <a:ext cx="1299" cy="1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82" name="Text Box 26"/>
          <p:cNvSpPr txBox="1">
            <a:spLocks noChangeArrowheads="1"/>
          </p:cNvSpPr>
          <p:nvPr/>
        </p:nvSpPr>
        <p:spPr bwMode="auto">
          <a:xfrm>
            <a:off x="3200400" y="0"/>
            <a:ext cx="242093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solidFill>
                  <a:srgbClr val="FF0000"/>
                </a:solidFill>
                <a:latin typeface="Comic Sans MS" pitchFamily="66" charset="0"/>
              </a:rPr>
              <a:t>Помни!</a:t>
            </a:r>
          </a:p>
        </p:txBody>
      </p:sp>
      <p:pic>
        <p:nvPicPr>
          <p:cNvPr id="19483" name="Picture 27" descr="Копия Рисунок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15128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  <p:bldP spid="19467" grpId="0"/>
      <p:bldP spid="19467" grpId="1"/>
      <p:bldP spid="194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5"/>
          <p:cNvSpPr txBox="1">
            <a:spLocks noChangeArrowheads="1"/>
          </p:cNvSpPr>
          <p:nvPr/>
        </p:nvSpPr>
        <p:spPr bwMode="auto">
          <a:xfrm>
            <a:off x="304800" y="304800"/>
            <a:ext cx="54864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Если ты газ зажигать не умеешь, </a:t>
            </a:r>
          </a:p>
          <a:p>
            <a:pPr algn="ctr"/>
            <a:r>
              <a:rPr lang="ru-RU" sz="2000" b="1"/>
              <a:t>Не подходи, иль потом пожалеешь... </a:t>
            </a:r>
          </a:p>
          <a:p>
            <a:pPr algn="ctr"/>
            <a:r>
              <a:rPr lang="ru-RU" sz="2000" b="1"/>
              <a:t>Очень опасно к плите приближаться: </a:t>
            </a:r>
          </a:p>
          <a:p>
            <a:pPr algn="ctr"/>
            <a:r>
              <a:rPr lang="ru-RU" sz="2000" b="1"/>
              <a:t>Может она загореться, взорваться... </a:t>
            </a:r>
          </a:p>
          <a:p>
            <a:pPr algn="ctr"/>
            <a:r>
              <a:rPr lang="ru-RU" sz="2000" b="1"/>
              <a:t>Мама сама всё согреет и сварит,</a:t>
            </a:r>
          </a:p>
          <a:p>
            <a:pPr algn="ctr"/>
            <a:r>
              <a:rPr lang="ru-RU" sz="2000" b="1"/>
              <a:t> Суп приготовит и чайник поставит. </a:t>
            </a:r>
          </a:p>
          <a:p>
            <a:pPr algn="ctr"/>
            <a:r>
              <a:rPr lang="ru-RU" sz="2000" b="1"/>
              <a:t>Ты же, малыш, не спеши: </a:t>
            </a:r>
          </a:p>
          <a:p>
            <a:pPr algn="ctr"/>
            <a:r>
              <a:rPr lang="ru-RU" sz="2000" b="1"/>
              <a:t>подрастешь –</a:t>
            </a:r>
          </a:p>
          <a:p>
            <a:pPr algn="ctr"/>
            <a:r>
              <a:rPr lang="ru-RU" sz="2000" b="1"/>
              <a:t>Спичкой конфорку ты сам подожжешь!</a:t>
            </a:r>
          </a:p>
          <a:p>
            <a:pPr algn="ctr"/>
            <a:r>
              <a:rPr lang="ru-RU" sz="2000" b="1"/>
              <a:t/>
            </a:r>
            <a:br>
              <a:rPr lang="ru-RU" sz="2000" b="1"/>
            </a:br>
            <a:endParaRPr lang="ru-RU" sz="2000" b="1"/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2">
            <a:lum bright="-6000" contrast="-6000"/>
          </a:blip>
          <a:srcRect/>
          <a:stretch>
            <a:fillRect/>
          </a:stretch>
        </p:blipFill>
        <p:spPr bwMode="auto">
          <a:xfrm>
            <a:off x="3505200" y="3416300"/>
            <a:ext cx="49911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29" name="Group 13"/>
          <p:cNvGrpSpPr>
            <a:grpSpLocks/>
          </p:cNvGrpSpPr>
          <p:nvPr/>
        </p:nvGrpSpPr>
        <p:grpSpPr bwMode="auto">
          <a:xfrm>
            <a:off x="395288" y="1125538"/>
            <a:ext cx="8313737" cy="4895850"/>
            <a:chOff x="249" y="709"/>
            <a:chExt cx="5237" cy="3084"/>
          </a:xfrm>
        </p:grpSpPr>
        <p:pic>
          <p:nvPicPr>
            <p:cNvPr id="9221" name="Picture 4" descr="3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9" y="709"/>
              <a:ext cx="1021" cy="1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2" name="Picture 7" descr="4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72" y="2432"/>
              <a:ext cx="992" cy="1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3" name="Picture 9" descr="4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flipH="1">
              <a:off x="476" y="2432"/>
              <a:ext cx="1043" cy="1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4" name="Picture 12" descr="4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789" y="2160"/>
              <a:ext cx="1485" cy="1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5" name="Picture 5" descr="4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787" y="709"/>
              <a:ext cx="1699" cy="1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" name="Picture 8" descr="4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746" y="890"/>
              <a:ext cx="1257" cy="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979613" y="476250"/>
            <a:ext cx="5067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FF0000"/>
                </a:solidFill>
                <a:latin typeface="Comic Sans MS" pitchFamily="66" charset="0"/>
              </a:rPr>
              <a:t>Опасность </a:t>
            </a:r>
            <a:r>
              <a:rPr lang="ru-RU" sz="4400">
                <a:solidFill>
                  <a:srgbClr val="FF0000"/>
                </a:solidFill>
              </a:rPr>
              <a:t>третья</a:t>
            </a:r>
            <a:r>
              <a:rPr lang="ru-RU" sz="4400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5867400"/>
            <a:ext cx="8229600" cy="82391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smtClean="0">
                <a:latin typeface="Comic Sans MS" pitchFamily="66" charset="0"/>
              </a:rPr>
              <a:t>Электроприборы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6" grpId="0"/>
      <p:bldP spid="92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;k;k0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8700" y="1844675"/>
            <a:ext cx="6999288" cy="370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tx1"/>
                </a:solidFill>
                <a:latin typeface="Comic Sans MS" pitchFamily="66" charset="0"/>
              </a:rPr>
              <a:t>Помни!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836613"/>
            <a:ext cx="8147050" cy="11525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Электроприборы могут ударить током или стать причиной пожара.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250825" y="5530850"/>
            <a:ext cx="86423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omic Sans MS" pitchFamily="66" charset="0"/>
              </a:rPr>
              <a:t>Уходя из дома и даже из комнаты, обяза-</a:t>
            </a:r>
          </a:p>
          <a:p>
            <a:pPr algn="ctr"/>
            <a:r>
              <a:rPr lang="ru-RU" sz="3200">
                <a:latin typeface="Comic Sans MS" pitchFamily="66" charset="0"/>
              </a:rPr>
              <a:t>тельно выключай электроприборы.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41</TotalTime>
  <Words>828</Words>
  <Application>Microsoft Office PowerPoint</Application>
  <PresentationFormat>Экран (4:3)</PresentationFormat>
  <Paragraphs>188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Calibri</vt:lpstr>
      <vt:lpstr>Comic Sans MS</vt:lpstr>
      <vt:lpstr>Wingdings</vt:lpstr>
      <vt:lpstr>Облака</vt:lpstr>
      <vt:lpstr>Домашние опасности</vt:lpstr>
      <vt:lpstr>           Опасность первая.</vt:lpstr>
      <vt:lpstr>Презентация PowerPoint</vt:lpstr>
      <vt:lpstr>Презентация PowerPoint</vt:lpstr>
      <vt:lpstr>Опасность вторая.</vt:lpstr>
      <vt:lpstr>Если ты почувствовал  запах газа.</vt:lpstr>
      <vt:lpstr>Презентация PowerPoint</vt:lpstr>
      <vt:lpstr>Презентация PowerPoint</vt:lpstr>
      <vt:lpstr>Помни!</vt:lpstr>
      <vt:lpstr>Презентация PowerPoint</vt:lpstr>
      <vt:lpstr>Опасность четвёртая.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Домашние опасности.</vt:lpstr>
      <vt:lpstr>Презентация PowerPoint</vt:lpstr>
      <vt:lpstr>Презентация PowerPoint</vt:lpstr>
      <vt:lpstr>Презентация PowerPoint</vt:lpstr>
      <vt:lpstr>2. Что можно делать с окном? </vt:lpstr>
      <vt:lpstr>3. Чем опасны сковорода, кастрюля и чайник? </vt:lpstr>
      <vt:lpstr>4. Как надо ставить ложки, вилки и ножи в подставку? </vt:lpstr>
      <vt:lpstr>5. Нельзя прикасаться: </vt:lpstr>
      <vt:lpstr>6. С чем не должны играть дети? </vt:lpstr>
      <vt:lpstr>7. Без взрослых никогда не используй: </vt:lpstr>
      <vt:lpstr>САМОПРОВЕРКА: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Пользователь Windows</cp:lastModifiedBy>
  <cp:revision>4</cp:revision>
  <cp:lastPrinted>1601-01-01T00:00:00Z</cp:lastPrinted>
  <dcterms:created xsi:type="dcterms:W3CDTF">1601-01-01T00:00:00Z</dcterms:created>
  <dcterms:modified xsi:type="dcterms:W3CDTF">2020-05-28T06:02:53Z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