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67" r:id="rId10"/>
    <p:sldId id="257" r:id="rId11"/>
    <p:sldId id="258" r:id="rId12"/>
    <p:sldId id="259" r:id="rId13"/>
    <p:sldId id="261" r:id="rId14"/>
    <p:sldId id="260" r:id="rId15"/>
    <p:sldId id="262" r:id="rId16"/>
    <p:sldId id="263" r:id="rId17"/>
    <p:sldId id="264" r:id="rId18"/>
    <p:sldId id="266" r:id="rId19"/>
    <p:sldId id="265" r:id="rId20"/>
    <p:sldId id="276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C912F5-B895-4DF4-A8C2-B7216081FC9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450BA7-5D09-4435-A722-B5D4D098F2E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C912F5-B895-4DF4-A8C2-B7216081FC9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450BA7-5D09-4435-A722-B5D4D098F2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C912F5-B895-4DF4-A8C2-B7216081FC9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450BA7-5D09-4435-A722-B5D4D098F2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C912F5-B895-4DF4-A8C2-B7216081FC9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450BA7-5D09-4435-A722-B5D4D098F2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C912F5-B895-4DF4-A8C2-B7216081FC9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450BA7-5D09-4435-A722-B5D4D098F2E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C912F5-B895-4DF4-A8C2-B7216081FC9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450BA7-5D09-4435-A722-B5D4D098F2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C912F5-B895-4DF4-A8C2-B7216081FC9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450BA7-5D09-4435-A722-B5D4D098F2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C912F5-B895-4DF4-A8C2-B7216081FC9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450BA7-5D09-4435-A722-B5D4D098F2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C912F5-B895-4DF4-A8C2-B7216081FC9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450BA7-5D09-4435-A722-B5D4D098F2E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C912F5-B895-4DF4-A8C2-B7216081FC9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450BA7-5D09-4435-A722-B5D4D098F2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C912F5-B895-4DF4-A8C2-B7216081FC9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450BA7-5D09-4435-A722-B5D4D098F2E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3C912F5-B895-4DF4-A8C2-B7216081FC9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2450BA7-5D09-4435-A722-B5D4D098F2EF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boombob.ru/img/picture/Apr/14/541b5447e135c941ef39684d6caef074/4.jpg" TargetMode="External"/><Relationship Id="rId3" Type="http://schemas.openxmlformats.org/officeDocument/2006/relationships/hyperlink" Target="http://roam.ru/wp-content/uploads/2016/02/death-valley-road.jpg" TargetMode="External"/><Relationship Id="rId7" Type="http://schemas.openxmlformats.org/officeDocument/2006/relationships/hyperlink" Target="http://imgtube.ru/images/stories/2013/01/057-greenland/165.jpg" TargetMode="External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1.gismeteo.ua/static/news/img/src/7792/7a0dff8b.jpg" TargetMode="External"/><Relationship Id="rId11" Type="http://schemas.openxmlformats.org/officeDocument/2006/relationships/hyperlink" Target="https://img-fotki.yandex.ru/get/15568/29643484.119/0_13a63c_39e1f18a_XL.jpg" TargetMode="External"/><Relationship Id="rId5" Type="http://schemas.openxmlformats.org/officeDocument/2006/relationships/hyperlink" Target="http://venividi.ru/files/img/5962/0.jpg" TargetMode="External"/><Relationship Id="rId10" Type="http://schemas.openxmlformats.org/officeDocument/2006/relationships/hyperlink" Target="http://bravotours.ru/&#1084;&#1077;&#1082;1.jpg" TargetMode="External"/><Relationship Id="rId4" Type="http://schemas.openxmlformats.org/officeDocument/2006/relationships/hyperlink" Target="http://cs543105.vk.me/v543105400/508b/BWb_5qV9qKc.jpg" TargetMode="External"/><Relationship Id="rId9" Type="http://schemas.openxmlformats.org/officeDocument/2006/relationships/hyperlink" Target="http://www.enjoyourholiday.com/wp-content/uploads/2014/06/the-grand-canyon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115616" y="359898"/>
            <a:ext cx="7723584" cy="2709062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 smtClean="0"/>
              <a:t>Обобщающий  урок: «Северная Америка»</a:t>
            </a:r>
            <a:br>
              <a:rPr lang="ru-RU" b="1" dirty="0" smtClean="0"/>
            </a:br>
            <a:r>
              <a:rPr lang="ru-RU" b="1" dirty="0" smtClean="0"/>
              <a:t>7 класс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475656" y="5085184"/>
            <a:ext cx="7406640" cy="1392560"/>
          </a:xfrm>
        </p:spPr>
        <p:txBody>
          <a:bodyPr/>
          <a:lstStyle/>
          <a:p>
            <a:pPr algn="r"/>
            <a:r>
              <a:rPr lang="ru-RU" sz="2000" b="1" dirty="0" smtClean="0"/>
              <a:t>Федотова Ирина Анатольевна</a:t>
            </a:r>
          </a:p>
          <a:p>
            <a:pPr algn="r"/>
            <a:r>
              <a:rPr lang="ru-RU" sz="2000" b="1" dirty="0" smtClean="0"/>
              <a:t>учитель географии МОУ СОШ № 20 г. Твери</a:t>
            </a:r>
          </a:p>
          <a:p>
            <a:pPr algn="r"/>
            <a:r>
              <a:rPr lang="ru-RU" sz="2000" b="1" dirty="0" smtClean="0"/>
              <a:t>учитель высшей категории</a:t>
            </a:r>
          </a:p>
          <a:p>
            <a:endParaRPr lang="ru-RU" dirty="0"/>
          </a:p>
        </p:txBody>
      </p:sp>
      <p:pic>
        <p:nvPicPr>
          <p:cNvPr id="21506" name="Picture 2" descr="http://900igr.net/datas/geografija/Geografija-Severnoj-Ameriki/0010-010-Geografija-Severnoj-Ameri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340768"/>
            <a:ext cx="4968552" cy="37264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115616" y="260648"/>
            <a:ext cx="7776864" cy="223224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«</a:t>
            </a:r>
            <a:r>
              <a:rPr lang="ru-RU" dirty="0"/>
              <a:t>Здесь господство принадлежит хвойным породам. Деревья: туя гигантская, </a:t>
            </a:r>
            <a:r>
              <a:rPr lang="ru-RU" dirty="0" err="1"/>
              <a:t>дуглассия</a:t>
            </a:r>
            <a:r>
              <a:rPr lang="ru-RU" dirty="0"/>
              <a:t>, ель, пихта – достигают высоты 45 – 60 метров. Особенно хороша секвойя. Диаметр отдельных видов достигает 20 метров». </a:t>
            </a:r>
          </a:p>
        </p:txBody>
      </p:sp>
      <p:pic>
        <p:nvPicPr>
          <p:cNvPr id="7" name="Содержимое 6" descr="323051_original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59632" y="2564904"/>
            <a:ext cx="734481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971600" y="1524000"/>
            <a:ext cx="3240360" cy="466344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 «Осадки здесь бывают не каждый год. Путешествовать летом здесь опасно. При такой жаре человек теряет 1 литр воды в час. Это быстро приводит к обезвоживанию организма». </a:t>
            </a:r>
          </a:p>
          <a:p>
            <a:endParaRPr lang="ru-RU" dirty="0"/>
          </a:p>
        </p:txBody>
      </p:sp>
      <p:pic>
        <p:nvPicPr>
          <p:cNvPr id="7" name="Содержимое 6" descr="0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700808"/>
            <a:ext cx="468052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043608" y="404664"/>
            <a:ext cx="7560840" cy="17281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«</a:t>
            </a:r>
            <a:r>
              <a:rPr lang="ru-RU" dirty="0" smtClean="0"/>
              <a:t>Этой местности свойственны низкие травы с преобладанием ковыля, мятлика, пырея. По ним бродят стада бизонов, олени, койоты, лисицы» </a:t>
            </a:r>
            <a:endParaRPr lang="ru-RU" dirty="0"/>
          </a:p>
        </p:txBody>
      </p:sp>
      <p:pic>
        <p:nvPicPr>
          <p:cNvPr id="7" name="Содержимое 6" descr="BWb_5qV9qKc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132856"/>
            <a:ext cx="727280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60" y="260648"/>
            <a:ext cx="8136904" cy="273630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«Разнообразие гейзеров сложно передать словами. Здесь есть мощные гиганты, выбрасывающие воду на высоту тридцатиэтажного дома, есть и небольшие пульсирующие фонтанчики. Олени, лани, горные бараны, лисицы, зайцы, куницы свободно подходят к человеку и берут корм из  его рук. Охота здесь запрещена» </a:t>
            </a:r>
          </a:p>
          <a:p>
            <a:endParaRPr lang="ru-RU" dirty="0"/>
          </a:p>
        </p:txBody>
      </p:sp>
      <p:pic>
        <p:nvPicPr>
          <p:cNvPr id="5" name="Содержимое 4" descr="7a0dff8b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924944"/>
            <a:ext cx="6192688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59632" y="188640"/>
            <a:ext cx="7632848" cy="2304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«</a:t>
            </a:r>
            <a:r>
              <a:rPr lang="ru-RU" dirty="0" smtClean="0"/>
              <a:t>85 % территории занимает ледяной щит, остальные 15% береговое окаймление, покрытое мхами, лишайниками, ковром из цветов. Иногда встречаются жалкие березы, карликовые, стелющиеся ивы». </a:t>
            </a:r>
            <a:endParaRPr lang="ru-RU" dirty="0"/>
          </a:p>
        </p:txBody>
      </p:sp>
      <p:pic>
        <p:nvPicPr>
          <p:cNvPr id="5" name="Содержимое 4" descr="165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564904"/>
            <a:ext cx="741682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43608" y="188640"/>
            <a:ext cx="7920880" cy="21602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«</a:t>
            </a:r>
            <a:r>
              <a:rPr lang="ru-RU" dirty="0" smtClean="0"/>
              <a:t>Здесь можно встретить разнообразие лиственных и хвойных пород. Поистине, в этих местах собралась прекрасная компания: дубы, орешники, буки, осины, липы, березы, кедры, ели, пихты, сосны». </a:t>
            </a:r>
            <a:endParaRPr lang="ru-RU" dirty="0"/>
          </a:p>
        </p:txBody>
      </p:sp>
      <p:pic>
        <p:nvPicPr>
          <p:cNvPr id="3074" name="Picture 2" descr="https://100ballov.kz/pluginfile.php/6898/mod_page/content/3/image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76871"/>
            <a:ext cx="6768752" cy="44835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260648"/>
            <a:ext cx="7312856" cy="2232248"/>
          </a:xfrm>
        </p:spPr>
        <p:txBody>
          <a:bodyPr>
            <a:normAutofit fontScale="92500" lnSpcReduction="10000"/>
          </a:bodyPr>
          <a:lstStyle/>
          <a:p>
            <a:pPr lvl="0" algn="just">
              <a:buNone/>
            </a:pPr>
            <a:r>
              <a:rPr lang="ru-RU" dirty="0" smtClean="0"/>
              <a:t>   «</a:t>
            </a:r>
            <a:r>
              <a:rPr lang="ru-RU" dirty="0" smtClean="0"/>
              <a:t>Стены каньона сложенные горизонтальными пластами известняка, зеленоватых глин, песчаника и других осадочных пород. Река, как нож хирурга, прорезала все мощные  отложения некогда существовавшего на этом месте глубокого </a:t>
            </a:r>
            <a:r>
              <a:rPr lang="ru-RU" dirty="0" smtClean="0"/>
              <a:t>моря»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the-grand-canyon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564904"/>
            <a:ext cx="720080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15616" y="260648"/>
            <a:ext cx="7632848" cy="28803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«</a:t>
            </a:r>
            <a:r>
              <a:rPr lang="ru-RU" dirty="0" smtClean="0"/>
              <a:t>То справа, то слева, поодиночке и группами  растут высоченные агавы, видны серо – зеленые лепешки кактусов, опунций. Издали, те, что поменьше, напоминают зреющие арбузы, но есть и покрупнее – по метру в диаметре. Все утыканы острыми тонкими колючками. Рядом словно буквы гигантской азбуки стоят кактусы, напоминающие по форме буквы «Ш», «К», «Г». </a:t>
            </a:r>
            <a:endParaRPr lang="ru-RU" dirty="0"/>
          </a:p>
        </p:txBody>
      </p:sp>
      <p:pic>
        <p:nvPicPr>
          <p:cNvPr id="5" name="Содержимое 4" descr="мек1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996952"/>
            <a:ext cx="734481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59632" y="188640"/>
            <a:ext cx="7488832" cy="32403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«</a:t>
            </a:r>
            <a:r>
              <a:rPr lang="ru-RU" dirty="0" smtClean="0"/>
              <a:t>Для лета, как и для зим, характерны сильные ветры. В отдельные годы на протяжении всего лета преобладает засуха, и тогда гибнут посевы зерновых, весь травянистый покров выгорает, а ветры, достигающие ураганной силы, уносят сотни тонн с обнаженной поверхности».</a:t>
            </a:r>
            <a:endParaRPr lang="ru-RU" dirty="0"/>
          </a:p>
        </p:txBody>
      </p:sp>
      <p:pic>
        <p:nvPicPr>
          <p:cNvPr id="5" name="Содержимое 4" descr="C:\Users\Наташа\Desktop\sunlight-landscape-hill-grass-sky-field-storm-morning-horizon-atmosphere-Montana-plateau-steppe-cloud-day-grassland-meadow-plain-daytime-prair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284984"/>
            <a:ext cx="720080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15616" y="0"/>
            <a:ext cx="7704856" cy="2852936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dirty="0" smtClean="0"/>
              <a:t>«Этот штат – самый большой из североамериканских штатов. Здесь вообще много «самого большого» – самые высокие горы в Северной Америке, самая длительная и холодная зима, самые большие медведи, которые любят охотиться на лососевых рыб, идущих на нерест по многочисленным рекам этого края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" name="Содержимое 4" descr="0_13a63c_39e1f18a_XL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852936"/>
            <a:ext cx="741682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Цели: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Систематизация </a:t>
            </a:r>
            <a:r>
              <a:rPr lang="ru-RU" dirty="0" smtClean="0"/>
              <a:t>и контроль знаний по теме: «Северная Америка»;</a:t>
            </a:r>
          </a:p>
          <a:p>
            <a:pPr lvl="0"/>
            <a:r>
              <a:rPr lang="ru-RU" dirty="0" smtClean="0"/>
              <a:t>Развивать умение объяснять особенности природы материка;</a:t>
            </a:r>
          </a:p>
          <a:p>
            <a:pPr lvl="0"/>
            <a:r>
              <a:rPr lang="ru-RU" dirty="0" smtClean="0"/>
              <a:t>воспитание любви к урокам географии;</a:t>
            </a:r>
          </a:p>
          <a:p>
            <a:pPr lvl="0"/>
            <a:r>
              <a:rPr lang="ru-RU" dirty="0" smtClean="0"/>
              <a:t>развитие нестандартного мышления;</a:t>
            </a:r>
          </a:p>
          <a:p>
            <a:pPr lvl="0"/>
            <a:r>
              <a:rPr lang="ru-RU" dirty="0" smtClean="0"/>
              <a:t>воспитание чувства коллективизма, товарищества, взаимовыручки.</a:t>
            </a:r>
          </a:p>
          <a:p>
            <a:pPr>
              <a:buNone/>
            </a:pPr>
            <a:r>
              <a:rPr lang="ru-RU" b="1" dirty="0" smtClean="0"/>
              <a:t>    Оборудование</a:t>
            </a:r>
            <a:r>
              <a:rPr lang="ru-RU" dirty="0" smtClean="0"/>
              <a:t>: физическая карта Северной Америки, таблицы, карты атласа.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Шестая станция  «Уеду в Америку</a:t>
            </a:r>
            <a:r>
              <a:rPr lang="ru-RU" u="sng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971600" y="1052736"/>
            <a:ext cx="7992888" cy="5805264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Назовите крупнейшие государства Северной Америки.</a:t>
            </a:r>
          </a:p>
          <a:p>
            <a:pPr lvl="0"/>
            <a:r>
              <a:rPr lang="ru-RU" dirty="0" smtClean="0"/>
              <a:t> Назовите столицу США</a:t>
            </a:r>
          </a:p>
          <a:p>
            <a:pPr lvl="0"/>
            <a:r>
              <a:rPr lang="ru-RU" dirty="0" smtClean="0"/>
              <a:t>Какой государственный язык в Канаде?</a:t>
            </a:r>
          </a:p>
          <a:p>
            <a:pPr lvl="0"/>
            <a:r>
              <a:rPr lang="ru-RU" dirty="0" smtClean="0"/>
              <a:t>Как называется коренное население в Северной Америке?</a:t>
            </a:r>
          </a:p>
          <a:p>
            <a:pPr lvl="0"/>
            <a:r>
              <a:rPr lang="ru-RU" dirty="0" smtClean="0"/>
              <a:t>Определите координаты столицы Канады?</a:t>
            </a:r>
          </a:p>
          <a:p>
            <a:pPr lvl="0"/>
            <a:r>
              <a:rPr lang="ru-RU" dirty="0" smtClean="0"/>
              <a:t>Кому принадлежит Аляска?</a:t>
            </a:r>
          </a:p>
          <a:p>
            <a:pPr lvl="0"/>
            <a:r>
              <a:rPr lang="ru-RU" dirty="0" smtClean="0"/>
              <a:t>Что изображено на государственном флаге Канады? Почему?</a:t>
            </a:r>
          </a:p>
          <a:p>
            <a:pPr lvl="0"/>
            <a:r>
              <a:rPr lang="ru-RU" dirty="0" smtClean="0"/>
              <a:t>Принадлежит ли Канаде остров Гренландия?</a:t>
            </a:r>
          </a:p>
          <a:p>
            <a:pPr lvl="0"/>
            <a:r>
              <a:rPr lang="ru-RU" dirty="0" smtClean="0"/>
              <a:t>Назовите столицу Мексики.</a:t>
            </a:r>
          </a:p>
          <a:p>
            <a:pPr lvl="0"/>
            <a:r>
              <a:rPr lang="ru-RU" dirty="0" smtClean="0"/>
              <a:t>Какое древнее государство располагалось на территории современной Мексики?</a:t>
            </a:r>
          </a:p>
          <a:p>
            <a:pPr lvl="0"/>
            <a:r>
              <a:rPr lang="ru-RU" dirty="0" smtClean="0"/>
              <a:t>Почему на карте США можно найти города с названиями «Париж», «Москва», «Санкт-Петербург», «Афины» и т. д.?</a:t>
            </a:r>
          </a:p>
          <a:p>
            <a:pPr lvl="0"/>
            <a:r>
              <a:rPr lang="ru-RU" dirty="0" smtClean="0"/>
              <a:t>Какой язык является государственным в Мексике? Почему</a:t>
            </a:r>
            <a:r>
              <a:rPr lang="ru-RU" dirty="0" smtClean="0"/>
              <a:t>?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143000"/>
          </a:xfrm>
        </p:spPr>
        <p:txBody>
          <a:bodyPr/>
          <a:lstStyle/>
          <a:p>
            <a:r>
              <a:rPr lang="ru-RU" dirty="0" smtClean="0"/>
              <a:t>Список литературы: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5149552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en-US" dirty="0" smtClean="0"/>
              <a:t> </a:t>
            </a:r>
            <a:r>
              <a:rPr lang="en-US" u="sng" dirty="0" smtClean="0"/>
              <a:t>ru.wikipedia.org</a:t>
            </a:r>
            <a:endParaRPr lang="ru-RU" dirty="0" smtClean="0"/>
          </a:p>
          <a:p>
            <a:pPr lvl="0"/>
            <a:r>
              <a:rPr lang="en-US" dirty="0" smtClean="0"/>
              <a:t>   </a:t>
            </a:r>
            <a:r>
              <a:rPr lang="en-US" u="sng" dirty="0" smtClean="0">
                <a:hlinkClick r:id="rId2"/>
              </a:rPr>
              <a:t>images</a:t>
            </a:r>
            <a:r>
              <a:rPr lang="ru-RU" u="sng" dirty="0" smtClean="0">
                <a:hlinkClick r:id="rId2"/>
              </a:rPr>
              <a:t>.</a:t>
            </a:r>
            <a:r>
              <a:rPr lang="en-US" u="sng" dirty="0" err="1" smtClean="0">
                <a:hlinkClick r:id="rId2"/>
              </a:rPr>
              <a:t>yandex</a:t>
            </a:r>
            <a:r>
              <a:rPr lang="ru-RU" u="sng" dirty="0" smtClean="0">
                <a:hlinkClick r:id="rId2"/>
              </a:rPr>
              <a:t>.</a:t>
            </a:r>
            <a:r>
              <a:rPr lang="en-US" u="sng" dirty="0" err="1" smtClean="0">
                <a:hlinkClick r:id="rId2"/>
              </a:rPr>
              <a:t>ru</a:t>
            </a:r>
            <a:endParaRPr lang="ru-RU" dirty="0" smtClean="0"/>
          </a:p>
          <a:p>
            <a:pPr lvl="0"/>
            <a:r>
              <a:rPr lang="en-US" dirty="0" smtClean="0"/>
              <a:t>    </a:t>
            </a:r>
            <a:r>
              <a:rPr lang="ru-RU" dirty="0" smtClean="0"/>
              <a:t>А. М. Безруков, Г. П. Пивоварова   «Занимательная география», изд-во «</a:t>
            </a:r>
            <a:r>
              <a:rPr lang="ru-RU" dirty="0" err="1" smtClean="0"/>
              <a:t>АСТ-Пресс</a:t>
            </a:r>
            <a:r>
              <a:rPr lang="ru-RU" dirty="0" smtClean="0"/>
              <a:t>», Москва, 2001.</a:t>
            </a:r>
          </a:p>
          <a:p>
            <a:pPr lvl="0"/>
            <a:r>
              <a:rPr lang="ru-RU" dirty="0" smtClean="0"/>
              <a:t>   Н. В. </a:t>
            </a:r>
            <a:r>
              <a:rPr lang="ru-RU" dirty="0" err="1" smtClean="0"/>
              <a:t>Болотникова</a:t>
            </a:r>
            <a:r>
              <a:rPr lang="ru-RU" dirty="0" smtClean="0"/>
              <a:t>  «География. Уроки-игры в средней школе», изд-во «Учитель», Волгоград, 2004.</a:t>
            </a:r>
          </a:p>
          <a:p>
            <a:pPr lvl="0"/>
            <a:r>
              <a:rPr lang="ru-RU" dirty="0" smtClean="0"/>
              <a:t>   Н. М. Клюшникова  «Внеклассная работа по географии, 7 класс», издательско-торговый дом «Корифей», Волгоград, 2005.</a:t>
            </a:r>
          </a:p>
          <a:p>
            <a:pPr lvl="0"/>
            <a:r>
              <a:rPr lang="ru-RU" dirty="0" smtClean="0"/>
              <a:t>   «Занимательная география  на уроках и внеклассных мероприятиях 6-8 классы», ООО «Глобус»,  Москва, 2009.</a:t>
            </a:r>
          </a:p>
          <a:p>
            <a:pPr lvl="0"/>
            <a:r>
              <a:rPr lang="ru-RU" dirty="0" smtClean="0"/>
              <a:t>http://ic.pics.livejournal.com/www_priroda_su/25599529/323051/323051_original.jpg</a:t>
            </a:r>
          </a:p>
          <a:p>
            <a:pPr lvl="0"/>
            <a:r>
              <a:rPr lang="ru-RU" u="sng" dirty="0" smtClean="0">
                <a:hlinkClick r:id="rId3"/>
              </a:rPr>
              <a:t>http://roam.ru/wp-content/uploads/2016/02/death-valley-road.jpg</a:t>
            </a:r>
            <a:endParaRPr lang="ru-RU" dirty="0" smtClean="0"/>
          </a:p>
          <a:p>
            <a:pPr lvl="0"/>
            <a:r>
              <a:rPr lang="ru-RU" u="sng" dirty="0" smtClean="0">
                <a:hlinkClick r:id="rId4"/>
              </a:rPr>
              <a:t>http://cs543105.vk.me/v543105400/508b/BWb_5qV9qKc.jpg</a:t>
            </a:r>
            <a:endParaRPr lang="ru-RU" dirty="0" smtClean="0"/>
          </a:p>
          <a:p>
            <a:pPr lvl="0"/>
            <a:r>
              <a:rPr lang="ru-RU" u="sng" dirty="0" smtClean="0">
                <a:hlinkClick r:id="rId5"/>
              </a:rPr>
              <a:t>http://venividi.ru/files/img/5962/0.jpg</a:t>
            </a:r>
            <a:endParaRPr lang="ru-RU" dirty="0" smtClean="0"/>
          </a:p>
          <a:p>
            <a:pPr lvl="0"/>
            <a:r>
              <a:rPr lang="ru-RU" u="sng" dirty="0" smtClean="0">
                <a:hlinkClick r:id="rId6"/>
              </a:rPr>
              <a:t>http://s1.gismeteo.ua/static/news/img/src/7792/7a0dff8b.jpg</a:t>
            </a:r>
            <a:endParaRPr lang="ru-RU" dirty="0" smtClean="0"/>
          </a:p>
          <a:p>
            <a:pPr lvl="0"/>
            <a:r>
              <a:rPr lang="ru-RU" u="sng" dirty="0" smtClean="0">
                <a:hlinkClick r:id="rId7"/>
              </a:rPr>
              <a:t>http://imgtube.ru/images/stories/2013/01/057-greenland/165.jpg</a:t>
            </a:r>
            <a:endParaRPr lang="ru-RU" dirty="0" smtClean="0"/>
          </a:p>
          <a:p>
            <a:pPr lvl="0"/>
            <a:r>
              <a:rPr lang="ru-RU" u="sng" dirty="0" smtClean="0">
                <a:hlinkClick r:id="rId8"/>
              </a:rPr>
              <a:t>http://boombob.ru/img/picture/Apr/14/541b5447e135c941ef39684d6caef074/4.jpg</a:t>
            </a:r>
            <a:endParaRPr lang="ru-RU" dirty="0" smtClean="0"/>
          </a:p>
          <a:p>
            <a:pPr lvl="0"/>
            <a:r>
              <a:rPr lang="ru-RU" u="sng" dirty="0" smtClean="0">
                <a:hlinkClick r:id="rId9"/>
              </a:rPr>
              <a:t>http://www.enjoyourholiday.com/wp-content/uploads/2014/06/the-grand-canyon.jpg</a:t>
            </a:r>
            <a:endParaRPr lang="ru-RU" dirty="0" smtClean="0"/>
          </a:p>
          <a:p>
            <a:pPr lvl="0"/>
            <a:r>
              <a:rPr lang="ru-RU" u="sng" dirty="0" smtClean="0">
                <a:hlinkClick r:id="rId10"/>
              </a:rPr>
              <a:t>http://bravotours.ru/мек1.jpg</a:t>
            </a:r>
            <a:endParaRPr lang="ru-RU" dirty="0" smtClean="0"/>
          </a:p>
          <a:p>
            <a:pPr lvl="0"/>
            <a:r>
              <a:rPr lang="ru-RU" u="sng" dirty="0" smtClean="0">
                <a:hlinkClick r:id="rId11"/>
              </a:rPr>
              <a:t>https://img-fotki.yandex.ru/get/15568/29643484.119/0_13a63c_39e1f18a_XL.jpg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Первая станция «Биография»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522156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Определите ФГП материка</a:t>
            </a:r>
          </a:p>
          <a:p>
            <a:pPr lvl="0"/>
            <a:r>
              <a:rPr lang="ru-RU" dirty="0" smtClean="0"/>
              <a:t>Чему равна площадь Северной Америки?</a:t>
            </a:r>
          </a:p>
          <a:p>
            <a:pPr lvl="0"/>
            <a:r>
              <a:rPr lang="ru-RU" dirty="0" smtClean="0"/>
              <a:t>Кого называли «русским Колумбом»? Почему?</a:t>
            </a:r>
          </a:p>
          <a:p>
            <a:pPr lvl="0"/>
            <a:r>
              <a:rPr lang="ru-RU" dirty="0" smtClean="0"/>
              <a:t>Назовите крупнейшие острова, расположенные вблизи материка?</a:t>
            </a:r>
          </a:p>
          <a:p>
            <a:pPr lvl="0"/>
            <a:r>
              <a:rPr lang="ru-RU" dirty="0" smtClean="0"/>
              <a:t>Мыс </a:t>
            </a:r>
            <a:r>
              <a:rPr lang="ru-RU" dirty="0" err="1" smtClean="0"/>
              <a:t>Марьято</a:t>
            </a:r>
            <a:r>
              <a:rPr lang="ru-RU" dirty="0" smtClean="0"/>
              <a:t> – какая это точка?</a:t>
            </a:r>
          </a:p>
          <a:p>
            <a:pPr lvl="0"/>
            <a:r>
              <a:rPr lang="ru-RU" dirty="0" smtClean="0"/>
              <a:t>Что за знаменитое море расположено вблизи Северной Америки?</a:t>
            </a:r>
          </a:p>
          <a:p>
            <a:pPr lvl="0"/>
            <a:r>
              <a:rPr lang="ru-RU" dirty="0" smtClean="0"/>
              <a:t>Определите координаты северной точки?</a:t>
            </a:r>
          </a:p>
          <a:p>
            <a:pPr lvl="0"/>
            <a:r>
              <a:rPr lang="ru-RU" dirty="0" smtClean="0"/>
              <a:t>Какими морями омывается Северная Америка?</a:t>
            </a:r>
          </a:p>
          <a:p>
            <a:pPr lvl="0"/>
            <a:r>
              <a:rPr lang="ru-RU" dirty="0" smtClean="0"/>
              <a:t>В каких полушариях расположена Северная Америка?</a:t>
            </a:r>
          </a:p>
          <a:p>
            <a:r>
              <a:rPr lang="ru-RU" dirty="0" smtClean="0"/>
              <a:t>Назовите </a:t>
            </a:r>
            <a:r>
              <a:rPr lang="ru-RU" dirty="0" smtClean="0"/>
              <a:t>особенности береговой линии материка.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Что такое? Кто такой?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447800"/>
          <a:ext cx="8568952" cy="4058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9326"/>
                <a:gridCol w="4559626"/>
              </a:tblGrid>
              <a:tr h="973088">
                <a:tc>
                  <a:txBody>
                    <a:bodyPr/>
                    <a:lstStyle/>
                    <a:p>
                      <a:r>
                        <a:rPr kumimoji="0" lang="ru-RU" sz="36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Берингов пролив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3600" b="1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Америго</a:t>
                      </a:r>
                      <a:r>
                        <a:rPr kumimoji="0" lang="ru-RU" sz="36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3600" b="1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Веспуччи</a:t>
                      </a:r>
                      <a:r>
                        <a:rPr kumimoji="0" lang="ru-RU" sz="36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3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r>
                        <a:rPr kumimoji="0" lang="ru-RU" sz="36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мыс Принца Уэльского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36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Ньюфаундленд</a:t>
                      </a:r>
                      <a:endParaRPr lang="ru-RU" sz="3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07674">
                <a:tc>
                  <a:txBody>
                    <a:bodyPr/>
                    <a:lstStyle/>
                    <a:p>
                      <a:r>
                        <a:rPr kumimoji="0" lang="ru-RU" sz="36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Флорида </a:t>
                      </a:r>
                      <a:endParaRPr lang="ru-RU" sz="3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3600" b="1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Марьято</a:t>
                      </a:r>
                      <a:endParaRPr lang="ru-RU" sz="3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344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Колорадо</a:t>
                      </a:r>
                    </a:p>
                    <a:p>
                      <a:endParaRPr lang="ru-RU" sz="3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3600" b="1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Баффинова</a:t>
                      </a:r>
                      <a:r>
                        <a:rPr kumimoji="0" lang="ru-RU" sz="36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Земля </a:t>
                      </a:r>
                      <a:endParaRPr lang="ru-RU" sz="3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21014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/>
              <a:t>Вторая станция  «Все выше, выше и выше»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522156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Самая высокая точка Северной Америки?</a:t>
            </a:r>
          </a:p>
          <a:p>
            <a:pPr lvl="0"/>
            <a:r>
              <a:rPr lang="ru-RU" dirty="0" smtClean="0"/>
              <a:t>Самые большие по протяженности горы на материке?</a:t>
            </a:r>
          </a:p>
          <a:p>
            <a:pPr lvl="0"/>
            <a:r>
              <a:rPr lang="ru-RU" dirty="0" smtClean="0"/>
              <a:t>Есть ли сходство в рельефе Северной Америки и Южной Америки? Да, нет, почему?</a:t>
            </a:r>
          </a:p>
          <a:p>
            <a:pPr lvl="0"/>
            <a:r>
              <a:rPr lang="ru-RU" dirty="0" smtClean="0"/>
              <a:t>Какая низменность занимает юг США?</a:t>
            </a:r>
          </a:p>
          <a:p>
            <a:pPr lvl="0"/>
            <a:r>
              <a:rPr lang="ru-RU" dirty="0" smtClean="0"/>
              <a:t>Что за горы расположены на востоке материка?</a:t>
            </a:r>
          </a:p>
          <a:p>
            <a:pPr lvl="0"/>
            <a:r>
              <a:rPr lang="ru-RU" dirty="0" smtClean="0"/>
              <a:t>Какие территории Северной Америки подвергаются наиболее частым землетрясениям? Почему?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 smtClean="0"/>
              <a:t>Третья станция  «Раз дождинка, два дождинка»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522156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В каких климатических поясах расположена территория Северной Америки?</a:t>
            </a:r>
          </a:p>
          <a:p>
            <a:pPr lvl="0"/>
            <a:r>
              <a:rPr lang="ru-RU" dirty="0" smtClean="0"/>
              <a:t>Определите, в каких климатических поясах расположены США?</a:t>
            </a:r>
          </a:p>
          <a:p>
            <a:pPr lvl="0"/>
            <a:r>
              <a:rPr lang="ru-RU" dirty="0" smtClean="0"/>
              <a:t>Дайте краткую характеристику арктического климатического пояса.</a:t>
            </a:r>
          </a:p>
          <a:p>
            <a:pPr lvl="0"/>
            <a:r>
              <a:rPr lang="ru-RU" dirty="0" smtClean="0"/>
              <a:t>Определите по климатической карте количество осадков на полуострове Калифорния.</a:t>
            </a:r>
          </a:p>
          <a:p>
            <a:pPr lvl="0"/>
            <a:r>
              <a:rPr lang="ru-RU" dirty="0" smtClean="0"/>
              <a:t>Влияют ли на климат Северной Америки течения? Как?</a:t>
            </a:r>
          </a:p>
          <a:p>
            <a:pPr lvl="0"/>
            <a:r>
              <a:rPr lang="ru-RU" dirty="0" smtClean="0"/>
              <a:t>Почему умеренный климатический пояс территории Северной Америки делят на три части?</a:t>
            </a:r>
          </a:p>
          <a:p>
            <a:pPr lvl="0"/>
            <a:r>
              <a:rPr lang="ru-RU" dirty="0" smtClean="0"/>
              <a:t>Почему для центральных районов материка характерны сильные ветры?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Четвертая станция «Отец вод»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052736"/>
            <a:ext cx="8244408" cy="5472608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Какую реку называют «Отец вод»?</a:t>
            </a:r>
          </a:p>
          <a:p>
            <a:pPr lvl="0"/>
            <a:r>
              <a:rPr lang="ru-RU" dirty="0" smtClean="0"/>
              <a:t>Какая река соединяет озеро Онтарио с заливом Северная Лаврентия?</a:t>
            </a:r>
          </a:p>
          <a:p>
            <a:pPr lvl="0"/>
            <a:r>
              <a:rPr lang="ru-RU" dirty="0" smtClean="0"/>
              <a:t>Чем знаменита река Ниагара?</a:t>
            </a:r>
          </a:p>
          <a:p>
            <a:pPr lvl="0"/>
            <a:r>
              <a:rPr lang="ru-RU" dirty="0" smtClean="0"/>
              <a:t>Крупнейшая река Аляски?</a:t>
            </a:r>
          </a:p>
          <a:p>
            <a:pPr lvl="0"/>
            <a:r>
              <a:rPr lang="ru-RU" dirty="0" smtClean="0"/>
              <a:t>Две крупнейшие реки берут начало в Кордильерах и впадают в Тихий океан. Что это за реки?</a:t>
            </a:r>
          </a:p>
          <a:p>
            <a:pPr lvl="0"/>
            <a:r>
              <a:rPr lang="ru-RU" dirty="0" smtClean="0"/>
              <a:t>Какие озера входят в состав «Великих озер»?</a:t>
            </a:r>
          </a:p>
          <a:p>
            <a:pPr lvl="0"/>
            <a:r>
              <a:rPr lang="ru-RU" dirty="0" smtClean="0"/>
              <a:t>Назовите озеро, уступающее по размерам только Каспийскому морю.</a:t>
            </a:r>
          </a:p>
          <a:p>
            <a:pPr lvl="0"/>
            <a:r>
              <a:rPr lang="ru-RU" dirty="0" smtClean="0"/>
              <a:t>Главный приток Миссисипи?</a:t>
            </a:r>
          </a:p>
          <a:p>
            <a:pPr lvl="0"/>
            <a:r>
              <a:rPr lang="ru-RU" dirty="0" smtClean="0"/>
              <a:t>Как называются речные долины в горных районах Северной Америки?</a:t>
            </a:r>
          </a:p>
          <a:p>
            <a:r>
              <a:rPr lang="ru-RU" dirty="0" smtClean="0"/>
              <a:t>Назовите область современного оледенения на материке.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/>
              <a:t>Пятая станция «Ау»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Почему природные зоны в Северной Америке меняются не только с Севера на Юг, но и с Запада на Восток?</a:t>
            </a:r>
          </a:p>
          <a:p>
            <a:pPr lvl="0"/>
            <a:r>
              <a:rPr lang="ru-RU" dirty="0" smtClean="0"/>
              <a:t>Какие стихийные явления наиболее характерны для степных зон материка? Почему?</a:t>
            </a:r>
          </a:p>
          <a:p>
            <a:pPr lvl="0"/>
            <a:r>
              <a:rPr lang="ru-RU" dirty="0" smtClean="0"/>
              <a:t>Что такое секвойя?</a:t>
            </a:r>
          </a:p>
          <a:p>
            <a:pPr lvl="0"/>
            <a:r>
              <a:rPr lang="ru-RU" dirty="0" smtClean="0"/>
              <a:t>Как называется знаменитый </a:t>
            </a:r>
            <a:r>
              <a:rPr lang="ru-RU" dirty="0" err="1" smtClean="0"/>
              <a:t>северо</a:t>
            </a:r>
            <a:r>
              <a:rPr lang="ru-RU" dirty="0" smtClean="0"/>
              <a:t>–американский национальный парк?</a:t>
            </a:r>
          </a:p>
          <a:p>
            <a:pPr lvl="0"/>
            <a:r>
              <a:rPr lang="ru-RU" dirty="0" smtClean="0"/>
              <a:t>Что такое прерии, почему их называют «хлебной корзиной»?</a:t>
            </a:r>
          </a:p>
          <a:p>
            <a:pPr lvl="0"/>
            <a:r>
              <a:rPr lang="ru-RU" dirty="0" smtClean="0"/>
              <a:t>В каком районе Северной Америки грибы выше деревьев?</a:t>
            </a:r>
          </a:p>
          <a:p>
            <a:pPr lvl="0"/>
            <a:r>
              <a:rPr lang="ru-RU" dirty="0" smtClean="0"/>
              <a:t>Кто такой койот?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8178112" cy="1858218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По описанию дайте название природным комплексам Северной Америки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447800"/>
            <a:ext cx="7386024" cy="1549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22530" name="Picture 2" descr="https://fs00.infourok.ru/images/doc/221/12688/1/hello_html_m223ca5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844824"/>
            <a:ext cx="3672408" cy="48674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</TotalTime>
  <Words>1013</Words>
  <Application>Microsoft Office PowerPoint</Application>
  <PresentationFormat>Экран (4:3)</PresentationFormat>
  <Paragraphs>108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Солнцестояние</vt:lpstr>
      <vt:lpstr>Обобщающий  урок: «Северная Америка» 7 класс </vt:lpstr>
      <vt:lpstr> Цели: </vt:lpstr>
      <vt:lpstr>Первая станция «Биография»</vt:lpstr>
      <vt:lpstr>Что такое? Кто такой?</vt:lpstr>
      <vt:lpstr>Вторая станция  «Все выше, выше и выше» </vt:lpstr>
      <vt:lpstr>Третья станция  «Раз дождинка, два дождинка»</vt:lpstr>
      <vt:lpstr>Четвертая станция «Отец вод» </vt:lpstr>
      <vt:lpstr>Пятая станция «Ау»</vt:lpstr>
      <vt:lpstr>По описанию дайте название природным комплексам Северной Америки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Шестая станция  «Уеду в Америку»  </vt:lpstr>
      <vt:lpstr>Список литературы: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5</cp:revision>
  <dcterms:created xsi:type="dcterms:W3CDTF">2019-12-02T16:52:51Z</dcterms:created>
  <dcterms:modified xsi:type="dcterms:W3CDTF">2019-12-02T17:32:54Z</dcterms:modified>
</cp:coreProperties>
</file>