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5245" y="176645"/>
            <a:ext cx="9331037" cy="2535382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Роль социального педагога </a:t>
            </a:r>
            <a:br>
              <a:rPr lang="ru-RU" sz="4000" dirty="0" smtClean="0"/>
            </a:br>
            <a:r>
              <a:rPr lang="ru-RU" sz="4000" dirty="0" smtClean="0"/>
              <a:t>в организации индивидуального сопровождения детей «группы риска» в условиях детского дома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042564" y="3843868"/>
            <a:ext cx="3418609" cy="1497060"/>
          </a:xfrm>
        </p:spPr>
        <p:txBody>
          <a:bodyPr/>
          <a:lstStyle/>
          <a:p>
            <a:pPr algn="r"/>
            <a:r>
              <a:rPr lang="ru-RU" dirty="0" smtClean="0"/>
              <a:t>Социальный педагог </a:t>
            </a:r>
          </a:p>
          <a:p>
            <a:pPr algn="r"/>
            <a:r>
              <a:rPr lang="ru-RU" dirty="0" smtClean="0"/>
              <a:t>МКОУ «Детский дом»</a:t>
            </a:r>
          </a:p>
          <a:p>
            <a:pPr algn="r"/>
            <a:r>
              <a:rPr lang="ru-RU" dirty="0" smtClean="0"/>
              <a:t>Т. Е. Серебренникова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6870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22812" y="311728"/>
            <a:ext cx="6019800" cy="60267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Группы Факторов риска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22812" y="914401"/>
            <a:ext cx="7205952" cy="5517572"/>
          </a:xfrm>
        </p:spPr>
        <p:txBody>
          <a:bodyPr>
            <a:normAutofit fontScale="92500" lnSpcReduction="20000"/>
          </a:bodyPr>
          <a:lstStyle/>
          <a:p>
            <a:pPr fontAlgn="base"/>
            <a:endParaRPr lang="ru-RU" dirty="0"/>
          </a:p>
          <a:p>
            <a:pPr fontAlgn="base"/>
            <a:r>
              <a:rPr lang="ru-RU" i="1" dirty="0" smtClean="0"/>
              <a:t>- </a:t>
            </a:r>
            <a:r>
              <a:rPr lang="ru-RU" i="1" dirty="0"/>
              <a:t>медико-биологические (состояние здоровья, наследственные и врожденные свойства, нарушения в психическом и физическом развитии, травмы внутриутробного развития и т.д.);</a:t>
            </a:r>
          </a:p>
          <a:p>
            <a:pPr fontAlgn="base"/>
            <a:r>
              <a:rPr lang="ru-RU" i="1" dirty="0"/>
              <a:t> </a:t>
            </a:r>
          </a:p>
          <a:p>
            <a:pPr fontAlgn="base"/>
            <a:r>
              <a:rPr lang="ru-RU" i="1" dirty="0"/>
              <a:t>- социально-экономические (материальные проблемы семьи, неблагоприятный психологический климат в семье, аморальный образ жизни родителей, неприспособленность к жизни в обществе и т.д.);</a:t>
            </a:r>
          </a:p>
          <a:p>
            <a:pPr fontAlgn="base"/>
            <a:r>
              <a:rPr lang="ru-RU" i="1" dirty="0"/>
              <a:t> </a:t>
            </a:r>
          </a:p>
          <a:p>
            <a:pPr fontAlgn="base"/>
            <a:r>
              <a:rPr lang="ru-RU" i="1" dirty="0"/>
              <a:t>- психологические (неприятие себя, невротические реакции, эмоциональная неустойчивость, трудности общения, взаимодействия со сверстниками и взрослыми и т.д.);</a:t>
            </a:r>
          </a:p>
          <a:p>
            <a:pPr fontAlgn="base"/>
            <a:r>
              <a:rPr lang="ru-RU" i="1" dirty="0"/>
              <a:t> </a:t>
            </a:r>
          </a:p>
          <a:p>
            <a:pPr fontAlgn="base"/>
            <a:r>
              <a:rPr lang="ru-RU" i="1" dirty="0"/>
              <a:t>- педагогические (несоответствие содержания программ образовательного учреждения и условий обучения детей их психофизиологическим особенностям, темпа психического развития и обучения детей; отсутствие интереса к учению, закрытость для положительного опыта, несоответствие образу школьника и т.д.).</a:t>
            </a:r>
          </a:p>
          <a:p>
            <a:endParaRPr lang="ru-RU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884" y="789708"/>
            <a:ext cx="4027298" cy="4883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86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1582" y="611523"/>
            <a:ext cx="5621481" cy="6090613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sz="2400" dirty="0" smtClean="0"/>
              <a:t>Категории детей «группы риска»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i="1" dirty="0">
                <a:solidFill>
                  <a:schemeClr val="bg2"/>
                </a:solidFill>
              </a:rPr>
              <a:t>-</a:t>
            </a:r>
            <a:r>
              <a:rPr lang="ru-RU" sz="2400" dirty="0"/>
              <a:t> </a:t>
            </a:r>
            <a:r>
              <a:rPr lang="ru-RU" sz="2000" i="1" dirty="0">
                <a:solidFill>
                  <a:schemeClr val="bg2"/>
                </a:solidFill>
              </a:rPr>
              <a:t>дети с проблемами в развитии, не имеющими резко выраженной клинико-патологической характеристики;</a:t>
            </a:r>
            <a:br>
              <a:rPr lang="ru-RU" sz="2000" i="1" dirty="0">
                <a:solidFill>
                  <a:schemeClr val="bg2"/>
                </a:solidFill>
              </a:rPr>
            </a:br>
            <a:r>
              <a:rPr lang="ru-RU" sz="2000" i="1" dirty="0">
                <a:solidFill>
                  <a:schemeClr val="bg2"/>
                </a:solidFill>
              </a:rPr>
              <a:t> </a:t>
            </a:r>
            <a:br>
              <a:rPr lang="ru-RU" sz="2000" i="1" dirty="0">
                <a:solidFill>
                  <a:schemeClr val="bg2"/>
                </a:solidFill>
              </a:rPr>
            </a:br>
            <a:r>
              <a:rPr lang="ru-RU" sz="2000" i="1" dirty="0">
                <a:solidFill>
                  <a:schemeClr val="bg2"/>
                </a:solidFill>
              </a:rPr>
              <a:t>- дети, оставшиеся без попечения родителей в силу разных не имеющих юридической силы обстоятельств</a:t>
            </a:r>
            <a:r>
              <a:rPr lang="ru-RU" sz="2000" i="1" dirty="0" smtClean="0">
                <a:solidFill>
                  <a:schemeClr val="bg2"/>
                </a:solidFill>
              </a:rPr>
              <a:t>;</a:t>
            </a:r>
            <a:br>
              <a:rPr lang="ru-RU" sz="2000" i="1" dirty="0" smtClean="0">
                <a:solidFill>
                  <a:schemeClr val="bg2"/>
                </a:solidFill>
              </a:rPr>
            </a:br>
            <a:r>
              <a:rPr lang="ru-RU" sz="2000" i="1" dirty="0">
                <a:solidFill>
                  <a:schemeClr val="bg2"/>
                </a:solidFill>
              </a:rPr>
              <a:t/>
            </a:r>
            <a:br>
              <a:rPr lang="ru-RU" sz="2000" i="1" dirty="0">
                <a:solidFill>
                  <a:schemeClr val="bg2"/>
                </a:solidFill>
              </a:rPr>
            </a:br>
            <a:r>
              <a:rPr lang="ru-RU" sz="2000" i="1" dirty="0">
                <a:solidFill>
                  <a:schemeClr val="bg2"/>
                </a:solidFill>
              </a:rPr>
              <a:t>- дети из неблагополучных, асоциальных семей</a:t>
            </a:r>
            <a:r>
              <a:rPr lang="ru-RU" sz="2000" i="1" dirty="0" smtClean="0">
                <a:solidFill>
                  <a:schemeClr val="bg2"/>
                </a:solidFill>
              </a:rPr>
              <a:t>;</a:t>
            </a:r>
            <a:br>
              <a:rPr lang="ru-RU" sz="2000" i="1" dirty="0" smtClean="0">
                <a:solidFill>
                  <a:schemeClr val="bg2"/>
                </a:solidFill>
              </a:rPr>
            </a:br>
            <a:r>
              <a:rPr lang="ru-RU" sz="2000" i="1" dirty="0">
                <a:solidFill>
                  <a:schemeClr val="bg2"/>
                </a:solidFill>
              </a:rPr>
              <a:t/>
            </a:r>
            <a:br>
              <a:rPr lang="ru-RU" sz="2000" i="1" dirty="0">
                <a:solidFill>
                  <a:schemeClr val="bg2"/>
                </a:solidFill>
              </a:rPr>
            </a:br>
            <a:r>
              <a:rPr lang="ru-RU" sz="2000" i="1" dirty="0">
                <a:solidFill>
                  <a:schemeClr val="bg2"/>
                </a:solidFill>
              </a:rPr>
              <a:t>- дети из семей, нуждающихся в социально-экономической и социально-психологической помощи и поддержке.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991" y="1440448"/>
            <a:ext cx="5912427" cy="429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8372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04258" y="414095"/>
            <a:ext cx="6641378" cy="3378587"/>
          </a:xfrm>
        </p:spPr>
        <p:txBody>
          <a:bodyPr>
            <a:normAutofit/>
          </a:bodyPr>
          <a:lstStyle/>
          <a:p>
            <a:r>
              <a:rPr lang="ru-RU" sz="2000" i="1" dirty="0">
                <a:solidFill>
                  <a:schemeClr val="bg2"/>
                </a:solidFill>
              </a:rPr>
              <a:t>Ребенок «группы риска» нуждается в помощи, направленной, с одной стороны, на изменение трудной жизненной или социально опасной ситуации, в которой он оказался, а с другой — на минимизацию его социальных, психологических и педагогических проблем и трудностей с целью их поэтапного освоения, и разрешения. </a:t>
            </a:r>
            <a:endParaRPr lang="ru-RU" sz="2000" i="1" dirty="0">
              <a:solidFill>
                <a:schemeClr val="bg2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564" y="763731"/>
            <a:ext cx="4450771" cy="4223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894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75944">
            <a:off x="4253346" y="3377911"/>
            <a:ext cx="3810000" cy="253365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52769">
            <a:off x="7751619" y="931172"/>
            <a:ext cx="3688773" cy="243147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30584">
            <a:off x="369930" y="749196"/>
            <a:ext cx="3790950" cy="252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3662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22812" y="914400"/>
            <a:ext cx="6021388" cy="2774373"/>
          </a:xfrm>
        </p:spPr>
        <p:txBody>
          <a:bodyPr>
            <a:normAutofit/>
          </a:bodyPr>
          <a:lstStyle/>
          <a:p>
            <a:r>
              <a:rPr lang="ru-RU" sz="2000" i="1" dirty="0">
                <a:solidFill>
                  <a:schemeClr val="bg2"/>
                </a:solidFill>
              </a:rPr>
              <a:t>Ц</a:t>
            </a:r>
            <a:r>
              <a:rPr lang="ru-RU" sz="2000" i="1" dirty="0" smtClean="0">
                <a:solidFill>
                  <a:schemeClr val="bg2"/>
                </a:solidFill>
              </a:rPr>
              <a:t>еленаправленная </a:t>
            </a:r>
            <a:r>
              <a:rPr lang="ru-RU" sz="2000" i="1" dirty="0">
                <a:solidFill>
                  <a:schemeClr val="bg2"/>
                </a:solidFill>
              </a:rPr>
              <a:t>деятельность социального педагога помогает ребёнку, во время вхождения во взрослую, самостоятельную жизнь, не чувствовать себя обделенным или ненужным обществу, что помогает воспитаннику самоутвердиться и прекрасно адаптироваться в новой для них социальной среде.</a:t>
            </a:r>
          </a:p>
          <a:p>
            <a:endParaRPr lang="ru-RU" sz="20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028" y="914400"/>
            <a:ext cx="4052454" cy="4491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3267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06530" y="1899996"/>
            <a:ext cx="8534400" cy="1507067"/>
          </a:xfrm>
        </p:spPr>
        <p:txBody>
          <a:bodyPr>
            <a:normAutofit/>
          </a:bodyPr>
          <a:lstStyle/>
          <a:p>
            <a:r>
              <a:rPr lang="ru-RU" sz="4800" i="1" dirty="0" smtClean="0">
                <a:solidFill>
                  <a:schemeClr val="bg2"/>
                </a:solidFill>
              </a:rPr>
              <a:t>Спасибо за внимание!</a:t>
            </a:r>
            <a:endParaRPr lang="ru-RU" sz="4800" i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8875833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92</TotalTime>
  <Words>143</Words>
  <Application>Microsoft Office PowerPoint</Application>
  <PresentationFormat>Широкоэкранный</PresentationFormat>
  <Paragraphs>17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Century Gothic</vt:lpstr>
      <vt:lpstr>Wingdings 3</vt:lpstr>
      <vt:lpstr>Сектор</vt:lpstr>
      <vt:lpstr>Роль социального педагога  в организации индивидуального сопровождения детей «группы риска» в условиях детского дома</vt:lpstr>
      <vt:lpstr>Группы Факторов риска</vt:lpstr>
      <vt:lpstr>Категории детей «группы риска»  - дети с проблемами в развитии, не имеющими резко выраженной клинико-патологической характеристики;   - дети, оставшиеся без попечения родителей в силу разных не имеющих юридической силы обстоятельств;  - дети из неблагополучных, асоциальных семей;  - дети из семей, нуждающихся в социально-экономической и социально-психологической помощи и поддержке. </vt:lpstr>
      <vt:lpstr>Ребенок «группы риска» нуждается в помощи, направленной, с одной стороны, на изменение трудной жизненной или социально опасной ситуации, в которой он оказался, а с другой — на минимизацию его социальных, психологических и педагогических проблем и трудностей с целью их поэтапного освоения, и разрешения. </vt:lpstr>
      <vt:lpstr>Презентация PowerPoint</vt:lpstr>
      <vt:lpstr>Презентация PowerPoint</vt:lpstr>
      <vt:lpstr>Спасибо за внимание!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социального педагога  в организации индивидуального сопровождения детей «группы риска» в условиях детского дома</dc:title>
  <dc:creator>RePack by Diakov</dc:creator>
  <cp:lastModifiedBy>RePack by Diakov</cp:lastModifiedBy>
  <cp:revision>7</cp:revision>
  <dcterms:created xsi:type="dcterms:W3CDTF">2020-02-10T05:17:19Z</dcterms:created>
  <dcterms:modified xsi:type="dcterms:W3CDTF">2020-02-10T06:49:50Z</dcterms:modified>
</cp:coreProperties>
</file>