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  <p:sldId id="285" r:id="rId30"/>
    <p:sldId id="286" r:id="rId31"/>
    <p:sldId id="288" r:id="rId32"/>
    <p:sldId id="287" r:id="rId33"/>
    <p:sldId id="290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56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4674A04-D6BD-4E70-805F-B926094D014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4A04-D6BD-4E70-805F-B926094D014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4A04-D6BD-4E70-805F-B926094D014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4674A04-D6BD-4E70-805F-B926094D014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4674A04-D6BD-4E70-805F-B926094D014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4674A04-D6BD-4E70-805F-B926094D014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4674A04-D6BD-4E70-805F-B926094D014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4A04-D6BD-4E70-805F-B926094D014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4674A04-D6BD-4E70-805F-B926094D014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4674A04-D6BD-4E70-805F-B926094D014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4674A04-D6BD-4E70-805F-B926094D014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4674A04-D6BD-4E70-805F-B926094D014A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smayli.ru/data/smiles/pticia-784.gif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gabook.ru/MObjects2/data/pict1998/t_053.jpg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hyperlink" Target="http://www.smayli.ru/data/smiles/pticia-784.gif" TargetMode="Externa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steriors.ru/img/articles/osina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hyperlink" Target="http://www.smayli.ru/data/smiles/pticia-784.gif" TargetMode="External"/><Relationship Id="rId4" Type="http://schemas.openxmlformats.org/officeDocument/2006/relationships/image" Target="../media/image1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g240.imageshack.us/img240/6030/karpuzsmallvn2.jpg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hyperlink" Target="http://www.smayli.ru/data/smiles/pticia-784.gif" TargetMode="Externa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2709/ramzess-rrr.2/0_22101_812a9cbb_XL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hyperlink" Target="http://www.smayli.ru/data/smiles/pticia-784.gif" TargetMode="Externa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ds-450.nios.ru/images/30204059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hyperlink" Target="http://www.smayli.ru/data/smiles/pticia-784.gif" TargetMode="External"/><Relationship Id="rId4" Type="http://schemas.openxmlformats.org/officeDocument/2006/relationships/image" Target="../media/image1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.elps.k12.mi.us/donley/classrooms/berry/sitton_spelling_activities/4thgrade_spelling/unit21/kangaroo_kickking_soccer_ball_hg_clr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hyperlink" Target="http://www.smayli.ru/data/smiles/pticia-784.gif" TargetMode="External"/><Relationship Id="rId4" Type="http://schemas.openxmlformats.org/officeDocument/2006/relationships/image" Target="../media/image1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datai/nasekomye-i-ptitsy/Ptitsy-lesa-2.files/0028-027-Odna-iz-krupnykh-sov-razmakh-krylev-etoj-ptitsy-15-m-massa-2-3-kg.jpg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hyperlink" Target="http://www.smayli.ru/data/smiles/pticia-784.gif" TargetMode="Externa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llia.ucoz.ua/picture/enimal017.jpg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hyperlink" Target="http://www.smayli.ru/data/smiles/pticia-784.gif" TargetMode="Externa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5" Type="http://schemas.openxmlformats.org/officeDocument/2006/relationships/hyperlink" Target="http://img463.imageshack.us/img463/4627/an305mbu5.gif" TargetMode="External"/><Relationship Id="rId4" Type="http://schemas.openxmlformats.org/officeDocument/2006/relationships/image" Target="../media/image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hyperlink" Target="http://4desktop.ru/wallpaper/4desktop_ru_Slivi_1024_2311.jpg" TargetMode="Externa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24.xml"/><Relationship Id="rId26" Type="http://schemas.openxmlformats.org/officeDocument/2006/relationships/slide" Target="slide22.xml"/><Relationship Id="rId3" Type="http://schemas.openxmlformats.org/officeDocument/2006/relationships/slide" Target="slide4.xml"/><Relationship Id="rId21" Type="http://schemas.openxmlformats.org/officeDocument/2006/relationships/slide" Target="slide27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23.xml"/><Relationship Id="rId25" Type="http://schemas.openxmlformats.org/officeDocument/2006/relationships/slide" Target="slide21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6.xml"/><Relationship Id="rId29" Type="http://schemas.openxmlformats.org/officeDocument/2006/relationships/slide" Target="slide3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0.xml"/><Relationship Id="rId32" Type="http://schemas.openxmlformats.org/officeDocument/2006/relationships/slide" Target="slide33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19.xml"/><Relationship Id="rId28" Type="http://schemas.openxmlformats.org/officeDocument/2006/relationships/slide" Target="slide29.xml"/><Relationship Id="rId10" Type="http://schemas.openxmlformats.org/officeDocument/2006/relationships/slide" Target="slide11.xml"/><Relationship Id="rId19" Type="http://schemas.openxmlformats.org/officeDocument/2006/relationships/slide" Target="slide25.xml"/><Relationship Id="rId31" Type="http://schemas.openxmlformats.org/officeDocument/2006/relationships/slide" Target="slide32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18.xml"/><Relationship Id="rId27" Type="http://schemas.openxmlformats.org/officeDocument/2006/relationships/slide" Target="slide28.xml"/><Relationship Id="rId30" Type="http://schemas.openxmlformats.org/officeDocument/2006/relationships/slide" Target="slide3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i.piccy.info/i4/40/f2/d1491cf566adacce803a02fb6b29.jpeg" TargetMode="External"/><Relationship Id="rId3" Type="http://schemas.openxmlformats.org/officeDocument/2006/relationships/image" Target="../media/image20.gif"/><Relationship Id="rId7" Type="http://schemas.openxmlformats.org/officeDocument/2006/relationships/image" Target="../media/image2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46.radikal.ru/i114/0812/bd/6fe4bbf1cae6.gif" TargetMode="External"/><Relationship Id="rId5" Type="http://schemas.openxmlformats.org/officeDocument/2006/relationships/image" Target="../media/image21.gif"/><Relationship Id="rId4" Type="http://schemas.openxmlformats.org/officeDocument/2006/relationships/hyperlink" Target="http://static.tumblr.com/lu9mshu/Rnhll1rmd/cindy.gif" TargetMode="External"/><Relationship Id="rId9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hyperlink" Target="http://forum.exler.ru/arc/uploads/75/post-1281117259.jpg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7" Type="http://schemas.openxmlformats.org/officeDocument/2006/relationships/image" Target="../media/image2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tp.photoclub.com.ua/p/f/286331.jpeg?0" TargetMode="External"/><Relationship Id="rId5" Type="http://schemas.openxmlformats.org/officeDocument/2006/relationships/image" Target="../media/image25.jpeg"/><Relationship Id="rId4" Type="http://schemas.openxmlformats.org/officeDocument/2006/relationships/hyperlink" Target="http://cs4639.vkontakte.ru/u112614752/video/m_85301e94.jpg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hyperlink" Target="http://www.klodnitskiy.ru/oboi/denmark/147.jpg" TargetMode="External"/><Relationship Id="rId4" Type="http://schemas.openxmlformats.org/officeDocument/2006/relationships/image" Target="../media/image27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gif"/><Relationship Id="rId4" Type="http://schemas.openxmlformats.org/officeDocument/2006/relationships/hyperlink" Target="http://img-fotki.yandex.ru/get/4526/83012533.234/0_86a80_a0e6ac62_XL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hyperlink" Target="http://i060.radikal.ru/1010/57/d81ed7765c41.jpg" TargetMode="External"/><Relationship Id="rId4" Type="http://schemas.openxmlformats.org/officeDocument/2006/relationships/image" Target="../media/image2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hyperlink" Target="http://upload.wikimedia.org/wikipedia/commons/thumb/d/dd/Spider_vdg.jpg/800px-Spider_vdg.jpg" TargetMode="Externa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movenka.net/wp-content/uploads/2009/10/65276e57d163.jpg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hyperlink" Target="http://www.smayli.ru/data/smiles/pticia-784.gif" TargetMode="Externa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hyperlink" Target="http://dariuscjw5.files.wordpress.com/2008/06/bluewhale.jpg" TargetMode="External"/><Relationship Id="rId4" Type="http://schemas.openxmlformats.org/officeDocument/2006/relationships/image" Target="../media/image2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hyperlink" Target="http://www.baikal24.ru/upload_photo/thumb1267569622.jpg" TargetMode="External"/><Relationship Id="rId4" Type="http://schemas.openxmlformats.org/officeDocument/2006/relationships/image" Target="../media/image2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hyperlink" Target="http://grsch1.ucoz.ru/_si/0/28827149.jpg" TargetMode="External"/><Relationship Id="rId4" Type="http://schemas.openxmlformats.org/officeDocument/2006/relationships/image" Target="../media/image2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smayli.ru/data/smiles/pticia-784.gi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valeurinnovation.files.wordpress.com/2009/01/globe.jpg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hyperlink" Target="http://www.smayli.ru/data/smiles/pticia-784.gif" TargetMode="Externa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504/valenta-mog.ed/0_69e7f_7c3afccd_orig.jpg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hyperlink" Target="http://www.smayli.ru/data/smiles/pticia-784.gif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tatic.diary.ru/userdir/3/1/9/5/319559/39757034.jpg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hyperlink" Target="http://www.smayli.ru/data/smiles/pticia-784.gif" TargetMode="Externa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uga.ru/media/zont_01.jpg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hyperlink" Target="http://www.smayli.ru/data/smiles/pticia-784.gif" TargetMode="Externa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ndry.ru/pictures/photo/DSCN0757.JPG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hyperlink" Target="http://www.smayli.ru/data/smiles/pticia-784.gif" TargetMode="Externa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bridgetv.ru/upload/load/6983224314e3308d96dee37.79093059.jpg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hyperlink" Target="http://www.smayli.ru/data/smiles/pticia-784.gif" TargetMode="Externa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77 из 6087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214422"/>
            <a:ext cx="328614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3568" y="1214422"/>
            <a:ext cx="5034989" cy="3639478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none" rtlCol="0">
            <a:prstTxWarp prst="textStop">
              <a:avLst>
                <a:gd name="adj" fmla="val 23402"/>
              </a:avLst>
            </a:prstTxWarp>
            <a:spAutoFit/>
            <a:sp3d extrusionH="57150">
              <a:bevelT w="57150" h="38100" prst="hardEdge"/>
            </a:sp3d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85700" b="1" i="1" dirty="0" smtClean="0">
                <a:solidFill>
                  <a:srgbClr val="FFC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ook Antiqua" pitchFamily="18" charset="0"/>
              </a:rPr>
              <a:t>своя</a:t>
            </a:r>
            <a:r>
              <a:rPr lang="ru-RU" sz="85700" b="1" i="1" dirty="0" smtClean="0">
                <a:solidFill>
                  <a:srgbClr val="FFC000"/>
                </a:solidFill>
                <a:latin typeface="Book Antiqua" pitchFamily="18" charset="0"/>
              </a:rPr>
              <a:t> </a:t>
            </a:r>
          </a:p>
          <a:p>
            <a:pPr algn="ctr"/>
            <a:r>
              <a:rPr lang="ru-RU" sz="85700" b="1" i="1" dirty="0" smtClean="0">
                <a:solidFill>
                  <a:srgbClr val="FFC000"/>
                </a:solidFill>
                <a:latin typeface="Book Antiqua" pitchFamily="18" charset="0"/>
              </a:rPr>
              <a:t> </a:t>
            </a:r>
            <a:r>
              <a:rPr lang="ru-RU" sz="85700" b="1" i="1" dirty="0" smtClean="0">
                <a:solidFill>
                  <a:srgbClr val="FFC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ook Antiqua" pitchFamily="18" charset="0"/>
              </a:rPr>
              <a:t>игра</a:t>
            </a:r>
            <a:r>
              <a:rPr lang="ru-RU" sz="23900" b="1" i="1" dirty="0" smtClean="0">
                <a:solidFill>
                  <a:srgbClr val="FFC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ook Antiqua" pitchFamily="18" charset="0"/>
              </a:rPr>
              <a:t> </a:t>
            </a:r>
            <a:endParaRPr lang="ru-RU" sz="23900" b="1" i="1" dirty="0">
              <a:solidFill>
                <a:srgbClr val="FFC0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ook Antiqua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260648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«Центр Образования »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п.Варламово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Сызранский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92080" y="5357826"/>
            <a:ext cx="356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  </a:t>
            </a:r>
          </a:p>
          <a:p>
            <a:r>
              <a:rPr lang="ru-RU" dirty="0" smtClean="0"/>
              <a:t>учитель начальных классов </a:t>
            </a:r>
          </a:p>
          <a:p>
            <a:r>
              <a:rPr lang="ru-RU" dirty="0" err="1" smtClean="0"/>
              <a:t>Щепалина</a:t>
            </a:r>
            <a:r>
              <a:rPr lang="ru-RU" dirty="0" smtClean="0"/>
              <a:t> Н.Ю.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15140" y="214290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растения 30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785795"/>
            <a:ext cx="728667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chemeClr val="accent1"/>
                </a:solidFill>
                <a:latin typeface="Cambria" pitchFamily="18" charset="0"/>
              </a:rPr>
              <a:t>О каком дереве идёт речь?</a:t>
            </a:r>
          </a:p>
          <a:p>
            <a:pPr algn="ctr"/>
            <a:endParaRPr lang="ru-RU" sz="3600" b="1" i="1" dirty="0" smtClean="0">
              <a:solidFill>
                <a:schemeClr val="accent1"/>
              </a:solidFill>
              <a:latin typeface="Cambria" pitchFamily="18" charset="0"/>
            </a:endParaRPr>
          </a:p>
          <a:p>
            <a:pPr algn="ctr"/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Среди лета метелица,</a:t>
            </a:r>
          </a:p>
          <a:p>
            <a:pPr algn="ctr"/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Снег летит и стелется.</a:t>
            </a:r>
            <a:endParaRPr lang="ru-RU" sz="40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4286256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u="sng" dirty="0" smtClean="0">
                <a:latin typeface="Cambria" pitchFamily="18" charset="0"/>
              </a:rPr>
              <a:t>Ответ</a:t>
            </a:r>
            <a:r>
              <a:rPr lang="ru-RU" sz="3600" b="1" i="1" dirty="0" smtClean="0">
                <a:latin typeface="Cambria" pitchFamily="18" charset="0"/>
              </a:rPr>
              <a:t>: тополь </a:t>
            </a:r>
            <a:endParaRPr lang="ru-RU" sz="3600" b="1" i="1" dirty="0">
              <a:latin typeface="Cambria" pitchFamily="18" charset="0"/>
            </a:endParaRPr>
          </a:p>
        </p:txBody>
      </p:sp>
      <p:pic>
        <p:nvPicPr>
          <p:cNvPr id="6" name="i-main-pic" descr="Картинка 1 из 104143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286124"/>
            <a:ext cx="2643206" cy="32861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perspectiveLeft"/>
            <a:lightRig rig="threePt" dir="t"/>
          </a:scene3d>
        </p:spPr>
      </p:pic>
      <p:pic>
        <p:nvPicPr>
          <p:cNvPr id="7" name="i-main-pic" descr="Картинка 77 из 6087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21429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15140" y="214290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растения 40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857232"/>
            <a:ext cx="785818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chemeClr val="accent1"/>
                </a:solidFill>
                <a:latin typeface="Cambria" pitchFamily="18" charset="0"/>
              </a:rPr>
              <a:t>О чём идёт речь?</a:t>
            </a:r>
          </a:p>
          <a:p>
            <a:pPr algn="ctr"/>
            <a:endParaRPr lang="ru-RU" sz="3600" b="1" i="1" dirty="0" smtClean="0">
              <a:solidFill>
                <a:schemeClr val="accent1"/>
              </a:solidFill>
              <a:latin typeface="Cambria" pitchFamily="18" charset="0"/>
            </a:endParaRPr>
          </a:p>
          <a:p>
            <a:pPr algn="ctr"/>
            <a:r>
              <a:rPr lang="ru-RU" sz="3600" b="1" i="1" dirty="0" smtClean="0">
                <a:solidFill>
                  <a:schemeClr val="accent1"/>
                </a:solidFill>
                <a:latin typeface="Cambria" pitchFamily="18" charset="0"/>
              </a:rPr>
              <a:t>Что за дерево стоит – </a:t>
            </a:r>
          </a:p>
          <a:p>
            <a:pPr algn="ctr"/>
            <a:r>
              <a:rPr lang="ru-RU" sz="3600" b="1" i="1" dirty="0" smtClean="0">
                <a:solidFill>
                  <a:schemeClr val="accent1"/>
                </a:solidFill>
                <a:latin typeface="Cambria" pitchFamily="18" charset="0"/>
              </a:rPr>
              <a:t>Ветра нет, а лист дрожит?</a:t>
            </a:r>
            <a:endParaRPr lang="ru-RU" sz="40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4286256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u="sng" dirty="0" smtClean="0">
                <a:latin typeface="Cambria" pitchFamily="18" charset="0"/>
              </a:rPr>
              <a:t>Ответ:</a:t>
            </a:r>
            <a:r>
              <a:rPr lang="ru-RU" sz="3600" b="1" i="1" dirty="0" smtClean="0">
                <a:latin typeface="Cambria" pitchFamily="18" charset="0"/>
              </a:rPr>
              <a:t> осина</a:t>
            </a:r>
            <a:endParaRPr lang="ru-RU" sz="3600" b="1" i="1" u="sng" dirty="0">
              <a:latin typeface="Cambria" pitchFamily="18" charset="0"/>
            </a:endParaRPr>
          </a:p>
        </p:txBody>
      </p:sp>
      <p:pic>
        <p:nvPicPr>
          <p:cNvPr id="9" name="i-main-pic" descr="Картинка 9 из 120282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214686"/>
            <a:ext cx="2643206" cy="33575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10" name="i-main-pic" descr="Картинка 77 из 6087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21429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15140" y="214290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растения 50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928670"/>
            <a:ext cx="73581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Эта огромная ягода родом из Азии. Её родственники: дыня, тыква и огурец.</a:t>
            </a:r>
            <a:endParaRPr lang="ru-RU" sz="40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4000504"/>
            <a:ext cx="3571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 smtClean="0">
                <a:latin typeface="Cambria" pitchFamily="18" charset="0"/>
              </a:rPr>
              <a:t>Ответ</a:t>
            </a:r>
            <a:r>
              <a:rPr lang="ru-RU" sz="4000" b="1" i="1" dirty="0" smtClean="0">
                <a:latin typeface="Cambria" pitchFamily="18" charset="0"/>
              </a:rPr>
              <a:t>: арбуз</a:t>
            </a:r>
            <a:endParaRPr lang="ru-RU" sz="4000" b="1" i="1" dirty="0">
              <a:latin typeface="Cambria" pitchFamily="18" charset="0"/>
            </a:endParaRPr>
          </a:p>
        </p:txBody>
      </p:sp>
      <p:pic>
        <p:nvPicPr>
          <p:cNvPr id="6" name="i-main-pic" descr="Картинка 5 из 14923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275082">
            <a:off x="4761408" y="3115373"/>
            <a:ext cx="3000396" cy="3071834"/>
          </a:xfrm>
          <a:prstGeom prst="snip2DiagRect">
            <a:avLst>
              <a:gd name="adj1" fmla="val 1038"/>
              <a:gd name="adj2" fmla="val 11649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-main-pic" descr="Картинка 77 из 6087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21429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72264" y="142852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животные 10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714356"/>
            <a:ext cx="7643866" cy="2195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1"/>
                </a:solidFill>
                <a:latin typeface="Cambria" pitchFamily="18" charset="0"/>
              </a:rPr>
              <a:t>Какая птица подбрасывает яйца в чужие гнёзда?</a:t>
            </a:r>
            <a:endParaRPr lang="ru-RU" sz="44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4000504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 smtClean="0">
                <a:latin typeface="Cambria" pitchFamily="18" charset="0"/>
              </a:rPr>
              <a:t>Ответ</a:t>
            </a:r>
            <a:r>
              <a:rPr lang="ru-RU" sz="4000" b="1" i="1" dirty="0" smtClean="0">
                <a:latin typeface="Cambria" pitchFamily="18" charset="0"/>
              </a:rPr>
              <a:t>: кукушка</a:t>
            </a:r>
            <a:endParaRPr lang="ru-RU" sz="4000" b="1" i="1" u="sng" dirty="0">
              <a:latin typeface="Cambria" pitchFamily="18" charset="0"/>
            </a:endParaRPr>
          </a:p>
        </p:txBody>
      </p:sp>
      <p:pic>
        <p:nvPicPr>
          <p:cNvPr id="6" name="Рисунок 5" descr="Описание: Картинка 9 из 44039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37048">
            <a:off x="5067951" y="2857117"/>
            <a:ext cx="2867025" cy="3787061"/>
          </a:xfrm>
          <a:prstGeom prst="round2DiagRect">
            <a:avLst>
              <a:gd name="adj1" fmla="val 8827"/>
              <a:gd name="adj2" fmla="val 0"/>
            </a:avLst>
          </a:prstGeom>
          <a:ln w="88900" cap="sq">
            <a:solidFill>
              <a:schemeClr val="bg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i-main-pic" descr="Картинка 77 из 6087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21429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72264" y="142852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животные 20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1357298"/>
            <a:ext cx="7358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chemeClr val="accent1"/>
                </a:solidFill>
                <a:latin typeface="Cambria" pitchFamily="18" charset="0"/>
              </a:rPr>
              <a:t>Кто «слышит» ногами?</a:t>
            </a:r>
            <a:endParaRPr lang="ru-RU" sz="48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3929066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u="sng" dirty="0" smtClean="0">
                <a:latin typeface="Cambria" pitchFamily="18" charset="0"/>
              </a:rPr>
              <a:t>Ответ</a:t>
            </a:r>
            <a:r>
              <a:rPr lang="ru-RU" sz="3600" b="1" i="1" dirty="0" smtClean="0">
                <a:latin typeface="Cambria" pitchFamily="18" charset="0"/>
              </a:rPr>
              <a:t>: кузнечик</a:t>
            </a:r>
            <a:endParaRPr lang="ru-RU" sz="3600" b="1" i="1" u="sng" dirty="0">
              <a:latin typeface="Cambria" pitchFamily="18" charset="0"/>
            </a:endParaRPr>
          </a:p>
        </p:txBody>
      </p:sp>
      <p:pic>
        <p:nvPicPr>
          <p:cNvPr id="6" name="i-main-pic" descr="Картинка 5 из 171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643182"/>
            <a:ext cx="3214710" cy="37862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-main-pic" descr="Картинка 77 из 6087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142852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72264" y="142852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животные 30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1000108"/>
            <a:ext cx="72152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1"/>
                </a:solidFill>
                <a:latin typeface="Cambria" pitchFamily="18" charset="0"/>
              </a:rPr>
              <a:t>Какое животное носит детей в сумке?</a:t>
            </a:r>
            <a:endParaRPr lang="ru-RU" sz="44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9124" y="3857628"/>
            <a:ext cx="4214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 smtClean="0">
                <a:latin typeface="Cambria" pitchFamily="18" charset="0"/>
              </a:rPr>
              <a:t>Ответ</a:t>
            </a:r>
            <a:r>
              <a:rPr lang="ru-RU" sz="4000" b="1" i="1" dirty="0" smtClean="0">
                <a:latin typeface="Cambria" pitchFamily="18" charset="0"/>
              </a:rPr>
              <a:t>: кенгуру</a:t>
            </a:r>
            <a:endParaRPr lang="ru-RU" sz="4000" b="1" i="1" u="sng" dirty="0">
              <a:latin typeface="Cambria" pitchFamily="18" charset="0"/>
            </a:endParaRPr>
          </a:p>
        </p:txBody>
      </p:sp>
      <p:pic>
        <p:nvPicPr>
          <p:cNvPr id="8" name="i-main-pic" descr="Картинка 2 из 89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2357430"/>
            <a:ext cx="300039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77 из 6087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21429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72264" y="142852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животные 40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501090" y="6143644"/>
            <a:ext cx="485804" cy="557210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928670"/>
            <a:ext cx="78581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1"/>
                </a:solidFill>
                <a:latin typeface="Cambria" pitchFamily="18" charset="0"/>
              </a:rPr>
              <a:t>Какую птицу называют пернатой кошкой?</a:t>
            </a:r>
            <a:endParaRPr lang="ru-RU" sz="44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3857628"/>
            <a:ext cx="3357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 smtClean="0">
                <a:latin typeface="Cambria" pitchFamily="18" charset="0"/>
              </a:rPr>
              <a:t>Ответ</a:t>
            </a:r>
            <a:r>
              <a:rPr lang="ru-RU" sz="4000" b="1" i="1" dirty="0" smtClean="0">
                <a:latin typeface="Cambria" pitchFamily="18" charset="0"/>
              </a:rPr>
              <a:t>: сова</a:t>
            </a:r>
            <a:endParaRPr lang="ru-RU" sz="4000" b="1" i="1" u="sng" dirty="0">
              <a:latin typeface="Cambria" pitchFamily="18" charset="0"/>
            </a:endParaRPr>
          </a:p>
        </p:txBody>
      </p:sp>
      <p:pic>
        <p:nvPicPr>
          <p:cNvPr id="6" name="i-main-pic" descr="Картинка 49 из 24916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2714620"/>
            <a:ext cx="3429024" cy="38576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perspectiveLeft"/>
            <a:lightRig rig="threePt" dir="t"/>
          </a:scene3d>
        </p:spPr>
      </p:pic>
      <p:pic>
        <p:nvPicPr>
          <p:cNvPr id="7" name="i-main-pic" descr="Картинка 77 из 6087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21429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72264" y="142852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животные 50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928670"/>
            <a:ext cx="72866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1"/>
                </a:solidFill>
                <a:latin typeface="Cambria" pitchFamily="18" charset="0"/>
              </a:rPr>
              <a:t>Какая птица выводит птенцов зимой?</a:t>
            </a:r>
            <a:endParaRPr lang="ru-RU" sz="44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4071942"/>
            <a:ext cx="3786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 smtClean="0">
                <a:latin typeface="Cambria" pitchFamily="18" charset="0"/>
              </a:rPr>
              <a:t>Ответ</a:t>
            </a:r>
            <a:r>
              <a:rPr lang="ru-RU" sz="4000" b="1" i="1" dirty="0" smtClean="0">
                <a:latin typeface="Cambria" pitchFamily="18" charset="0"/>
              </a:rPr>
              <a:t>: клёст</a:t>
            </a:r>
            <a:endParaRPr lang="ru-RU" sz="4000" b="1" i="1" u="sng" dirty="0">
              <a:latin typeface="Cambria" pitchFamily="18" charset="0"/>
            </a:endParaRPr>
          </a:p>
        </p:txBody>
      </p:sp>
      <p:pic>
        <p:nvPicPr>
          <p:cNvPr id="6" name="i-main-pic" descr="Картинка 9 из 10725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2500306"/>
            <a:ext cx="3643338" cy="39290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perspectiveLeft"/>
            <a:lightRig rig="threePt" dir="t"/>
          </a:scene3d>
          <a:sp3d>
            <a:bevelT w="101600" prst="riblet"/>
          </a:sp3d>
        </p:spPr>
      </p:pic>
      <p:pic>
        <p:nvPicPr>
          <p:cNvPr id="7" name="i-main-pic" descr="Картинка 77 из 6087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21429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15140" y="142852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смекалка 10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5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42976" y="1643050"/>
            <a:ext cx="70009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Индюк                     на двух ногах весит 10 кг. Сколько он будет весить, если встанет на одну ногу?</a:t>
            </a:r>
            <a:endParaRPr lang="ru-RU" sz="40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00298" y="4714884"/>
            <a:ext cx="39290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u="sng" dirty="0" smtClean="0">
                <a:latin typeface="Cambria" pitchFamily="18" charset="0"/>
              </a:rPr>
              <a:t>Ответ</a:t>
            </a:r>
            <a:r>
              <a:rPr lang="ru-RU" sz="4400" b="1" i="1" dirty="0" smtClean="0">
                <a:latin typeface="Cambria" pitchFamily="18" charset="0"/>
              </a:rPr>
              <a:t>: 10 кг</a:t>
            </a:r>
            <a:endParaRPr lang="ru-RU" sz="4400" b="1" i="1" u="sng" dirty="0">
              <a:latin typeface="Cambria" pitchFamily="18" charset="0"/>
            </a:endParaRPr>
          </a:p>
        </p:txBody>
      </p:sp>
      <p:pic>
        <p:nvPicPr>
          <p:cNvPr id="10" name="i-main-pic" descr="Картинка 4 из 28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16" y="1000108"/>
            <a:ext cx="150019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15140" y="142852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смекалка 20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1429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42976" y="1071546"/>
            <a:ext cx="735811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На тарелке лежат 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сливы. Сестра взяла половину всех слив, а брат – остальные </a:t>
            </a:r>
            <a:r>
              <a:rPr lang="en-US" sz="4000" b="1" i="1" dirty="0" smtClean="0">
                <a:solidFill>
                  <a:schemeClr val="accent1"/>
                </a:solidFill>
                <a:latin typeface="Cambria" pitchFamily="18" charset="0"/>
              </a:rPr>
              <a:t> </a:t>
            </a:r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4 сливы. Сколько слив было на тарелке?</a:t>
            </a:r>
            <a:endParaRPr lang="ru-RU" sz="40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5984" y="4714884"/>
            <a:ext cx="42148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u="sng" dirty="0" smtClean="0">
                <a:latin typeface="Cambria" pitchFamily="18" charset="0"/>
              </a:rPr>
              <a:t>Ответ</a:t>
            </a:r>
            <a:r>
              <a:rPr lang="ru-RU" sz="4400" b="1" i="1" dirty="0" smtClean="0">
                <a:latin typeface="Cambria" pitchFamily="18" charset="0"/>
              </a:rPr>
              <a:t>: 8 слив</a:t>
            </a:r>
            <a:endParaRPr lang="ru-RU" sz="4400" b="1" i="1" u="sng" dirty="0">
              <a:latin typeface="Cambria" pitchFamily="18" charset="0"/>
            </a:endParaRPr>
          </a:p>
        </p:txBody>
      </p:sp>
      <p:pic>
        <p:nvPicPr>
          <p:cNvPr id="7" name="i-main-pic" descr="Картинка 4 из 141635">
            <a:hlinkClick r:id="rId5" tgtFrame="_blank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26" y="1071546"/>
            <a:ext cx="1781175" cy="1333375"/>
          </a:xfrm>
          <a:prstGeom prst="roundRect">
            <a:avLst>
              <a:gd name="adj" fmla="val 24410"/>
            </a:avLst>
          </a:prstGeom>
          <a:ln>
            <a:solidFill>
              <a:schemeClr val="bg2">
                <a:lumMod val="40000"/>
                <a:lumOff val="6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-1" y="1"/>
          <a:ext cx="9144003" cy="6908095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5717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73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58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73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73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44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78864">
                <a:tc>
                  <a:txBody>
                    <a:bodyPr/>
                    <a:lstStyle/>
                    <a:p>
                      <a:pPr algn="l"/>
                      <a:endParaRPr lang="ru-RU" sz="1800" i="1" dirty="0" smtClean="0">
                        <a:solidFill>
                          <a:schemeClr val="accent2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загадки</a:t>
                      </a:r>
                      <a:endParaRPr lang="ru-RU" sz="3600" b="1" i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2" action="ppaction://hlinksldjump"/>
                        </a:rPr>
                        <a:t>10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3" action="ppaction://hlinksldjump"/>
                        </a:rPr>
                        <a:t>20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4" action="ppaction://hlinksldjump"/>
                        </a:rPr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200" b="1" i="1" dirty="0" smtClean="0">
                          <a:solidFill>
                            <a:srgbClr val="C00000"/>
                          </a:solidFill>
                          <a:hlinkClick r:id="rId5" action="ppaction://hlinksldjump"/>
                        </a:rPr>
                        <a:t>40</a:t>
                      </a:r>
                      <a:endParaRPr lang="ru-RU" sz="32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6" action="ppaction://hlinksldjump"/>
                        </a:rPr>
                        <a:t>50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1519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</a:rPr>
                        <a:t>растения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7" action="ppaction://hlinksldjump"/>
                        </a:rPr>
                        <a:t>10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8" action="ppaction://hlinksldjump"/>
                        </a:rPr>
                        <a:t>20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9" action="ppaction://hlinksldjump"/>
                        </a:rPr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200" b="1" i="1" dirty="0" smtClean="0">
                          <a:solidFill>
                            <a:srgbClr val="C00000"/>
                          </a:solidFill>
                          <a:hlinkClick r:id="rId10" action="ppaction://hlinksldjump"/>
                        </a:rPr>
                        <a:t>40</a:t>
                      </a:r>
                      <a:endParaRPr lang="ru-RU" sz="32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11" action="ppaction://hlinksldjump"/>
                        </a:rPr>
                        <a:t>50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886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</a:rPr>
                        <a:t>животные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12" action="ppaction://hlinksldjump"/>
                        </a:rPr>
                        <a:t>10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13" action="ppaction://hlinksldjump"/>
                        </a:rPr>
                        <a:t>20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14" action="ppaction://hlinksldjump"/>
                        </a:rPr>
                        <a:t>30</a:t>
                      </a:r>
                      <a:endParaRPr lang="ru-RU" sz="3600" b="1" i="1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200" b="1" i="1" dirty="0" smtClean="0">
                          <a:solidFill>
                            <a:srgbClr val="C00000"/>
                          </a:solidFill>
                          <a:hlinkClick r:id="rId15" action="ppaction://hlinksldjump"/>
                        </a:rPr>
                        <a:t>40</a:t>
                      </a:r>
                      <a:endParaRPr lang="ru-RU" sz="32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16" action="ppaction://hlinksldjump"/>
                        </a:rPr>
                        <a:t>50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886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</a:rPr>
                        <a:t>сказки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17" action="ppaction://hlinksldjump"/>
                        </a:rPr>
                        <a:t>10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18" action="ppaction://hlinksldjump"/>
                        </a:rPr>
                        <a:t>20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19" action="ppaction://hlinksldjump"/>
                        </a:rPr>
                        <a:t>30</a:t>
                      </a:r>
                      <a:endParaRPr lang="ru-RU" sz="3600" b="1" i="1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200" b="1" i="1" dirty="0" smtClean="0">
                          <a:solidFill>
                            <a:srgbClr val="C00000"/>
                          </a:solidFill>
                          <a:hlinkClick r:id="rId20" action="ppaction://hlinksldjump"/>
                        </a:rPr>
                        <a:t>40</a:t>
                      </a:r>
                      <a:endParaRPr lang="ru-RU" sz="32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21" action="ppaction://hlinksldjump"/>
                        </a:rPr>
                        <a:t>50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8864">
                <a:tc>
                  <a:txBody>
                    <a:bodyPr/>
                    <a:lstStyle/>
                    <a:p>
                      <a:pPr algn="l"/>
                      <a:endParaRPr lang="ru-RU" sz="18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</a:rPr>
                        <a:t>смекалка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22" action="ppaction://hlinksldjump"/>
                        </a:rPr>
                        <a:t>10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23" action="ppaction://hlinksldjump"/>
                        </a:rPr>
                        <a:t>20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24" action="ppaction://hlinksldjump"/>
                        </a:rPr>
                        <a:t>30</a:t>
                      </a:r>
                      <a:endParaRPr lang="ru-RU" sz="3600" b="1" i="1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200" b="1" i="1" dirty="0" smtClean="0">
                          <a:solidFill>
                            <a:srgbClr val="C00000"/>
                          </a:solidFill>
                          <a:hlinkClick r:id="rId25" action="ppaction://hlinksldjump"/>
                        </a:rPr>
                        <a:t>40</a:t>
                      </a:r>
                      <a:endParaRPr lang="ru-RU" sz="32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26" action="ppaction://hlinksldjump"/>
                        </a:rPr>
                        <a:t>50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024">
                <a:tc>
                  <a:txBody>
                    <a:bodyPr/>
                    <a:lstStyle/>
                    <a:p>
                      <a:pPr algn="l"/>
                      <a:endParaRPr lang="ru-RU" sz="18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sz="3200" b="1" i="1" dirty="0" smtClean="0">
                          <a:solidFill>
                            <a:srgbClr val="C00000"/>
                          </a:solidFill>
                        </a:rPr>
                        <a:t>самый,</a:t>
                      </a:r>
                    </a:p>
                    <a:p>
                      <a:pPr algn="ctr"/>
                      <a:r>
                        <a:rPr lang="ru-RU" sz="3200" b="1" i="1" dirty="0" smtClean="0">
                          <a:solidFill>
                            <a:srgbClr val="C00000"/>
                          </a:solidFill>
                        </a:rPr>
                        <a:t>самый…</a:t>
                      </a:r>
                      <a:endParaRPr lang="ru-RU" sz="28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27" action="ppaction://hlinksldjump"/>
                        </a:rPr>
                        <a:t>10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28" action="ppaction://hlinksldjump"/>
                        </a:rPr>
                        <a:t>20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29" action="ppaction://hlinksldjump"/>
                        </a:rPr>
                        <a:t>30</a:t>
                      </a:r>
                      <a:endParaRPr lang="ru-RU" sz="3600" b="1" i="1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200" b="1" i="1" dirty="0" smtClean="0">
                          <a:solidFill>
                            <a:srgbClr val="C00000"/>
                          </a:solidFill>
                          <a:hlinkClick r:id="rId30" action="ppaction://hlinksldjump"/>
                        </a:rPr>
                        <a:t>40</a:t>
                      </a:r>
                      <a:endParaRPr lang="ru-RU" sz="32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31" action="ppaction://hlinksldjump"/>
                        </a:rPr>
                        <a:t>50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5-конечная звезда 3">
            <a:hlinkClick r:id="rId32" action="ppaction://hlinksldjump"/>
          </p:cNvPr>
          <p:cNvSpPr/>
          <p:nvPr/>
        </p:nvSpPr>
        <p:spPr>
          <a:xfrm>
            <a:off x="8715404" y="6429396"/>
            <a:ext cx="428596" cy="428604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15140" y="142852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смекалка 30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57166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85852" y="1000108"/>
            <a:ext cx="728667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1"/>
                </a:solidFill>
                <a:latin typeface="Cambria" pitchFamily="18" charset="0"/>
              </a:rPr>
              <a:t>На двух руках 10 пальцев.</a:t>
            </a:r>
          </a:p>
          <a:p>
            <a:endParaRPr lang="ru-RU" sz="4400" b="1" i="1" dirty="0" smtClean="0">
              <a:solidFill>
                <a:schemeClr val="accent1"/>
              </a:solidFill>
              <a:latin typeface="Cambria" pitchFamily="18" charset="0"/>
            </a:endParaRPr>
          </a:p>
          <a:p>
            <a:pPr algn="ctr"/>
            <a:r>
              <a:rPr lang="ru-RU" sz="4400" b="1" i="1" dirty="0" smtClean="0">
                <a:solidFill>
                  <a:schemeClr val="accent1"/>
                </a:solidFill>
                <a:latin typeface="Cambria" pitchFamily="18" charset="0"/>
              </a:rPr>
              <a:t>Сколько пальцев на 10 руках?</a:t>
            </a:r>
            <a:endParaRPr lang="ru-RU" sz="44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4480" y="4929198"/>
            <a:ext cx="55007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u="sng" dirty="0" smtClean="0">
                <a:solidFill>
                  <a:schemeClr val="tx2"/>
                </a:solidFill>
                <a:latin typeface="Cambria" pitchFamily="18" charset="0"/>
              </a:rPr>
              <a:t>Ответ</a:t>
            </a:r>
            <a:r>
              <a:rPr lang="ru-RU" sz="4400" b="1" i="1" dirty="0" smtClean="0">
                <a:solidFill>
                  <a:schemeClr val="tx2"/>
                </a:solidFill>
                <a:latin typeface="Cambria" pitchFamily="18" charset="0"/>
              </a:rPr>
              <a:t>: 50 пальцев</a:t>
            </a:r>
            <a:endParaRPr lang="ru-RU" sz="4400" b="1" i="1" u="sng" dirty="0">
              <a:solidFill>
                <a:schemeClr val="tx2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15140" y="142852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смекалка 40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1472" y="1428736"/>
            <a:ext cx="807249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Верёвку разрезали в 5 местах.</a:t>
            </a:r>
          </a:p>
          <a:p>
            <a:endParaRPr lang="ru-RU" sz="4000" b="1" i="1" dirty="0" smtClean="0">
              <a:solidFill>
                <a:schemeClr val="accent1"/>
              </a:solidFill>
              <a:latin typeface="Cambria" pitchFamily="18" charset="0"/>
            </a:endParaRPr>
          </a:p>
          <a:p>
            <a:pPr algn="ctr"/>
            <a:r>
              <a:rPr lang="ru-RU" sz="4400" b="1" i="1" dirty="0" smtClean="0">
                <a:solidFill>
                  <a:schemeClr val="accent1"/>
                </a:solidFill>
                <a:latin typeface="Cambria" pitchFamily="18" charset="0"/>
              </a:rPr>
              <a:t>Сколько частей получилось?</a:t>
            </a:r>
            <a:endParaRPr lang="ru-RU" sz="44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794" y="4500570"/>
            <a:ext cx="50720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u="sng" dirty="0" smtClean="0">
                <a:latin typeface="Cambria" pitchFamily="18" charset="0"/>
              </a:rPr>
              <a:t>Ответ</a:t>
            </a:r>
            <a:r>
              <a:rPr lang="ru-RU" sz="4400" b="1" i="1" dirty="0" smtClean="0">
                <a:latin typeface="Cambria" pitchFamily="18" charset="0"/>
              </a:rPr>
              <a:t>: 6 частей</a:t>
            </a:r>
            <a:endParaRPr lang="ru-RU" sz="4400" b="1" i="1" u="sng" dirty="0"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15140" y="142852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смекалка 50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00100" y="1071546"/>
            <a:ext cx="750099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В классе 21 ученик.</a:t>
            </a:r>
          </a:p>
          <a:p>
            <a:pPr algn="ctr"/>
            <a:r>
              <a:rPr lang="ru-RU" sz="4400" b="1" i="1" dirty="0" smtClean="0">
                <a:solidFill>
                  <a:schemeClr val="accent1"/>
                </a:solidFill>
                <a:latin typeface="Cambria" pitchFamily="18" charset="0"/>
              </a:rPr>
              <a:t>Сколько потребуется парт, чтобы рассадить всех учеников?</a:t>
            </a:r>
            <a:endParaRPr lang="ru-RU" sz="44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14546" y="4572008"/>
            <a:ext cx="4643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u="sng" dirty="0" smtClean="0">
                <a:latin typeface="Cambria" pitchFamily="18" charset="0"/>
              </a:rPr>
              <a:t>Ответ</a:t>
            </a:r>
            <a:r>
              <a:rPr lang="ru-RU" sz="4400" b="1" i="1" dirty="0" smtClean="0">
                <a:latin typeface="Cambria" pitchFamily="18" charset="0"/>
              </a:rPr>
              <a:t>: 11 парт</a:t>
            </a:r>
            <a:endParaRPr lang="ru-RU" sz="4400" b="1" i="1" dirty="0"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72330" y="142852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C000"/>
                </a:solidFill>
              </a:rPr>
              <a:t>сказки 10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6146" name="Picture 2" descr="D:\Оля\анимашки\Питер Пен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1285884" cy="14287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1357298"/>
            <a:ext cx="771530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chemeClr val="accent1"/>
                </a:solidFill>
                <a:latin typeface="Cambria" pitchFamily="18" charset="0"/>
              </a:rPr>
              <a:t>Из чего фея             сделала Золушке карету? </a:t>
            </a:r>
            <a:endParaRPr lang="ru-RU" sz="44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pic>
        <p:nvPicPr>
          <p:cNvPr id="6" name="i-main-pic" descr="Картинка 67 из 92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2" y="857232"/>
            <a:ext cx="1476378" cy="1714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http://s46.radikal.ru/i114/0812/bd/6fe4bbf1cae6.gif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2143116"/>
            <a:ext cx="285752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-main-pic" descr="Картинка 3 из 165140">
            <a:hlinkClick r:id="rId8" tgtFrame="_blank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00562" y="4000504"/>
            <a:ext cx="3071834" cy="2286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perspectiveLeft"/>
            <a:lightRig rig="threePt" dir="t"/>
          </a:scene3d>
        </p:spPr>
      </p:pic>
      <p:sp>
        <p:nvSpPr>
          <p:cNvPr id="9" name="TextBox 8"/>
          <p:cNvSpPr txBox="1"/>
          <p:nvPr/>
        </p:nvSpPr>
        <p:spPr>
          <a:xfrm>
            <a:off x="1214414" y="4500570"/>
            <a:ext cx="285752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u="sng" dirty="0" smtClean="0">
                <a:latin typeface="Cambria" pitchFamily="18" charset="0"/>
              </a:rPr>
              <a:t>Ответ</a:t>
            </a:r>
            <a:r>
              <a:rPr lang="ru-RU" sz="4400" b="1" i="1" dirty="0" smtClean="0">
                <a:latin typeface="Cambria" pitchFamily="18" charset="0"/>
              </a:rPr>
              <a:t>: </a:t>
            </a:r>
            <a:r>
              <a:rPr lang="ru-RU" sz="4800" b="1" i="1" dirty="0" smtClean="0">
                <a:latin typeface="Cambria" pitchFamily="18" charset="0"/>
              </a:rPr>
              <a:t>тыква</a:t>
            </a:r>
            <a:endParaRPr lang="ru-RU" sz="4400" b="1" i="1" u="sng" dirty="0"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72330" y="142852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C000"/>
                </a:solidFill>
              </a:rPr>
              <a:t>сказки 20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5122" name="Picture 2" descr="D:\Оля\анимашки\Питер Пен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1357322" cy="15001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642918"/>
            <a:ext cx="60007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1"/>
                </a:solidFill>
                <a:latin typeface="Cambria" pitchFamily="18" charset="0"/>
              </a:rPr>
              <a:t>Как звали пантеру, друга </a:t>
            </a:r>
            <a:r>
              <a:rPr lang="ru-RU" sz="4400" b="1" i="1" dirty="0" err="1" smtClean="0">
                <a:solidFill>
                  <a:schemeClr val="accent1"/>
                </a:solidFill>
                <a:latin typeface="Cambria" pitchFamily="18" charset="0"/>
              </a:rPr>
              <a:t>Маугли</a:t>
            </a:r>
            <a:r>
              <a:rPr lang="ru-RU" sz="4400" b="1" i="1" dirty="0" smtClean="0">
                <a:solidFill>
                  <a:schemeClr val="accent1"/>
                </a:solidFill>
                <a:latin typeface="Cambria" pitchFamily="18" charset="0"/>
              </a:rPr>
              <a:t>?</a:t>
            </a:r>
            <a:endParaRPr lang="ru-RU" sz="44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pic>
        <p:nvPicPr>
          <p:cNvPr id="6" name="i-main-pic" descr="Картинка 66 из 153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2214554"/>
            <a:ext cx="5357850" cy="3143272"/>
          </a:xfrm>
          <a:prstGeom prst="roundRect">
            <a:avLst>
              <a:gd name="adj" fmla="val 16667"/>
            </a:avLst>
          </a:prstGeom>
          <a:ln w="19050">
            <a:solidFill>
              <a:schemeClr val="bg2">
                <a:lumMod val="60000"/>
                <a:lumOff val="4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143108" y="5429264"/>
            <a:ext cx="4643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u="sng" dirty="0" smtClean="0">
                <a:latin typeface="Cambria" pitchFamily="18" charset="0"/>
              </a:rPr>
              <a:t>Ответ</a:t>
            </a:r>
            <a:r>
              <a:rPr lang="ru-RU" sz="4400" b="1" i="1" dirty="0" smtClean="0">
                <a:latin typeface="Cambria" pitchFamily="18" charset="0"/>
              </a:rPr>
              <a:t>: </a:t>
            </a:r>
            <a:r>
              <a:rPr lang="ru-RU" sz="4800" b="1" i="1" dirty="0" err="1" smtClean="0">
                <a:latin typeface="Cambria" pitchFamily="18" charset="0"/>
              </a:rPr>
              <a:t>Багира</a:t>
            </a:r>
            <a:endParaRPr lang="ru-RU" sz="4400" b="1" i="1" u="sng" dirty="0"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00892" y="142852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C000"/>
                </a:solidFill>
              </a:rPr>
              <a:t>сказки 30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098" name="Picture 2" descr="D:\Оля\анимашки\Питер Пен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1143008" cy="15001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928670"/>
            <a:ext cx="7143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1"/>
                </a:solidFill>
                <a:latin typeface="Cambria" pitchFamily="18" charset="0"/>
              </a:rPr>
              <a:t>В кого превратился гадкий утёнок из сказки Г. Х. Андерсена?</a:t>
            </a:r>
            <a:endParaRPr lang="ru-RU" sz="44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pic>
        <p:nvPicPr>
          <p:cNvPr id="6" name="i-main-pic" descr="Картинка 136 из 149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rot="529900">
            <a:off x="6139392" y="2184490"/>
            <a:ext cx="2902061" cy="2657647"/>
          </a:xfrm>
          <a:prstGeom prst="ellipse">
            <a:avLst/>
          </a:prstGeom>
          <a:ln w="28575">
            <a:solidFill>
              <a:schemeClr val="bg2">
                <a:lumMod val="60000"/>
                <a:lumOff val="40000"/>
              </a:schemeClr>
            </a:solidFill>
          </a:ln>
          <a:effectLst>
            <a:softEdge rad="112500"/>
          </a:effectLst>
          <a:scene3d>
            <a:camera prst="isometricOffAxis2Left"/>
            <a:lightRig rig="threePt" dir="t"/>
          </a:scene3d>
        </p:spPr>
      </p:pic>
      <p:sp>
        <p:nvSpPr>
          <p:cNvPr id="7" name="TextBox 6"/>
          <p:cNvSpPr txBox="1"/>
          <p:nvPr/>
        </p:nvSpPr>
        <p:spPr>
          <a:xfrm>
            <a:off x="571472" y="3857628"/>
            <a:ext cx="285752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u="sng" dirty="0" smtClean="0">
                <a:solidFill>
                  <a:schemeClr val="tx2"/>
                </a:solidFill>
                <a:latin typeface="Cambria" pitchFamily="18" charset="0"/>
              </a:rPr>
              <a:t>Ответ</a:t>
            </a:r>
            <a:r>
              <a:rPr lang="ru-RU" sz="4400" b="1" i="1" dirty="0" smtClean="0">
                <a:solidFill>
                  <a:schemeClr val="tx2"/>
                </a:solidFill>
                <a:latin typeface="Cambria" pitchFamily="18" charset="0"/>
              </a:rPr>
              <a:t>: </a:t>
            </a:r>
          </a:p>
          <a:p>
            <a:r>
              <a:rPr lang="ru-RU" sz="4800" b="1" i="1" dirty="0" smtClean="0">
                <a:solidFill>
                  <a:schemeClr val="tx2"/>
                </a:solidFill>
                <a:latin typeface="Cambria" pitchFamily="18" charset="0"/>
              </a:rPr>
              <a:t>в лебедя</a:t>
            </a:r>
            <a:endParaRPr lang="ru-RU" sz="4800" b="1" i="1" u="sng" dirty="0">
              <a:solidFill>
                <a:schemeClr val="tx2"/>
              </a:solidFill>
              <a:latin typeface="Cambria" pitchFamily="18" charset="0"/>
            </a:endParaRPr>
          </a:p>
        </p:txBody>
      </p:sp>
      <p:pic>
        <p:nvPicPr>
          <p:cNvPr id="8" name="i-main-pic" descr="Картинка 118 из 135060">
            <a:hlinkClick r:id="rId6" tgtFrame="_blank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14744" y="3071810"/>
            <a:ext cx="3000396" cy="3571900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29454" y="142852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C000"/>
                </a:solidFill>
              </a:rPr>
              <a:t>сказки </a:t>
            </a:r>
            <a:r>
              <a:rPr lang="en-US" sz="2400" b="1" i="1" dirty="0" smtClean="0">
                <a:solidFill>
                  <a:srgbClr val="FFC000"/>
                </a:solidFill>
              </a:rPr>
              <a:t>4</a:t>
            </a:r>
            <a:r>
              <a:rPr lang="ru-RU" sz="2400" b="1" i="1" dirty="0" smtClean="0">
                <a:solidFill>
                  <a:srgbClr val="FFC000"/>
                </a:solidFill>
              </a:rPr>
              <a:t>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026" name="Picture 2" descr="D:\Оля\анимашки\Питер Пен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1357290" cy="157161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42976" y="642918"/>
            <a:ext cx="75009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1"/>
                </a:solidFill>
                <a:latin typeface="Cambria" pitchFamily="18" charset="0"/>
              </a:rPr>
              <a:t>Главной героине сказки Г. Х. Андерсена в столице Дании Копенгагене поставлен памятник у самого берега моря.</a:t>
            </a:r>
          </a:p>
          <a:p>
            <a:pPr algn="ctr"/>
            <a:r>
              <a:rPr lang="ru-RU" sz="3600" b="1" i="1" dirty="0" smtClean="0">
                <a:solidFill>
                  <a:schemeClr val="accent1"/>
                </a:solidFill>
                <a:latin typeface="Cambria" pitchFamily="18" charset="0"/>
              </a:rPr>
              <a:t>Как зовут героиню этой сказки? </a:t>
            </a:r>
            <a:endParaRPr lang="ru-RU" sz="36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1736" y="4214818"/>
            <a:ext cx="2857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u="sng" dirty="0" smtClean="0">
                <a:latin typeface="Cambria" pitchFamily="18" charset="0"/>
              </a:rPr>
              <a:t>Ответ</a:t>
            </a:r>
            <a:r>
              <a:rPr lang="ru-RU" sz="4000" b="1" i="1" dirty="0" smtClean="0">
                <a:latin typeface="Cambria" pitchFamily="18" charset="0"/>
              </a:rPr>
              <a:t>: Русалочка</a:t>
            </a:r>
            <a:endParaRPr lang="ru-RU" sz="4000" b="1" i="1" dirty="0">
              <a:latin typeface="Cambria" pitchFamily="18" charset="0"/>
            </a:endParaRPr>
          </a:p>
        </p:txBody>
      </p:sp>
      <p:pic>
        <p:nvPicPr>
          <p:cNvPr id="4" name="Picture 2" descr="D:\Оля\анимашки\русалочка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429000"/>
            <a:ext cx="2071702" cy="3214710"/>
          </a:xfrm>
          <a:prstGeom prst="rect">
            <a:avLst/>
          </a:prstGeom>
          <a:noFill/>
        </p:spPr>
      </p:pic>
      <p:pic>
        <p:nvPicPr>
          <p:cNvPr id="10" name="i-main-pic" descr="Картинка 13 из 391">
            <a:hlinkClick r:id="rId5" tgtFrame="_blank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72132" y="3500438"/>
            <a:ext cx="2500330" cy="3143272"/>
          </a:xfrm>
          <a:prstGeom prst="roundRect">
            <a:avLst>
              <a:gd name="adj" fmla="val 16667"/>
            </a:avLst>
          </a:prstGeom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29454" y="142852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C000"/>
                </a:solidFill>
              </a:rPr>
              <a:t>сказки </a:t>
            </a:r>
            <a:r>
              <a:rPr lang="en-US" sz="2400" b="1" i="1" dirty="0" smtClean="0">
                <a:solidFill>
                  <a:srgbClr val="FFC000"/>
                </a:solidFill>
              </a:rPr>
              <a:t>5</a:t>
            </a:r>
            <a:r>
              <a:rPr lang="ru-RU" sz="2400" b="1" i="1" dirty="0" smtClean="0">
                <a:solidFill>
                  <a:srgbClr val="FFC000"/>
                </a:solidFill>
              </a:rPr>
              <a:t>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2050" name="Picture 2" descr="D:\Оля\анимашки\Питер Пен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1214446" cy="15001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1000108"/>
            <a:ext cx="73581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chemeClr val="accent1"/>
                </a:solidFill>
                <a:latin typeface="Cambria" pitchFamily="18" charset="0"/>
              </a:rPr>
              <a:t>Какое слово выкладывал Кай из льдинок?</a:t>
            </a:r>
            <a:endParaRPr lang="ru-RU" sz="44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pic>
        <p:nvPicPr>
          <p:cNvPr id="6" name="i-main-pic" descr="Картинка 394 из 2427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70999">
            <a:off x="5785725" y="1851701"/>
            <a:ext cx="3061185" cy="4007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71538" y="3286124"/>
            <a:ext cx="364333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u="sng" dirty="0" smtClean="0">
                <a:latin typeface="Cambria" pitchFamily="18" charset="0"/>
              </a:rPr>
              <a:t>Ответ</a:t>
            </a:r>
            <a:r>
              <a:rPr lang="ru-RU" sz="4400" b="1" i="1" dirty="0" smtClean="0">
                <a:latin typeface="Cambria" pitchFamily="18" charset="0"/>
              </a:rPr>
              <a:t>: </a:t>
            </a:r>
            <a:r>
              <a:rPr lang="ru-RU" sz="4800" b="1" i="1" dirty="0" smtClean="0">
                <a:latin typeface="Cambria" pitchFamily="18" charset="0"/>
              </a:rPr>
              <a:t>вечность</a:t>
            </a:r>
            <a:endParaRPr lang="ru-RU" sz="4400" b="1" i="1" u="sng" dirty="0"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72132" y="214290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самый, самый… 10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429652" y="6143644"/>
            <a:ext cx="557242" cy="557210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142876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43108" y="1214422"/>
            <a:ext cx="53578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1"/>
                </a:solidFill>
                <a:latin typeface="Cambria" pitchFamily="18" charset="0"/>
              </a:rPr>
              <a:t>Назовите самую маленькую птицу.</a:t>
            </a:r>
            <a:endParaRPr lang="ru-RU" sz="44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3000372"/>
            <a:ext cx="307183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u="sng" dirty="0" smtClean="0">
                <a:solidFill>
                  <a:schemeClr val="tx2"/>
                </a:solidFill>
                <a:latin typeface="Cambria" pitchFamily="18" charset="0"/>
              </a:rPr>
              <a:t>Ответ</a:t>
            </a:r>
            <a:r>
              <a:rPr lang="ru-RU" sz="4000" b="1" i="1" dirty="0" smtClean="0">
                <a:solidFill>
                  <a:schemeClr val="tx2"/>
                </a:solidFill>
                <a:latin typeface="Cambria" pitchFamily="18" charset="0"/>
              </a:rPr>
              <a:t>: колибри</a:t>
            </a:r>
          </a:p>
          <a:p>
            <a:pPr algn="ctr"/>
            <a:r>
              <a:rPr lang="ru-RU" sz="3200" b="1" i="1" dirty="0" smtClean="0">
                <a:solidFill>
                  <a:schemeClr val="tx2"/>
                </a:solidFill>
                <a:latin typeface="Cambria" pitchFamily="18" charset="0"/>
              </a:rPr>
              <a:t>(их называют ещё – птица-муха)</a:t>
            </a:r>
            <a:endParaRPr lang="ru-RU" sz="3200" b="1" i="1" dirty="0">
              <a:solidFill>
                <a:schemeClr val="tx2"/>
              </a:solidFill>
              <a:latin typeface="Cambria" pitchFamily="18" charset="0"/>
            </a:endParaRPr>
          </a:p>
        </p:txBody>
      </p:sp>
      <p:pic>
        <p:nvPicPr>
          <p:cNvPr id="7" name="i-main-pic" descr="Картинка 117 из 138141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 rot="158553">
            <a:off x="4152284" y="2811695"/>
            <a:ext cx="4293768" cy="3584570"/>
          </a:xfrm>
          <a:prstGeom prst="roundRect">
            <a:avLst>
              <a:gd name="adj" fmla="val 16667"/>
            </a:avLst>
          </a:prstGeom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72132" y="214290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C000"/>
                </a:solidFill>
              </a:rPr>
              <a:t>самый, самый… 20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28604"/>
            <a:ext cx="142876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00166" y="1000108"/>
            <a:ext cx="70723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1"/>
                </a:solidFill>
                <a:latin typeface="Cambria" pitchFamily="18" charset="0"/>
              </a:rPr>
              <a:t>Какая нить в природе самая тонкая?</a:t>
            </a:r>
            <a:endParaRPr lang="ru-RU" sz="48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3500438"/>
            <a:ext cx="45720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u="sng" dirty="0" smtClean="0">
                <a:latin typeface="Cambria" pitchFamily="18" charset="0"/>
              </a:rPr>
              <a:t>Ответ</a:t>
            </a:r>
            <a:r>
              <a:rPr lang="ru-RU" sz="4000" b="1" i="1" dirty="0" smtClean="0">
                <a:latin typeface="Cambria" pitchFamily="18" charset="0"/>
              </a:rPr>
              <a:t>:</a:t>
            </a:r>
          </a:p>
          <a:p>
            <a:pPr algn="ctr"/>
            <a:r>
              <a:rPr lang="ru-RU" sz="4000" b="1" i="1" dirty="0" smtClean="0">
                <a:latin typeface="Cambria" pitchFamily="18" charset="0"/>
              </a:rPr>
              <a:t> </a:t>
            </a:r>
            <a:r>
              <a:rPr lang="ru-RU" sz="4400" b="1" i="1" dirty="0" smtClean="0">
                <a:latin typeface="Cambria" pitchFamily="18" charset="0"/>
              </a:rPr>
              <a:t>нить паутины</a:t>
            </a:r>
            <a:endParaRPr lang="ru-RU" sz="4000" b="1" i="1" u="sng" dirty="0">
              <a:latin typeface="Cambria" pitchFamily="18" charset="0"/>
            </a:endParaRPr>
          </a:p>
        </p:txBody>
      </p:sp>
      <p:pic>
        <p:nvPicPr>
          <p:cNvPr id="7" name="i-main-pic" descr="Картинка 10 из 2379">
            <a:hlinkClick r:id="rId5" tgtFrame="_blank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2571744"/>
            <a:ext cx="3643338" cy="3643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perspectiveLef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72330" y="142852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загадки 10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1000108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Уродилась я на славу,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Голова бела, кудрява.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Кто любит щи – меня ищи.</a:t>
            </a:r>
            <a:endParaRPr lang="ru-RU" sz="40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4071942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Cambria" pitchFamily="18" charset="0"/>
              </a:rPr>
              <a:t>Ответ:</a:t>
            </a:r>
            <a:endParaRPr lang="ru-RU" sz="4000" b="1" i="1" dirty="0">
              <a:latin typeface="Cambria" pitchFamily="18" charset="0"/>
            </a:endParaRPr>
          </a:p>
        </p:txBody>
      </p:sp>
      <p:pic>
        <p:nvPicPr>
          <p:cNvPr id="7" name="i-main-pic" descr="Картинка 5 из 163522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3286124"/>
            <a:ext cx="3286148" cy="3143272"/>
          </a:xfrm>
          <a:prstGeom prst="snip2DiagRect">
            <a:avLst>
              <a:gd name="adj1" fmla="val 17189"/>
              <a:gd name="adj2" fmla="val 1093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i-main-pic" descr="Картинка 77 из 6087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43570" y="214290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C000"/>
                </a:solidFill>
              </a:rPr>
              <a:t>самый, самый… 3</a:t>
            </a:r>
            <a:r>
              <a:rPr lang="ru-RU" sz="2000" b="1" i="1" dirty="0" smtClean="0">
                <a:solidFill>
                  <a:srgbClr val="FFC000"/>
                </a:solidFill>
              </a:rPr>
              <a:t>0</a:t>
            </a:r>
            <a:endParaRPr lang="ru-RU" sz="20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500042"/>
            <a:ext cx="135732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43042" y="1142984"/>
            <a:ext cx="714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1"/>
                </a:solidFill>
                <a:latin typeface="Cambria" pitchFamily="18" charset="0"/>
              </a:rPr>
              <a:t>Какое животное самое большое в мире?</a:t>
            </a:r>
            <a:endParaRPr lang="ru-RU" sz="48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3143248"/>
            <a:ext cx="33575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u="sng" dirty="0" smtClean="0">
                <a:latin typeface="Cambria" pitchFamily="18" charset="0"/>
              </a:rPr>
              <a:t>Ответ</a:t>
            </a:r>
            <a:r>
              <a:rPr lang="ru-RU" sz="4000" b="1" i="1" dirty="0" smtClean="0">
                <a:latin typeface="Cambria" pitchFamily="18" charset="0"/>
              </a:rPr>
              <a:t>: </a:t>
            </a:r>
            <a:r>
              <a:rPr lang="ru-RU" sz="4400" b="1" i="1" dirty="0" smtClean="0">
                <a:latin typeface="Cambria" pitchFamily="18" charset="0"/>
              </a:rPr>
              <a:t>синий кит</a:t>
            </a:r>
          </a:p>
          <a:p>
            <a:pPr algn="ctr"/>
            <a:r>
              <a:rPr lang="ru-RU" sz="3200" b="1" i="1" dirty="0" smtClean="0">
                <a:latin typeface="Cambria" pitchFamily="18" charset="0"/>
              </a:rPr>
              <a:t>(длина до </a:t>
            </a:r>
            <a:r>
              <a:rPr lang="ru-RU" sz="3200" b="1" i="1" dirty="0" err="1" smtClean="0">
                <a:latin typeface="Cambria" pitchFamily="18" charset="0"/>
              </a:rPr>
              <a:t>зо</a:t>
            </a:r>
            <a:r>
              <a:rPr lang="ru-RU" sz="3200" b="1" i="1" dirty="0" smtClean="0">
                <a:latin typeface="Cambria" pitchFamily="18" charset="0"/>
              </a:rPr>
              <a:t> метров, масса до 130 тонн)</a:t>
            </a:r>
            <a:endParaRPr lang="ru-RU" sz="3200" b="1" i="1" dirty="0">
              <a:latin typeface="Cambria" pitchFamily="18" charset="0"/>
            </a:endParaRPr>
          </a:p>
        </p:txBody>
      </p:sp>
      <p:pic>
        <p:nvPicPr>
          <p:cNvPr id="7" name="i-main-pic" descr="Картинка 2 из 23295">
            <a:hlinkClick r:id="rId5" tgtFrame="_blank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00496" y="2786058"/>
            <a:ext cx="4214842" cy="3786214"/>
          </a:xfrm>
          <a:prstGeom prst="roundRect">
            <a:avLst>
              <a:gd name="adj" fmla="val 16667"/>
            </a:avLst>
          </a:prstGeom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72132" y="214290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C000"/>
                </a:solidFill>
              </a:rPr>
              <a:t>самый, самый… 40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429652" y="6143644"/>
            <a:ext cx="557242" cy="557210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500042"/>
            <a:ext cx="150019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928794" y="1000108"/>
            <a:ext cx="64294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1"/>
                </a:solidFill>
                <a:latin typeface="Cambria" pitchFamily="18" charset="0"/>
              </a:rPr>
              <a:t>Назовите самое глубокое озеро на Земле.</a:t>
            </a:r>
            <a:endParaRPr lang="ru-RU" sz="48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58" y="3714752"/>
            <a:ext cx="37862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u="sng" dirty="0" smtClean="0">
                <a:latin typeface="Cambria" pitchFamily="18" charset="0"/>
              </a:rPr>
              <a:t>Ответ</a:t>
            </a:r>
            <a:r>
              <a:rPr lang="ru-RU" sz="4000" b="1" i="1" dirty="0" smtClean="0">
                <a:latin typeface="Cambria" pitchFamily="18" charset="0"/>
              </a:rPr>
              <a:t>: </a:t>
            </a:r>
            <a:r>
              <a:rPr lang="ru-RU" sz="4400" b="1" i="1" dirty="0" smtClean="0">
                <a:latin typeface="Cambria" pitchFamily="18" charset="0"/>
              </a:rPr>
              <a:t>Байкал</a:t>
            </a:r>
          </a:p>
          <a:p>
            <a:pPr algn="ctr"/>
            <a:r>
              <a:rPr lang="ru-RU" sz="2800" b="1" i="1" u="sng" dirty="0" smtClean="0">
                <a:latin typeface="Cambria" pitchFamily="18" charset="0"/>
              </a:rPr>
              <a:t>(</a:t>
            </a:r>
            <a:r>
              <a:rPr lang="ru-RU" sz="2800" b="1" i="1" dirty="0" smtClean="0">
                <a:latin typeface="Cambria" pitchFamily="18" charset="0"/>
              </a:rPr>
              <a:t>его  глубина 1637м)</a:t>
            </a:r>
            <a:endParaRPr lang="ru-RU" sz="2800" b="1" i="1" dirty="0">
              <a:latin typeface="Cambria" pitchFamily="18" charset="0"/>
            </a:endParaRPr>
          </a:p>
        </p:txBody>
      </p:sp>
      <p:pic>
        <p:nvPicPr>
          <p:cNvPr id="11" name="i-main-pic" descr="Картинка 1 из 141268">
            <a:hlinkClick r:id="rId5" tgtFrame="_blank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48" y="3000372"/>
            <a:ext cx="3857652" cy="3571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00694" y="214290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C000"/>
                </a:solidFill>
              </a:rPr>
              <a:t>самый, самый… 50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500042"/>
            <a:ext cx="150019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857356" y="1214422"/>
            <a:ext cx="67151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1"/>
                </a:solidFill>
                <a:latin typeface="Cambria" pitchFamily="18" charset="0"/>
              </a:rPr>
              <a:t>Какой гриб является самым ядовитым?</a:t>
            </a:r>
            <a:endParaRPr lang="ru-RU" sz="48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571876"/>
            <a:ext cx="49291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u="sng" dirty="0" smtClean="0">
                <a:latin typeface="Cambria" pitchFamily="18" charset="0"/>
              </a:rPr>
              <a:t>Ответ</a:t>
            </a:r>
            <a:r>
              <a:rPr lang="ru-RU" sz="4000" b="1" i="1" dirty="0" smtClean="0">
                <a:latin typeface="Cambria" pitchFamily="18" charset="0"/>
              </a:rPr>
              <a:t>: </a:t>
            </a:r>
          </a:p>
          <a:p>
            <a:pPr algn="ctr"/>
            <a:r>
              <a:rPr lang="ru-RU" sz="4400" b="1" i="1" dirty="0" smtClean="0">
                <a:latin typeface="Cambria" pitchFamily="18" charset="0"/>
              </a:rPr>
              <a:t>бледная поганка</a:t>
            </a:r>
            <a:endParaRPr lang="ru-RU" sz="4400" b="1" i="1" u="sng" dirty="0">
              <a:latin typeface="Cambria" pitchFamily="18" charset="0"/>
            </a:endParaRPr>
          </a:p>
        </p:txBody>
      </p:sp>
      <p:pic>
        <p:nvPicPr>
          <p:cNvPr id="7" name="i-main-pic" descr="Картинка 6 из 3692">
            <a:hlinkClick r:id="rId5" tgtFrame="_blank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71189">
            <a:off x="4993783" y="2998422"/>
            <a:ext cx="3430410" cy="3078687"/>
          </a:xfrm>
          <a:prstGeom prst="round2DiagRect">
            <a:avLst>
              <a:gd name="adj1" fmla="val 21291"/>
              <a:gd name="adj2" fmla="val 0"/>
            </a:avLst>
          </a:prstGeom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77 из 6087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0"/>
            <a:ext cx="1643138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20" y="2000240"/>
            <a:ext cx="8643998" cy="3214710"/>
          </a:xfrm>
          <a:prstGeom prst="rect">
            <a:avLst/>
          </a:prstGeom>
          <a:noFill/>
        </p:spPr>
        <p:txBody>
          <a:bodyPr wrap="square" rtlCol="0">
            <a:prstTxWarp prst="textDeflateBottom">
              <a:avLst>
                <a:gd name="adj" fmla="val 77527"/>
              </a:avLst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15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Молодцы!</a:t>
            </a:r>
            <a:endParaRPr lang="ru-RU" sz="11500" b="1" i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4" name="Picture 2" descr="D:\Оля\анимашки\Питер Пен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4429132"/>
            <a:ext cx="1928826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rId2" action="ppaction://hlinksldjump"/>
          </p:cNvPr>
          <p:cNvSpPr/>
          <p:nvPr/>
        </p:nvSpPr>
        <p:spPr>
          <a:xfrm>
            <a:off x="8358214" y="6143644"/>
            <a:ext cx="557242" cy="557210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72330" y="142852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загадки 20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1071546"/>
            <a:ext cx="67866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На ноге стоит одной,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Крутит-вертит головой.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Нам показывает страны,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Реки, горы, океаны.</a:t>
            </a:r>
            <a:endParaRPr lang="ru-RU" sz="40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4643446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Cambria" pitchFamily="18" charset="0"/>
              </a:rPr>
              <a:t>Ответ:</a:t>
            </a:r>
            <a:endParaRPr lang="ru-RU" sz="4000" b="1" i="1" dirty="0">
              <a:latin typeface="Cambria" pitchFamily="18" charset="0"/>
            </a:endParaRPr>
          </a:p>
        </p:txBody>
      </p:sp>
      <p:pic>
        <p:nvPicPr>
          <p:cNvPr id="7" name="i-main-pic" descr="Картинка 19 из 171281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3786190"/>
            <a:ext cx="3000396" cy="2786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perspectiveLeft"/>
            <a:lightRig rig="threePt" dir="t"/>
          </a:scene3d>
        </p:spPr>
      </p:pic>
      <p:pic>
        <p:nvPicPr>
          <p:cNvPr id="8" name="i-main-pic" descr="Картинка 77 из 6087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rId2" action="ppaction://hlinksldjump"/>
          </p:cNvPr>
          <p:cNvSpPr/>
          <p:nvPr/>
        </p:nvSpPr>
        <p:spPr>
          <a:xfrm>
            <a:off x="8358214" y="6143644"/>
            <a:ext cx="628680" cy="557210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72330" y="142852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загадки 30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000108"/>
            <a:ext cx="70009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Раскололся тесный домик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На две половинки,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И посыпались в ладони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Бусинки-дробинки.</a:t>
            </a:r>
            <a:endParaRPr lang="ru-RU" sz="40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4572008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Cambria" pitchFamily="18" charset="0"/>
              </a:rPr>
              <a:t>Ответ:</a:t>
            </a:r>
            <a:endParaRPr lang="ru-RU" sz="4000" b="1" i="1" dirty="0">
              <a:latin typeface="Cambria" pitchFamily="18" charset="0"/>
            </a:endParaRPr>
          </a:p>
        </p:txBody>
      </p:sp>
      <p:pic>
        <p:nvPicPr>
          <p:cNvPr id="6" name="i-main-pic" descr="Картинка 9 из 9669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3643314"/>
            <a:ext cx="3000396" cy="2857520"/>
          </a:xfrm>
          <a:prstGeom prst="snip2DiagRect">
            <a:avLst>
              <a:gd name="adj1" fmla="val 0"/>
              <a:gd name="adj2" fmla="val 8409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-main-pic" descr="Картинка 77 из 6087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rId2" action="ppaction://hlinksldjump"/>
          </p:cNvPr>
          <p:cNvSpPr/>
          <p:nvPr/>
        </p:nvSpPr>
        <p:spPr>
          <a:xfrm>
            <a:off x="8286776" y="6072206"/>
            <a:ext cx="642942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72330" y="142852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загадки 40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857232"/>
            <a:ext cx="70009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Есть в реке работники,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Не столяры, не плотники,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А выстроят плотину – 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Хоть пиши картину.</a:t>
            </a:r>
            <a:endParaRPr lang="ru-RU" sz="40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4572008"/>
            <a:ext cx="2214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Cambria" pitchFamily="18" charset="0"/>
              </a:rPr>
              <a:t>Ответ:</a:t>
            </a:r>
            <a:r>
              <a:rPr lang="ru-RU" sz="4000" b="1" i="1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endParaRPr lang="ru-RU" sz="4000" b="1" i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7" name="i-main-pic" descr="Картинка 1 из 162006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3643314"/>
            <a:ext cx="3214710" cy="2928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perspectiveLeft"/>
            <a:lightRig rig="threePt" dir="t"/>
          </a:scene3d>
        </p:spPr>
      </p:pic>
      <p:pic>
        <p:nvPicPr>
          <p:cNvPr id="8" name="i-main-pic" descr="Картинка 77 из 6087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rId2" action="ppaction://hlinksldjump"/>
          </p:cNvPr>
          <p:cNvSpPr/>
          <p:nvPr/>
        </p:nvSpPr>
        <p:spPr>
          <a:xfrm>
            <a:off x="8429652" y="6072206"/>
            <a:ext cx="557242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72330" y="142852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загадки 50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7356" y="1214422"/>
            <a:ext cx="55721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Сложишь – клин,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А разложишь – блин.</a:t>
            </a:r>
            <a:endParaRPr lang="ru-RU" sz="40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4071942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Cambria" pitchFamily="18" charset="0"/>
              </a:rPr>
              <a:t>Ответ:</a:t>
            </a:r>
            <a:endParaRPr lang="ru-RU" sz="4000" b="1" i="1" dirty="0">
              <a:latin typeface="Cambria" pitchFamily="18" charset="0"/>
            </a:endParaRPr>
          </a:p>
        </p:txBody>
      </p:sp>
      <p:pic>
        <p:nvPicPr>
          <p:cNvPr id="7" name="i-main-pic" descr="Картинка 2 из 166940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3143248"/>
            <a:ext cx="3571900" cy="3357586"/>
          </a:xfrm>
          <a:prstGeom prst="round2DiagRect">
            <a:avLst>
              <a:gd name="adj1" fmla="val 16667"/>
              <a:gd name="adj2" fmla="val 4832"/>
            </a:avLst>
          </a:prstGeom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perspectiveBelow"/>
            <a:lightRig rig="threePt" dir="t"/>
          </a:scene3d>
        </p:spPr>
      </p:pic>
      <p:pic>
        <p:nvPicPr>
          <p:cNvPr id="8" name="i-main-pic" descr="Картинка 77 из 6087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rId2" action="ppaction://hlinksldjump"/>
          </p:cNvPr>
          <p:cNvSpPr/>
          <p:nvPr/>
        </p:nvSpPr>
        <p:spPr>
          <a:xfrm>
            <a:off x="8286776" y="6143644"/>
            <a:ext cx="628680" cy="557210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86578" y="142852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растения 10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642918"/>
            <a:ext cx="75724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1"/>
                </a:solidFill>
                <a:latin typeface="Cambria" pitchFamily="18" charset="0"/>
              </a:rPr>
              <a:t>С этим стройным деревцем часто сравнивают стройных девушек. </a:t>
            </a:r>
            <a:endParaRPr lang="en-US" sz="3200" b="1" i="1" dirty="0" smtClean="0">
              <a:solidFill>
                <a:schemeClr val="accent1"/>
              </a:solidFill>
              <a:latin typeface="Cambria" pitchFamily="18" charset="0"/>
            </a:endParaRPr>
          </a:p>
          <a:p>
            <a:pPr algn="ctr"/>
            <a:r>
              <a:rPr lang="ru-RU" sz="3200" b="1" i="1" dirty="0" smtClean="0">
                <a:solidFill>
                  <a:schemeClr val="accent1"/>
                </a:solidFill>
                <a:latin typeface="Cambria" pitchFamily="18" charset="0"/>
              </a:rPr>
              <a:t>А ещё на коре этого дерева в старину писали, используя её вместо бумаги. Что это за дерево?</a:t>
            </a:r>
            <a:endParaRPr lang="ru-RU" sz="36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4500570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u="sng" dirty="0" smtClean="0">
                <a:latin typeface="Cambria" pitchFamily="18" charset="0"/>
              </a:rPr>
              <a:t>Ответ</a:t>
            </a:r>
            <a:r>
              <a:rPr lang="ru-RU" sz="3600" b="1" i="1" dirty="0" smtClean="0">
                <a:latin typeface="Cambria" pitchFamily="18" charset="0"/>
              </a:rPr>
              <a:t>: берёза</a:t>
            </a:r>
            <a:endParaRPr lang="ru-RU" sz="3600" b="1" i="1" dirty="0">
              <a:latin typeface="Cambria" pitchFamily="18" charset="0"/>
            </a:endParaRPr>
          </a:p>
        </p:txBody>
      </p:sp>
      <p:pic>
        <p:nvPicPr>
          <p:cNvPr id="6" name="i-main-pic" descr="Картинка 5 из 149537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1214">
            <a:off x="5279904" y="3563251"/>
            <a:ext cx="2143133" cy="31572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bliqueBottomLeft"/>
            <a:lightRig rig="threePt" dir="t"/>
          </a:scene3d>
        </p:spPr>
      </p:pic>
      <p:pic>
        <p:nvPicPr>
          <p:cNvPr id="7" name="i-main-pic" descr="Картинка 77 из 6087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rId2" action="ppaction://hlinksldjump"/>
          </p:cNvPr>
          <p:cNvSpPr/>
          <p:nvPr/>
        </p:nvSpPr>
        <p:spPr>
          <a:xfrm>
            <a:off x="8358214" y="6143644"/>
            <a:ext cx="628680" cy="557210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15140" y="214290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растения 20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857232"/>
            <a:ext cx="78581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1"/>
                </a:solidFill>
                <a:latin typeface="Cambria" pitchFamily="18" charset="0"/>
              </a:rPr>
              <a:t>Какой цветок называют цветком солнца? Это крупный цветок, из семян которого получают полезное масло.</a:t>
            </a:r>
            <a:endParaRPr lang="ru-RU" sz="36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4071942"/>
            <a:ext cx="350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>
                <a:latin typeface="Cambria" pitchFamily="18" charset="0"/>
              </a:rPr>
              <a:t>Ответ</a:t>
            </a:r>
            <a:r>
              <a:rPr lang="ru-RU" sz="3600" b="1" i="1" dirty="0" smtClean="0">
                <a:latin typeface="Cambria" pitchFamily="18" charset="0"/>
              </a:rPr>
              <a:t>: </a:t>
            </a:r>
          </a:p>
          <a:p>
            <a:pPr algn="ctr"/>
            <a:r>
              <a:rPr lang="ru-RU" sz="3600" b="1" i="1" dirty="0" smtClean="0">
                <a:latin typeface="Cambria" pitchFamily="18" charset="0"/>
              </a:rPr>
              <a:t>подсолнечник</a:t>
            </a:r>
            <a:endParaRPr lang="ru-RU" sz="3600" b="1" i="1" dirty="0">
              <a:latin typeface="Cambria" pitchFamily="18" charset="0"/>
            </a:endParaRPr>
          </a:p>
        </p:txBody>
      </p:sp>
      <p:pic>
        <p:nvPicPr>
          <p:cNvPr id="6" name="i-main-pic" descr="Картинка 63 из 329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3571876"/>
            <a:ext cx="3786214" cy="2857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i-main-pic" descr="Картинка 77 из 6087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</TotalTime>
  <Words>630</Words>
  <Application>Microsoft Office PowerPoint</Application>
  <PresentationFormat>Экран (4:3)</PresentationFormat>
  <Paragraphs>203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1" baseType="lpstr">
      <vt:lpstr>Book Antiqua</vt:lpstr>
      <vt:lpstr>Cambria</vt:lpstr>
      <vt:lpstr>Century Gothic</vt:lpstr>
      <vt:lpstr>Monotype Corsiva</vt:lpstr>
      <vt:lpstr>Times New Roman</vt:lpstr>
      <vt:lpstr>Verdana</vt:lpstr>
      <vt:lpstr>Wingdings 2</vt:lpstr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Общий</cp:lastModifiedBy>
  <cp:revision>40</cp:revision>
  <dcterms:created xsi:type="dcterms:W3CDTF">2012-01-21T11:47:29Z</dcterms:created>
  <dcterms:modified xsi:type="dcterms:W3CDTF">2020-05-29T06:55:25Z</dcterms:modified>
</cp:coreProperties>
</file>