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6" r:id="rId2"/>
    <p:sldId id="256" r:id="rId3"/>
    <p:sldId id="257" r:id="rId4"/>
    <p:sldId id="258" r:id="rId5"/>
    <p:sldId id="272" r:id="rId6"/>
    <p:sldId id="273" r:id="rId7"/>
    <p:sldId id="274" r:id="rId8"/>
    <p:sldId id="275" r:id="rId9"/>
    <p:sldId id="276" r:id="rId10"/>
    <p:sldId id="259" r:id="rId11"/>
    <p:sldId id="277" r:id="rId12"/>
    <p:sldId id="278" r:id="rId13"/>
    <p:sldId id="279" r:id="rId14"/>
    <p:sldId id="280" r:id="rId15"/>
    <p:sldId id="281" r:id="rId16"/>
    <p:sldId id="283" r:id="rId17"/>
    <p:sldId id="282" r:id="rId18"/>
    <p:sldId id="284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85" r:id="rId29"/>
    <p:sldId id="271" r:id="rId30"/>
    <p:sldId id="270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78" y="-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9FDA7-9D93-4F93-9525-04D0687C6B13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47672-8120-4429-BB17-618BE17C1F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3275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47672-8120-4429-BB17-618BE17C1F72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3249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8064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8588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959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592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88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6030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9910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3040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0465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6424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74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8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DCB53-6029-45B9-812F-ED966DAC611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1BEEE-1513-4564-9DE1-A9B493554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197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553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УЧИМСЯ ПИСАТЬ СОЧИНЕНИЕ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img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83873" y="1131918"/>
            <a:ext cx="7498278" cy="388620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923803" y="1983179"/>
            <a:ext cx="9429997" cy="4193784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                                                         МГБОУ </a:t>
            </a:r>
            <a:r>
              <a:rPr lang="ru-RU" sz="4000" b="1" dirty="0" smtClean="0">
                <a:solidFill>
                  <a:srgbClr val="002060"/>
                </a:solidFill>
              </a:rPr>
              <a:t>школа №1573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                                                        Учитель </a:t>
            </a:r>
            <a:r>
              <a:rPr lang="ru-RU" sz="4000" b="1" dirty="0" smtClean="0">
                <a:solidFill>
                  <a:srgbClr val="002060"/>
                </a:solidFill>
              </a:rPr>
              <a:t>начальных классов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                                                        Кузнецова </a:t>
            </a:r>
            <a:r>
              <a:rPr lang="ru-RU" sz="4000" b="1" dirty="0" smtClean="0">
                <a:solidFill>
                  <a:srgbClr val="002060"/>
                </a:solidFill>
              </a:rPr>
              <a:t>И.А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                                                                          2020 г.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821" y="-193140"/>
            <a:ext cx="7006390" cy="1325563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Какие типы текста мы знаем?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32257" y="3263055"/>
            <a:ext cx="1032655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текст</a:t>
            </a:r>
            <a:endParaRPr lang="ru-RU" sz="5400" b="0" cap="none" spc="0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0909" y="3524665"/>
            <a:ext cx="2501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Monotype Corsiva" panose="03010101010201010101" pitchFamily="66" charset="0"/>
              </a:rPr>
              <a:t>описание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87792" y="4297103"/>
            <a:ext cx="3368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Monotype Corsiva" panose="03010101010201010101" pitchFamily="66" charset="0"/>
              </a:rPr>
              <a:t>рассуждение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25255" y="3545039"/>
            <a:ext cx="3884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Monotype Corsiva" panose="03010101010201010101" pitchFamily="66" charset="0"/>
              </a:rPr>
              <a:t>повествование</a:t>
            </a:r>
            <a:endParaRPr lang="ru-RU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Monotype Corsiva" panose="03010101010201010101" pitchFamily="66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4745255" y="3801979"/>
            <a:ext cx="563098" cy="146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6048584" y="3847628"/>
            <a:ext cx="47205" cy="449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10" idx="1"/>
          </p:cNvCxnSpPr>
          <p:nvPr/>
        </p:nvCxnSpPr>
        <p:spPr>
          <a:xfrm>
            <a:off x="6751706" y="3872902"/>
            <a:ext cx="773549" cy="133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353" y="769817"/>
            <a:ext cx="1863656" cy="24625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012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238251" y="334616"/>
            <a:ext cx="9906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>
                <a:solidFill>
                  <a:srgbClr val="00B050"/>
                </a:solidFill>
                <a:latin typeface="Calibri" pitchFamily="34" charset="0"/>
              </a:rPr>
              <a:t>СОЧИНЕНИЕ - ОПИСАНИЕ</a:t>
            </a:r>
          </a:p>
        </p:txBody>
      </p:sp>
      <p:sp>
        <p:nvSpPr>
          <p:cNvPr id="6" name="TextBox 3"/>
          <p:cNvSpPr txBox="1"/>
          <p:nvPr/>
        </p:nvSpPr>
        <p:spPr>
          <a:xfrm>
            <a:off x="431371" y="1174676"/>
            <a:ext cx="11239500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663300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Это текст, в котором названы </a:t>
            </a:r>
            <a:r>
              <a:rPr lang="ru-RU" sz="2400" b="1" i="1" dirty="0">
                <a:solidFill>
                  <a:srgbClr val="FF0000"/>
                </a:solidFill>
                <a:latin typeface="+mn-lt"/>
              </a:rPr>
              <a:t>ПРИЗНАКИ</a:t>
            </a:r>
            <a:r>
              <a:rPr lang="ru-RU" sz="2400" b="1" i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dirty="0">
                <a:latin typeface="+mn-lt"/>
              </a:rPr>
              <a:t>предмета, человека или животного. Оно отвечает на вопрос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«КАКОЙ?»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Поэтому для текста – описания нужны  имена прилагательные. Помогают сравнения с чем – либо.    Используй  слова        </a:t>
            </a:r>
            <a:r>
              <a:rPr lang="ru-RU" sz="2400" b="1" i="1" dirty="0">
                <a:solidFill>
                  <a:srgbClr val="FF0000"/>
                </a:solidFill>
                <a:latin typeface="+mn-lt"/>
              </a:rPr>
              <a:t>«КАК БУДТО», «КАК», «СЛОВНО», «ПОХОЖ НА»</a:t>
            </a:r>
            <a:r>
              <a:rPr lang="ru-RU" sz="2400" b="1" i="1" dirty="0">
                <a:latin typeface="+mn-lt"/>
              </a:rPr>
              <a:t>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В описании мало действия, движения. Оно дается для того, чтобы читатель смог «увидеть» то, что видел ты; чтобы читатель испытывал те же чувства, что и ты.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571501" y="4365105"/>
            <a:ext cx="97155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800" b="1" dirty="0">
                <a:latin typeface="Calibri" pitchFamily="34" charset="0"/>
              </a:rPr>
              <a:t>ПРИЗНАКИ ПРЕДМЕТА: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latin typeface="Calibri" pitchFamily="34" charset="0"/>
              </a:rPr>
              <a:t>Размер, форма, цвет, вкус, запах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latin typeface="Calibri" pitchFamily="34" charset="0"/>
              </a:rPr>
              <a:t>Материал, из которого изготовлен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latin typeface="Calibri" pitchFamily="34" charset="0"/>
              </a:rPr>
              <a:t>Возраст, черты характера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latin typeface="Calibri" pitchFamily="34" charset="0"/>
              </a:rPr>
              <a:t>Внешний вид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857375" y="461169"/>
            <a:ext cx="9048749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>
                <a:solidFill>
                  <a:srgbClr val="00B050"/>
                </a:solidFill>
                <a:latin typeface="Calibri" pitchFamily="34" charset="0"/>
              </a:rPr>
              <a:t>ПЛАН  СОЧИНЕНИЯ - ОПИСАНИЯ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33376" y="1318419"/>
            <a:ext cx="11525249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42900" indent="-342900">
              <a:buFont typeface="Calibri" pitchFamily="34" charset="0"/>
              <a:buAutoNum type="arabicPeriod"/>
            </a:pPr>
            <a:r>
              <a:rPr lang="ru-RU" sz="5400">
                <a:solidFill>
                  <a:srgbClr val="002060"/>
                </a:solidFill>
                <a:latin typeface="Calibri" pitchFamily="34" charset="0"/>
              </a:rPr>
              <a:t>Представление предмета (человека, животного).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5400">
                <a:solidFill>
                  <a:srgbClr val="002060"/>
                </a:solidFill>
                <a:latin typeface="Calibri" pitchFamily="34" charset="0"/>
              </a:rPr>
              <a:t>Основные признаки 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5400">
                <a:solidFill>
                  <a:srgbClr val="002060"/>
                </a:solidFill>
                <a:latin typeface="Calibri" pitchFamily="34" charset="0"/>
              </a:rPr>
              <a:t>Твоя оценка, твоё отношение к предмету.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5400">
                <a:solidFill>
                  <a:srgbClr val="002060"/>
                </a:solidFill>
                <a:latin typeface="Calibri" pitchFamily="34" charset="0"/>
              </a:rPr>
              <a:t>Твоё заключение (вывод).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52877" y="111126"/>
            <a:ext cx="8096249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3600" b="1" u="sng" dirty="0">
                <a:solidFill>
                  <a:srgbClr val="00B050"/>
                </a:solidFill>
                <a:latin typeface="Calibri" pitchFamily="34" charset="0"/>
              </a:rPr>
              <a:t>СОЧИНЕНИЕ - РАССУЖДЕНИЕ</a:t>
            </a:r>
          </a:p>
        </p:txBody>
      </p:sp>
      <p:sp>
        <p:nvSpPr>
          <p:cNvPr id="7" name="TextBox 3"/>
          <p:cNvSpPr txBox="1"/>
          <p:nvPr/>
        </p:nvSpPr>
        <p:spPr>
          <a:xfrm>
            <a:off x="4143376" y="825500"/>
            <a:ext cx="7524749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663300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Это текст, в котором даётся </a:t>
            </a:r>
            <a:r>
              <a:rPr lang="ru-RU" sz="2400" b="1" dirty="0">
                <a:latin typeface="+mn-lt"/>
              </a:rPr>
              <a:t>ОБЪЯСНЕНИЕ</a:t>
            </a:r>
            <a:r>
              <a:rPr lang="ru-RU" sz="2400" dirty="0">
                <a:latin typeface="+mn-lt"/>
              </a:rPr>
              <a:t> какому – либо явлению, событию, проводятся размышления о предмете. Текст отвечает на вопрос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«ПОЧЕМУ?».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42877" y="2468563"/>
            <a:ext cx="112395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Calibri" pitchFamily="34" charset="0"/>
              </a:rPr>
              <a:t>Почему это есть?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Calibri" pitchFamily="34" charset="0"/>
              </a:rPr>
              <a:t>Почему это произошло, случилось?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Calibri" pitchFamily="34" charset="0"/>
              </a:rPr>
              <a:t>Почему так?</a:t>
            </a:r>
          </a:p>
          <a:p>
            <a:pPr algn="just"/>
            <a:r>
              <a:rPr lang="ru-RU" sz="2400" dirty="0">
                <a:latin typeface="Calibri" pitchFamily="34" charset="0"/>
              </a:rPr>
              <a:t>Используй слова:</a:t>
            </a:r>
            <a:r>
              <a:rPr lang="ru-RU" sz="3200" dirty="0">
                <a:latin typeface="Calibri" pitchFamily="34" charset="0"/>
              </a:rPr>
              <a:t> </a:t>
            </a:r>
            <a:r>
              <a:rPr lang="ru-RU" sz="3200" i="1" dirty="0">
                <a:solidFill>
                  <a:srgbClr val="FF0000"/>
                </a:solidFill>
                <a:latin typeface="Calibri" pitchFamily="34" charset="0"/>
              </a:rPr>
              <a:t>«ВО-ПЕРВЫХ», «ВО- ВТОРЫХ», «ТАК КАК», «ПОЭТОМУ», «ВЕДЬ», «ПОТОМУ ЧТО», «ЗНАЧИТ», «КРОМЕ ТОГО», «СЛЕДОВАТЕЛЬНО», «ИТАК»</a:t>
            </a:r>
            <a:r>
              <a:rPr lang="ru-RU" sz="3200" i="1" dirty="0">
                <a:latin typeface="Calibri" pitchFamily="34" charset="0"/>
              </a:rPr>
              <a:t>.</a:t>
            </a:r>
          </a:p>
        </p:txBody>
      </p:sp>
      <p:pic>
        <p:nvPicPr>
          <p:cNvPr id="10242" name="Picture 2" descr="https://im0-tub-ru.yandex.net/i?id=12eb6670f8a6ef0d02feab529be97ec4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349" y="332656"/>
            <a:ext cx="3639179" cy="2047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714376" y="440532"/>
            <a:ext cx="10763249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>
                <a:solidFill>
                  <a:srgbClr val="00B050"/>
                </a:solidFill>
                <a:latin typeface="Calibri" pitchFamily="34" charset="0"/>
              </a:rPr>
              <a:t>ПЛАН СОЧИНЕНИЯ - РАССУЖДЕНИЯ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38125" y="1153319"/>
            <a:ext cx="11715751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4800">
                <a:solidFill>
                  <a:srgbClr val="002060"/>
                </a:solidFill>
                <a:latin typeface="Calibri" pitchFamily="34" charset="0"/>
              </a:rPr>
              <a:t>Вступление.</a:t>
            </a: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4800">
                <a:solidFill>
                  <a:srgbClr val="002060"/>
                </a:solidFill>
                <a:latin typeface="Calibri" pitchFamily="34" charset="0"/>
              </a:rPr>
              <a:t>Тезис (</a:t>
            </a:r>
            <a:r>
              <a:rPr lang="ru-RU" sz="3600">
                <a:solidFill>
                  <a:srgbClr val="002060"/>
                </a:solidFill>
                <a:latin typeface="Calibri" pitchFamily="34" charset="0"/>
              </a:rPr>
              <a:t>то, о чём хочешь рассказать</a:t>
            </a:r>
            <a:r>
              <a:rPr lang="ru-RU" sz="4800">
                <a:solidFill>
                  <a:srgbClr val="002060"/>
                </a:solidFill>
                <a:latin typeface="Calibri" pitchFamily="34" charset="0"/>
              </a:rPr>
              <a:t>).</a:t>
            </a: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4800">
                <a:solidFill>
                  <a:srgbClr val="002060"/>
                </a:solidFill>
                <a:latin typeface="Calibri" pitchFamily="34" charset="0"/>
              </a:rPr>
              <a:t>Аргументы (</a:t>
            </a:r>
            <a:r>
              <a:rPr lang="ru-RU" sz="3600">
                <a:solidFill>
                  <a:srgbClr val="002060"/>
                </a:solidFill>
                <a:latin typeface="Calibri" pitchFamily="34" charset="0"/>
              </a:rPr>
              <a:t>доказательство тезиса</a:t>
            </a:r>
            <a:r>
              <a:rPr lang="ru-RU" sz="4800">
                <a:solidFill>
                  <a:srgbClr val="002060"/>
                </a:solidFill>
                <a:latin typeface="Calibri" pitchFamily="34" charset="0"/>
              </a:rPr>
              <a:t>): доводы, примеры, случаи, факты, цифры, мнения других людей, цитаты.</a:t>
            </a: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4800">
                <a:solidFill>
                  <a:srgbClr val="002060"/>
                </a:solidFill>
                <a:latin typeface="Calibri" pitchFamily="34" charset="0"/>
              </a:rPr>
              <a:t>Выводы.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047751" y="57944"/>
            <a:ext cx="10096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>
                <a:solidFill>
                  <a:srgbClr val="00B050"/>
                </a:solidFill>
                <a:latin typeface="Calibri" pitchFamily="34" charset="0"/>
              </a:rPr>
              <a:t>СОЧИНЕНИЕ - ПОВЕСТВОВАНИЕ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285751" y="915193"/>
            <a:ext cx="11620500" cy="1815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3300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Это сочинение отвечает на вопросы: </a:t>
            </a:r>
            <a:r>
              <a:rPr lang="ru-RU" sz="2400" b="1" dirty="0">
                <a:solidFill>
                  <a:srgbClr val="006600"/>
                </a:solidFill>
                <a:latin typeface="+mn-lt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КТО? ЧТО ДЕЛАЛ? ГДЕ? КОГДА? КАК?»</a:t>
            </a:r>
            <a:r>
              <a:rPr lang="ru-RU" sz="2400" dirty="0">
                <a:latin typeface="+mn-lt"/>
              </a:rPr>
              <a:t>. Главная особенность такого текста – </a:t>
            </a:r>
            <a:r>
              <a:rPr lang="ru-RU" sz="2400" b="1" dirty="0">
                <a:latin typeface="+mn-lt"/>
              </a:rPr>
              <a:t>СООБЩЕНИЕ</a:t>
            </a:r>
            <a:r>
              <a:rPr lang="ru-RU" sz="2400" dirty="0">
                <a:latin typeface="+mn-lt"/>
              </a:rPr>
              <a:t> о развивающихся действиях и об их завершении. В повествовании много глаголов. Используй слова: </a:t>
            </a:r>
            <a:r>
              <a:rPr lang="ru-RU" sz="3200" i="1" dirty="0">
                <a:solidFill>
                  <a:srgbClr val="FF0000"/>
                </a:solidFill>
                <a:latin typeface="+mn-lt"/>
              </a:rPr>
              <a:t>«СНАЧАЛА», «ПОТОМ», «ЗАТЕМ», «ТОГДА», «СНОВА», «ЕЩЁ», «УЖЕ».</a:t>
            </a:r>
          </a:p>
        </p:txBody>
      </p:sp>
      <p:pic>
        <p:nvPicPr>
          <p:cNvPr id="8194" name="Picture 2" descr="http://2017-godu.ru/wp-content/uploads/2016/07/1469614196_maxresdefault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7595" y="3645024"/>
            <a:ext cx="7391103" cy="3118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76251" y="70644"/>
            <a:ext cx="11239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>
                <a:solidFill>
                  <a:srgbClr val="00B050"/>
                </a:solidFill>
                <a:latin typeface="Calibri" pitchFamily="34" charset="0"/>
              </a:rPr>
              <a:t>ПЛАН  СОЧИНЕНИЯ - ПОВЕСТВОВАНИЯ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190500" y="785018"/>
            <a:ext cx="11811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42900" indent="-342900">
              <a:buFont typeface="Calibri" pitchFamily="34" charset="0"/>
              <a:buAutoNum type="arabicPeriod"/>
            </a:pPr>
            <a:r>
              <a:rPr lang="ru-RU" sz="4800">
                <a:solidFill>
                  <a:srgbClr val="002060"/>
                </a:solidFill>
                <a:latin typeface="Calibri" pitchFamily="34" charset="0"/>
              </a:rPr>
              <a:t>Вступление.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4800">
                <a:solidFill>
                  <a:srgbClr val="002060"/>
                </a:solidFill>
                <a:latin typeface="Calibri" pitchFamily="34" charset="0"/>
              </a:rPr>
              <a:t>Развитие действий – завязка (поступки героев и причины этих поступков).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4800">
                <a:solidFill>
                  <a:srgbClr val="002060"/>
                </a:solidFill>
                <a:latin typeface="Calibri" pitchFamily="34" charset="0"/>
              </a:rPr>
              <a:t>Кульминация (самый напряженный момент сюжета) действия.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4800">
                <a:solidFill>
                  <a:srgbClr val="002060"/>
                </a:solidFill>
                <a:latin typeface="Calibri" pitchFamily="34" charset="0"/>
              </a:rPr>
              <a:t>Заключение (развязка).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01077" y="-1827584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286250" y="100806"/>
            <a:ext cx="3238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4800" b="1" dirty="0">
                <a:solidFill>
                  <a:srgbClr val="00B050"/>
                </a:solidFill>
                <a:latin typeface="Calibri" pitchFamily="34" charset="0"/>
              </a:rPr>
              <a:t>СЮЖЕТ</a:t>
            </a:r>
            <a:r>
              <a:rPr lang="ru-RU" sz="4800" b="1" dirty="0">
                <a:solidFill>
                  <a:srgbClr val="0066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Стрелка углом 5"/>
          <p:cNvSpPr/>
          <p:nvPr/>
        </p:nvSpPr>
        <p:spPr>
          <a:xfrm rot="700102">
            <a:off x="3468271" y="2250514"/>
            <a:ext cx="1030988" cy="1952399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05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трелка углом 6"/>
          <p:cNvSpPr/>
          <p:nvPr/>
        </p:nvSpPr>
        <p:spPr>
          <a:xfrm rot="3654803">
            <a:off x="7673305" y="2378493"/>
            <a:ext cx="1583532" cy="9514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95249" y="6172994"/>
            <a:ext cx="276225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>
                <a:solidFill>
                  <a:srgbClr val="00B0F0"/>
                </a:solidFill>
                <a:latin typeface="Calibri" pitchFamily="34" charset="0"/>
              </a:rPr>
              <a:t>ВСТУПЛЕНИЕ</a:t>
            </a:r>
          </a:p>
          <a:p>
            <a:pPr algn="ctr"/>
            <a:r>
              <a:rPr lang="ru-RU" sz="1200" dirty="0">
                <a:latin typeface="Calibri" pitchFamily="34" charset="0"/>
              </a:rPr>
              <a:t>(место, время действия)</a:t>
            </a: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2351585" y="4437112"/>
            <a:ext cx="3238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>
                <a:solidFill>
                  <a:srgbClr val="00B0F0"/>
                </a:solidFill>
                <a:latin typeface="Calibri" pitchFamily="34" charset="0"/>
              </a:rPr>
              <a:t>НАЧАЛО  ДЕЙСТВИЯ</a:t>
            </a:r>
          </a:p>
          <a:p>
            <a:pPr algn="ctr"/>
            <a:r>
              <a:rPr lang="ru-RU" sz="1200" dirty="0">
                <a:latin typeface="Calibri" pitchFamily="34" charset="0"/>
              </a:rPr>
              <a:t>(завязка)</a:t>
            </a: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3887755" y="2276872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>
                <a:solidFill>
                  <a:srgbClr val="00B0F0"/>
                </a:solidFill>
                <a:latin typeface="Calibri" pitchFamily="34" charset="0"/>
              </a:rPr>
              <a:t>КУЛЬМИНАЦИЯ</a:t>
            </a:r>
          </a:p>
          <a:p>
            <a:pPr algn="ctr"/>
            <a:r>
              <a:rPr lang="ru-RU" sz="1200" dirty="0">
                <a:latin typeface="Calibri" pitchFamily="34" charset="0"/>
              </a:rPr>
              <a:t>(самый напряженный момент)</a:t>
            </a: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7824192" y="3789040"/>
            <a:ext cx="3333749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>
                <a:solidFill>
                  <a:srgbClr val="00B0F0"/>
                </a:solidFill>
                <a:latin typeface="Calibri" pitchFamily="34" charset="0"/>
              </a:rPr>
              <a:t>КОНЕЦ  ДЕЙСТВИЯ</a:t>
            </a:r>
          </a:p>
          <a:p>
            <a:pPr algn="ctr"/>
            <a:r>
              <a:rPr lang="ru-RU" sz="1200" dirty="0">
                <a:latin typeface="Calibri" pitchFamily="34" charset="0"/>
              </a:rPr>
              <a:t>(развязка)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1047749" y="958057"/>
            <a:ext cx="10382251" cy="4619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3300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это последовательность развития действия, ход событий</a:t>
            </a:r>
          </a:p>
        </p:txBody>
      </p:sp>
      <p:sp>
        <p:nvSpPr>
          <p:cNvPr id="14" name="Стрелка углом 13"/>
          <p:cNvSpPr/>
          <p:nvPr/>
        </p:nvSpPr>
        <p:spPr>
          <a:xfrm rot="700102">
            <a:off x="1190390" y="4121905"/>
            <a:ext cx="882229" cy="2136604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93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28626" y="169862"/>
            <a:ext cx="11334749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rgbClr val="00B050"/>
                </a:solidFill>
                <a:latin typeface="Calibri" pitchFamily="34" charset="0"/>
              </a:rPr>
              <a:t>С ЧЕГО НАЧАТЬ РАБОТУ НАД СОЧИНЕНИЕМ</a:t>
            </a:r>
          </a:p>
        </p:txBody>
      </p:sp>
      <p:sp>
        <p:nvSpPr>
          <p:cNvPr id="7" name="TextBox 3"/>
          <p:cNvSpPr txBox="1"/>
          <p:nvPr/>
        </p:nvSpPr>
        <p:spPr>
          <a:xfrm>
            <a:off x="428626" y="3241675"/>
            <a:ext cx="11334749" cy="30162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663300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Продумай название. </a:t>
            </a:r>
            <a:r>
              <a:rPr lang="ru-RU" i="1" dirty="0">
                <a:latin typeface="+mn-lt"/>
              </a:rPr>
              <a:t>Чтобы это сделать, нужно точно определить, о чём пойдёт речь в сочинении</a:t>
            </a:r>
            <a:r>
              <a:rPr lang="ru-RU" sz="2400" dirty="0">
                <a:latin typeface="+mn-lt"/>
              </a:rPr>
              <a:t>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Сформулируй, вырази основную мысль сочинения</a:t>
            </a:r>
            <a:r>
              <a:rPr lang="ru-RU" b="1" dirty="0">
                <a:latin typeface="+mn-lt"/>
              </a:rPr>
              <a:t>.</a:t>
            </a:r>
            <a:r>
              <a:rPr lang="ru-RU" sz="2800" b="1" dirty="0">
                <a:latin typeface="+mn-lt"/>
              </a:rPr>
              <a:t> </a:t>
            </a:r>
            <a:r>
              <a:rPr lang="ru-RU" i="1" dirty="0">
                <a:latin typeface="+mn-lt"/>
              </a:rPr>
              <a:t>Чтобы это сделать, нужно ответить на вопрос: что я хочу сказать своей работой, к какому выводу должен прийти?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Определи жанр своего сочинения </a:t>
            </a:r>
            <a:r>
              <a:rPr lang="ru-RU" i="1" dirty="0">
                <a:latin typeface="+mn-lt"/>
              </a:rPr>
              <a:t>(это может быть сочинение – описание, повествование, рассуждение).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Составь план </a:t>
            </a:r>
            <a:r>
              <a:rPr lang="ru-RU" i="1" dirty="0">
                <a:latin typeface="+mn-lt"/>
              </a:rPr>
              <a:t>(обрати внимание на соразмерность частей – вступление и заключение намного короче основной части).</a:t>
            </a:r>
          </a:p>
        </p:txBody>
      </p:sp>
      <p:pic>
        <p:nvPicPr>
          <p:cNvPr id="5122" name="Picture 2" descr="http://med-heal.ru/wp-content/uploads/2016/10/03-1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5733" y="908720"/>
            <a:ext cx="432048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-308644"/>
            <a:ext cx="11251131" cy="23877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В сочинении, </a:t>
            </a:r>
            <a:r>
              <a:rPr lang="ru-RU" sz="2800" dirty="0" smtClean="0">
                <a:latin typeface="Monotype Corsiva" panose="03010101010201010101" pitchFamily="66" charset="0"/>
              </a:rPr>
              <a:t>как и в любом тексте, очень </a:t>
            </a:r>
            <a:r>
              <a:rPr lang="ru-RU" sz="2800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важен заголовок</a:t>
            </a:r>
            <a:r>
              <a:rPr lang="ru-RU" sz="2800" dirty="0" smtClean="0">
                <a:latin typeface="Monotype Corsiva" panose="03010101010201010101" pitchFamily="66" charset="0"/>
              </a:rPr>
              <a:t>, или тема сочинения. Представь, что текст, который ты прочитаешь, - это сочинение, которое забыли озаглавить. </a:t>
            </a:r>
            <a:r>
              <a:rPr lang="ru-RU" sz="2800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Подбери свои заголовки к тексту. </a:t>
            </a:r>
            <a:endParaRPr lang="ru-RU" sz="2800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626670"/>
            <a:ext cx="11251131" cy="512064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/>
              <a:t>	</a:t>
            </a:r>
            <a:r>
              <a:rPr lang="ru-RU" dirty="0" smtClean="0"/>
              <a:t>Знаешь </a:t>
            </a:r>
            <a:r>
              <a:rPr lang="ru-RU" dirty="0"/>
              <a:t>ли ты, что есть колбасные, молочные и конфетные деревья? Да-да, именно деревья!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	Плоды </a:t>
            </a:r>
            <a:r>
              <a:rPr lang="ru-RU" dirty="0"/>
              <a:t>колбасного дерева, хоть и напоминают колбасу, к сожалению, несъедобны.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	Молочное </a:t>
            </a:r>
            <a:r>
              <a:rPr lang="ru-RU" dirty="0"/>
              <a:t>дерево растёт в Бразилии. И ещё иногда оно называется там «дерево-корова». Чтобы «подоить» его, надо надрезать кору, и тотчас в подставленную кружку потечёт белая струйка. И по вкусу этот древесный сок очень напоминает молоко.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	Конфетное </a:t>
            </a:r>
            <a:r>
              <a:rPr lang="ru-RU" dirty="0"/>
              <a:t>дерево растёт в Индии, Японии и Китае. Подсушенные на солнце плоды конфетного дерева такие же вкусные и сладкие, как настоящие конфеты.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91871" y="6396335"/>
            <a:ext cx="359745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>
                <a:latin typeface="Monotype Corsiva" panose="03010101010201010101" pitchFamily="66" charset="0"/>
              </a:rPr>
              <a:t>(По А. Дитриху, Г. </a:t>
            </a:r>
            <a:r>
              <a:rPr lang="ru-RU" sz="2400" dirty="0" err="1">
                <a:latin typeface="Monotype Corsiva" panose="03010101010201010101" pitchFamily="66" charset="0"/>
              </a:rPr>
              <a:t>Юрмину</a:t>
            </a:r>
            <a:r>
              <a:rPr lang="ru-RU" sz="2400" dirty="0">
                <a:latin typeface="Monotype Corsiva" panose="03010101010201010101" pitchFamily="66" charset="0"/>
              </a:rPr>
              <a:t>)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455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1259" y="-292551"/>
            <a:ext cx="9144000" cy="2387600"/>
          </a:xfrm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Два</a:t>
            </a:r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дц</a:t>
            </a:r>
            <a:r>
              <a:rPr lang="ru-RU" dirty="0" smtClean="0">
                <a:latin typeface="Monotype Corsiva" panose="03010101010201010101" pitchFamily="66" charset="0"/>
              </a:rPr>
              <a:t>ать в</a:t>
            </a:r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</a:t>
            </a:r>
            <a:r>
              <a:rPr lang="ru-RU" dirty="0" smtClean="0">
                <a:latin typeface="Monotype Corsiva" panose="03010101010201010101" pitchFamily="66" charset="0"/>
              </a:rPr>
              <a:t>с</a:t>
            </a:r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ь</a:t>
            </a:r>
            <a:r>
              <a:rPr lang="ru-RU" dirty="0" smtClean="0">
                <a:latin typeface="Monotype Corsiva" panose="03010101010201010101" pitchFamily="66" charset="0"/>
              </a:rPr>
              <a:t>мое мая.</a:t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>Кла</a:t>
            </a:r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сс</a:t>
            </a:r>
            <a:r>
              <a:rPr lang="ru-RU" dirty="0" smtClean="0">
                <a:latin typeface="Monotype Corsiva" panose="03010101010201010101" pitchFamily="66" charset="0"/>
              </a:rPr>
              <a:t>ная р</a:t>
            </a:r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</a:t>
            </a:r>
            <a:r>
              <a:rPr lang="ru-RU" dirty="0" smtClean="0">
                <a:latin typeface="Monotype Corsiva" panose="03010101010201010101" pitchFamily="66" charset="0"/>
              </a:rPr>
              <a:t>бота.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924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944" y="758211"/>
            <a:ext cx="1863656" cy="246256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9089" y="5356165"/>
            <a:ext cx="9797715" cy="11336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Вывод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: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 каждом сочинении можно определить тему, основную мысль. </a:t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Это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отражается в заголовке.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88900" y="898207"/>
            <a:ext cx="431502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Колбасные, молочные 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и конфетные деревья. </a:t>
            </a:r>
            <a:endParaRPr lang="ru-RU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4534" y="898207"/>
            <a:ext cx="239841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Необычные 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деревья.</a:t>
            </a:r>
            <a:endParaRPr lang="ru-RU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088757" y="2329073"/>
            <a:ext cx="4831882" cy="2632898"/>
          </a:xfrm>
          <a:prstGeom prst="cloudCallout">
            <a:avLst>
              <a:gd name="adj1" fmla="val -68582"/>
              <a:gd name="adj2" fmla="val -9300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400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Какой из этих заголовков передаёт </a:t>
            </a:r>
          </a:p>
          <a:p>
            <a:pPr algn="ctr"/>
            <a:r>
              <a:rPr lang="ru-RU" sz="2400" i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тему сочинения, </a:t>
            </a:r>
          </a:p>
          <a:p>
            <a:pPr algn="ctr"/>
            <a:r>
              <a:rPr lang="ru-RU" sz="2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а какой его </a:t>
            </a:r>
            <a:r>
              <a:rPr lang="ru-RU" sz="2400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основную мысль</a:t>
            </a:r>
            <a:r>
              <a:rPr lang="ru-RU" sz="2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 algn="ctr"/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10520413" y="1975425"/>
            <a:ext cx="606391" cy="1670097"/>
          </a:xfrm>
          <a:prstGeom prst="straightConnector1">
            <a:avLst/>
          </a:prstGeom>
          <a:ln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2962105" y="1975425"/>
            <a:ext cx="5796884" cy="2490697"/>
          </a:xfrm>
          <a:prstGeom prst="straightConnector1">
            <a:avLst/>
          </a:prstGeom>
          <a:ln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32118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780817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4096350" y="5934670"/>
            <a:ext cx="4588115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Колбасное дерево</a:t>
            </a:r>
            <a:endParaRPr lang="ru-RU" sz="5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263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2763" y="0"/>
            <a:ext cx="10979557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95" y="-101416"/>
            <a:ext cx="4631905" cy="706083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313873" y="151178"/>
            <a:ext cx="492443" cy="65556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</a:t>
            </a:r>
          </a:p>
          <a:p>
            <a:pPr algn="ctr"/>
            <a:endParaRPr lang="ru-RU" sz="28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</a:p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537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801600" cy="6858000"/>
          </a:xfrm>
        </p:spPr>
      </p:pic>
    </p:spTree>
    <p:extLst>
      <p:ext uri="{BB962C8B-B14F-4D97-AF65-F5344CB8AC3E}">
        <p14:creationId xmlns="" xmlns:p14="http://schemas.microsoft.com/office/powerpoint/2010/main" val="374459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5774"/>
            <a:ext cx="10515600" cy="106967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Monotype Corsiva" panose="03010101010201010101" pitchFamily="66" charset="0"/>
              </a:rPr>
              <a:t>Признаки текста: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7486" y="1276710"/>
            <a:ext cx="7885981" cy="515904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smtClean="0">
                <a:latin typeface="Monotype Corsiva" panose="03010101010201010101" pitchFamily="66" charset="0"/>
              </a:rPr>
              <a:t>Заголовок</a:t>
            </a:r>
            <a:r>
              <a:rPr lang="ru-RU" sz="4000" b="1" dirty="0">
                <a:latin typeface="Monotype Corsiva" panose="03010101010201010101" pitchFamily="66" charset="0"/>
              </a:rPr>
              <a:t>.</a:t>
            </a:r>
            <a:endParaRPr lang="ru-RU" sz="4000" dirty="0">
              <a:latin typeface="Monotype Corsiva" panose="03010101010201010101" pitchFamily="66" charset="0"/>
            </a:endParaRPr>
          </a:p>
          <a:p>
            <a:r>
              <a:rPr lang="ru-RU" sz="4000" b="1" dirty="0">
                <a:latin typeface="Monotype Corsiva" panose="03010101010201010101" pitchFamily="66" charset="0"/>
              </a:rPr>
              <a:t>Тема, основная мысль.</a:t>
            </a:r>
            <a:endParaRPr lang="ru-RU" sz="4000" dirty="0">
              <a:latin typeface="Monotype Corsiva" panose="03010101010201010101" pitchFamily="66" charset="0"/>
            </a:endParaRPr>
          </a:p>
          <a:p>
            <a:r>
              <a:rPr lang="ru-RU" sz="4000" b="1" dirty="0">
                <a:latin typeface="Monotype Corsiva" panose="03010101010201010101" pitchFamily="66" charset="0"/>
              </a:rPr>
              <a:t>Тип текста (описание, повествование, рассуждение</a:t>
            </a:r>
            <a:r>
              <a:rPr lang="ru-RU" sz="4000" b="1" dirty="0" smtClean="0">
                <a:latin typeface="Monotype Corsiva" panose="03010101010201010101" pitchFamily="66" charset="0"/>
              </a:rPr>
              <a:t>).</a:t>
            </a:r>
            <a:endParaRPr lang="ru-RU" sz="4000" dirty="0">
              <a:latin typeface="Monotype Corsiva" panose="03010101010201010101" pitchFamily="66" charset="0"/>
            </a:endParaRPr>
          </a:p>
          <a:p>
            <a:r>
              <a:rPr lang="ru-RU" sz="4000" b="1" dirty="0" smtClean="0">
                <a:latin typeface="Monotype Corsiva" panose="03010101010201010101" pitchFamily="66" charset="0"/>
              </a:rPr>
              <a:t>Структура </a:t>
            </a:r>
            <a:r>
              <a:rPr lang="ru-RU" sz="4000" b="1" dirty="0">
                <a:latin typeface="Monotype Corsiva" panose="03010101010201010101" pitchFamily="66" charset="0"/>
              </a:rPr>
              <a:t>(абзацы</a:t>
            </a:r>
            <a:r>
              <a:rPr lang="ru-RU" sz="4000" b="1" dirty="0" smtClean="0">
                <a:latin typeface="Monotype Corsiva" panose="03010101010201010101" pitchFamily="66" charset="0"/>
              </a:rPr>
              <a:t>).</a:t>
            </a:r>
            <a:endParaRPr lang="ru-RU" sz="4000" dirty="0">
              <a:latin typeface="Monotype Corsiva" panose="03010101010201010101" pitchFamily="66" charset="0"/>
            </a:endParaRPr>
          </a:p>
          <a:p>
            <a:r>
              <a:rPr lang="ru-RU" sz="4000" b="1" dirty="0">
                <a:latin typeface="Monotype Corsiva" panose="03010101010201010101" pitchFamily="66" charset="0"/>
              </a:rPr>
              <a:t>Логическая и грамматическая связь абзацев и предложений.</a:t>
            </a:r>
            <a:endParaRPr lang="ru-RU" sz="4000" dirty="0"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63" y="45429"/>
            <a:ext cx="1863656" cy="24625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7647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326" y="353501"/>
            <a:ext cx="11204275" cy="1308399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dirty="0">
                <a:latin typeface="Monotype Corsiva" panose="03010101010201010101" pitchFamily="66" charset="0"/>
              </a:rPr>
              <a:t>Текст </a:t>
            </a:r>
            <a:r>
              <a:rPr lang="ru-RU" sz="3200" dirty="0" err="1">
                <a:latin typeface="Monotype Corsiva" panose="03010101010201010101" pitchFamily="66" charset="0"/>
              </a:rPr>
              <a:t>рассы́пался</a:t>
            </a:r>
            <a:r>
              <a:rPr lang="ru-RU" sz="3200" dirty="0">
                <a:latin typeface="Monotype Corsiva" panose="03010101010201010101" pitchFamily="66" charset="0"/>
              </a:rPr>
              <a:t>. Найди нарушения и исправь </a:t>
            </a:r>
            <a:r>
              <a:rPr lang="ru-RU" sz="3200" dirty="0" smtClean="0">
                <a:latin typeface="Monotype Corsiva" panose="03010101010201010101" pitchFamily="66" charset="0"/>
              </a:rPr>
              <a:t>их.</a:t>
            </a:r>
            <a:br>
              <a:rPr lang="ru-RU" sz="3200" dirty="0" smtClean="0">
                <a:latin typeface="Monotype Corsiva" panose="03010101010201010101" pitchFamily="66" charset="0"/>
              </a:rPr>
            </a:b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Составь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план исправленного текста. Озаглавь его. Выпиши слова, которые помогают описать цветок.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81" y="1823093"/>
            <a:ext cx="11314023" cy="4842402"/>
          </a:xfrm>
        </p:spPr>
      </p:pic>
    </p:spTree>
    <p:extLst>
      <p:ext uri="{BB962C8B-B14F-4D97-AF65-F5344CB8AC3E}">
        <p14:creationId xmlns="" xmlns:p14="http://schemas.microsoft.com/office/powerpoint/2010/main" val="211980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4259" y="-183515"/>
            <a:ext cx="6727257" cy="1325563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Первый городской подснежник.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4511" y="1068403"/>
            <a:ext cx="11280007" cy="553452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Весна…Всё ярче солнце, и мы с нетерпением ожидаем появления первых цветов. И вот наконец видим на пригорке жёлтое пятнышко среди грязного снега и ещё не оттаявшей земли. Будто множество маленьких солнечных лучей превратилось в жёлтые головки. Это первый городской подснежник — мать-и-мачеха. Да-да, это растение тоже относится к подснежникам. 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Но </a:t>
            </a:r>
            <a:r>
              <a:rPr lang="ru-RU" dirty="0"/>
              <a:t>почему же так названо это растение? Всё станет понятно, если потрогать его листья. Снизу они мягкие, тёплые, опушённые, а сверху гладкие, холодные. Как мать и мачеха. Отсюда — название. А ещё в народе эту траву называли царь-зельем, </a:t>
            </a:r>
            <a:r>
              <a:rPr lang="ru-RU" dirty="0" err="1"/>
              <a:t>двуличником</a:t>
            </a:r>
            <a:r>
              <a:rPr lang="ru-RU" dirty="0"/>
              <a:t>, мать-травою. Жёлтые цветки — солнышки — прекрасная столовая для первых пчёл, ведь в это время им больше негде полакомиться нектаром. Мать-и-мачеха издавна пользовалась популярностью у лекарей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496025" y="2011680"/>
            <a:ext cx="2387066" cy="19251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464517" y="2502568"/>
            <a:ext cx="5507256" cy="8022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163052" y="2972602"/>
            <a:ext cx="2071036" cy="11230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970821" y="2972602"/>
            <a:ext cx="4095150" cy="9625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270984" y="4427621"/>
            <a:ext cx="7451559" cy="8022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884720" y="4427621"/>
            <a:ext cx="956912" cy="8022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581625" y="5390149"/>
            <a:ext cx="3763478" cy="0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7943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3960" y="-18351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Сходства и различия текстов: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7509" y="1738722"/>
            <a:ext cx="7163609" cy="189962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- Нет </a:t>
            </a:r>
            <a:r>
              <a:rPr lang="ru-RU" dirty="0">
                <a:solidFill>
                  <a:srgbClr val="00B050"/>
                </a:solidFill>
              </a:rPr>
              <a:t>заголовка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- Содержат </a:t>
            </a:r>
            <a:r>
              <a:rPr lang="ru-RU" dirty="0">
                <a:solidFill>
                  <a:srgbClr val="00B050"/>
                </a:solidFill>
              </a:rPr>
              <a:t>описания.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- Учит </a:t>
            </a:r>
            <a:r>
              <a:rPr lang="ru-RU" dirty="0">
                <a:solidFill>
                  <a:srgbClr val="00B050"/>
                </a:solidFill>
              </a:rPr>
              <a:t>не только замечать интересные факты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>
                <a:solidFill>
                  <a:srgbClr val="00B050"/>
                </a:solidFill>
              </a:rPr>
              <a:t>красоту, но и передавать это словом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06240" y="4006863"/>
            <a:ext cx="76665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Структура первого текста выстроена логично, 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Во втором тексте нарушен порядок следования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абзацев и порядок предложений внутри абзаца.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752" y="39768"/>
            <a:ext cx="3002280" cy="39670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9671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71501" y="255587"/>
            <a:ext cx="10858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>
                <a:solidFill>
                  <a:srgbClr val="00B050"/>
                </a:solidFill>
                <a:latin typeface="Calibri" pitchFamily="34" charset="0"/>
              </a:rPr>
              <a:t>КАК ИЗБЕЖАТЬ ОШИБОК В СОЧИНЕНИИ</a:t>
            </a:r>
          </a:p>
        </p:txBody>
      </p:sp>
      <p:sp>
        <p:nvSpPr>
          <p:cNvPr id="6" name="TextBox 3"/>
          <p:cNvSpPr txBox="1"/>
          <p:nvPr/>
        </p:nvSpPr>
        <p:spPr>
          <a:xfrm>
            <a:off x="381000" y="969962"/>
            <a:ext cx="11430000" cy="440120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3300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Не перегружай сочинение подробностями, без которых вполне можно обойтись.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Переход от одной части сочинения к другой делай плавным.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Следи за правильным употреблением слов.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Не искажай написание слов, не заменяй их на те, которых нет в языке.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Следи за своевременным и правильным употреблением местоимений, чтобы было понятно, о ком или о чём идёт речь.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Не употребляй в одном предложении слово, которое уже входит в состав соседнего предложения.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Учись заменять слова синонимами.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Не повторяй одну и ту же мысль разными словами.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Следи за тем, чтобы используемые слова и выражения не выходили за рамки литературного языка, не допускай неприличных и непристойных слов.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Старайся не употреблять слов – паразитов.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Следи за соблюдением плана сочинения (каждая часть с красной строки).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+mn-lt"/>
              </a:rPr>
              <a:t>Проверь грамотность: сверься с орфографическим словарём, расставь знаки препинания.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по учебнику стр. 142- 143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6468" y="1472540"/>
            <a:ext cx="4909944" cy="514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0874" y="1272619"/>
            <a:ext cx="5943600" cy="521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64265"/>
            <a:ext cx="3088907" cy="1325563"/>
          </a:xfrm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Тема урока: 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30639"/>
            <a:ext cx="10972397" cy="3127988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032184" y="-164266"/>
            <a:ext cx="68114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«Учимся писать сочинение»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80458" y="4658627"/>
            <a:ext cx="81105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сочинение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682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8284" y="153369"/>
            <a:ext cx="4850331" cy="1325563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Спасибо за внимание!</a:t>
            </a:r>
            <a:endParaRPr lang="ru-RU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="" xmlns:p14="http://schemas.microsoft.com/office/powerpoint/2010/main" val="20055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9527" y="0"/>
            <a:ext cx="5755105" cy="972787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Что же такое сочинение?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0736" y="2396679"/>
            <a:ext cx="868014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Сочинение – это собственный текст </a:t>
            </a:r>
            <a:b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на заданную тему.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303" y="2458060"/>
            <a:ext cx="1863656" cy="24625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37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38590" y="407566"/>
            <a:ext cx="116205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СОЧИНЕНИЕ</a:t>
            </a:r>
            <a:r>
              <a:rPr lang="ru-RU" sz="3600" dirty="0">
                <a:latin typeface="Calibri" pitchFamily="34" charset="0"/>
              </a:rPr>
              <a:t> – </a:t>
            </a:r>
            <a:r>
              <a:rPr lang="ru-RU" sz="2800" dirty="0">
                <a:latin typeface="Calibri" pitchFamily="34" charset="0"/>
              </a:rPr>
              <a:t>это изложение в письменной форме своих мыслей, знаний на заданную тему.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3339" y="2483000"/>
            <a:ext cx="8001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Сочинение должно соответствовать теме, раскрывать её.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Текст должен быть содержательным, грамотным, без ошибок, в одном стиле.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Слова должны быть употреблены в правильном значении.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Изложение мысли в сочинении должно быть последовательным.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5360" y="1517884"/>
            <a:ext cx="114252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Сочинение </a:t>
            </a:r>
            <a:r>
              <a:rPr lang="ru-RU" sz="2400" dirty="0" smtClean="0">
                <a:latin typeface="+mj-lt"/>
              </a:rPr>
              <a:t>– это небольшое произведение. Поэтому оно должно быть написано по установленным </a:t>
            </a:r>
            <a:r>
              <a:rPr lang="ru-RU" sz="2400" b="1" dirty="0" smtClean="0">
                <a:latin typeface="+mj-lt"/>
              </a:rPr>
              <a:t>ПРАВИЛАМ</a:t>
            </a:r>
            <a:r>
              <a:rPr lang="ru-RU" sz="2400" dirty="0" smtClean="0">
                <a:latin typeface="+mj-lt"/>
              </a:rPr>
              <a:t>: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43243" y="-2692400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936949" y="88678"/>
            <a:ext cx="81915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6600" b="1" dirty="0">
                <a:solidFill>
                  <a:srgbClr val="00B050"/>
                </a:solidFill>
                <a:latin typeface="Calibri" pitchFamily="34" charset="0"/>
              </a:rPr>
              <a:t>ЗАГОЛОВОК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361" y="1230586"/>
            <a:ext cx="11620500" cy="8302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663300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+mn-lt"/>
              </a:rPr>
              <a:t>Любое сочинение должно иметь название, которое отражает содержание всего сочинения в целом, но кратко.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52719" y="2204864"/>
            <a:ext cx="8667751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Заголовок</a:t>
            </a:r>
            <a:r>
              <a:rPr lang="ru-RU" sz="2800" b="1" dirty="0">
                <a:solidFill>
                  <a:srgbClr val="663300"/>
                </a:solidFill>
                <a:latin typeface="Calibri" pitchFamily="34" charset="0"/>
              </a:rPr>
              <a:t> – окошко для взгляда вперёд.</a:t>
            </a:r>
          </a:p>
          <a:p>
            <a:pPr algn="ctr"/>
            <a:r>
              <a:rPr lang="ru-RU" sz="2800" b="1" dirty="0">
                <a:solidFill>
                  <a:srgbClr val="663300"/>
                </a:solidFill>
                <a:latin typeface="Calibri" pitchFamily="34" charset="0"/>
              </a:rPr>
              <a:t>Посмотри и подумай: что тебя ждёт?</a:t>
            </a:r>
          </a:p>
          <a:p>
            <a:pPr algn="ctr"/>
            <a:r>
              <a:rPr lang="ru-RU" sz="2800" b="1" dirty="0">
                <a:solidFill>
                  <a:srgbClr val="663300"/>
                </a:solidFill>
                <a:latin typeface="Calibri" pitchFamily="34" charset="0"/>
              </a:rPr>
              <a:t>Заголовок – это не просто слова:</a:t>
            </a:r>
          </a:p>
          <a:p>
            <a:pPr algn="ctr"/>
            <a:r>
              <a:rPr lang="ru-RU" sz="2800" b="1" dirty="0">
                <a:solidFill>
                  <a:srgbClr val="663300"/>
                </a:solidFill>
                <a:latin typeface="Calibri" pitchFamily="34" charset="0"/>
              </a:rPr>
              <a:t>Эти слова – всему голова. </a:t>
            </a:r>
          </a:p>
          <a:p>
            <a:pPr algn="ctr"/>
            <a:r>
              <a:rPr lang="ru-RU" sz="2800" b="1" i="1" dirty="0">
                <a:solidFill>
                  <a:srgbClr val="663300"/>
                </a:solidFill>
                <a:latin typeface="Calibri" pitchFamily="34" charset="0"/>
              </a:rPr>
              <a:t>(С.Бондаренко)</a:t>
            </a:r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47328" y="4962654"/>
            <a:ext cx="75247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600" b="1" i="1" dirty="0" smtClean="0">
                <a:latin typeface="Calibri" pitchFamily="34" charset="0"/>
              </a:rPr>
              <a:t>Нужно постараться подобрать </a:t>
            </a:r>
            <a:r>
              <a:rPr lang="ru-RU" sz="1600" b="1" i="1" dirty="0">
                <a:latin typeface="Calibri" pitchFamily="34" charset="0"/>
              </a:rPr>
              <a:t>к сочинению </a:t>
            </a:r>
            <a:r>
              <a:rPr lang="ru-RU" sz="1600" b="1" i="1" dirty="0" smtClean="0">
                <a:latin typeface="Calibri" pitchFamily="34" charset="0"/>
              </a:rPr>
              <a:t>эпиграф.</a:t>
            </a:r>
            <a:endParaRPr lang="ru-RU" sz="1600" b="1" i="1" dirty="0">
              <a:latin typeface="Calibri" pitchFamily="34" charset="0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297160" y="5301208"/>
            <a:ext cx="7239000" cy="83099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ЭПИГРАФ</a:t>
            </a:r>
            <a:r>
              <a:rPr lang="ru-RU" sz="2400" dirty="0">
                <a:latin typeface="+mn-lt"/>
              </a:rPr>
              <a:t>- это высказывание (цитата) перед сочинением, намекающее на основное содержание.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1"/>
          <p:cNvSpPr txBox="1"/>
          <p:nvPr/>
        </p:nvSpPr>
        <p:spPr>
          <a:xfrm>
            <a:off x="2221938" y="116633"/>
            <a:ext cx="78105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 smtClean="0">
                <a:solidFill>
                  <a:srgbClr val="002060"/>
                </a:solidFill>
                <a:latin typeface="+mn-lt"/>
              </a:rPr>
              <a:t>ЧАСТИ  СОЧИНЕНИЯ</a:t>
            </a:r>
            <a:endParaRPr lang="ru-RU" sz="3600" b="1" spc="3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977093" y="726530"/>
            <a:ext cx="6191249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>
                <a:solidFill>
                  <a:srgbClr val="00B050"/>
                </a:solidFill>
                <a:latin typeface="Calibri" pitchFamily="34" charset="0"/>
              </a:rPr>
              <a:t>ВСТУПЛЕНИЕ</a:t>
            </a:r>
          </a:p>
        </p:txBody>
      </p:sp>
      <p:sp>
        <p:nvSpPr>
          <p:cNvPr id="7" name="TextBox 3"/>
          <p:cNvSpPr txBox="1"/>
          <p:nvPr/>
        </p:nvSpPr>
        <p:spPr>
          <a:xfrm>
            <a:off x="143339" y="1580778"/>
            <a:ext cx="11811000" cy="12001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3300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+mn-lt"/>
              </a:rPr>
              <a:t>Лучше не бросать читателя сразу в гущу событий.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+mn-lt"/>
              </a:rPr>
              <a:t>Подведи его к теме </a:t>
            </a:r>
            <a:r>
              <a:rPr lang="ru-RU" sz="2400" b="1" i="1" spc="300" dirty="0">
                <a:latin typeface="+mn-lt"/>
              </a:rPr>
              <a:t>ПОСТЕПЕННО</a:t>
            </a:r>
            <a:r>
              <a:rPr lang="ru-RU" sz="2400" i="1" dirty="0">
                <a:latin typeface="+mn-lt"/>
              </a:rPr>
              <a:t>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+mn-lt"/>
              </a:rPr>
              <a:t>Начать вступление можно по-разному: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44879" y="2837160"/>
            <a:ext cx="11715751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>
                <a:latin typeface="Calibri" pitchFamily="34" charset="0"/>
              </a:rPr>
              <a:t>С вопроса к читателю (А знаете ли вы…?)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>
                <a:latin typeface="Calibri" pitchFamily="34" charset="0"/>
              </a:rPr>
              <a:t>С определения (Дружба – это…)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>
                <a:latin typeface="Calibri" pitchFamily="34" charset="0"/>
              </a:rPr>
              <a:t>С обычного утверждения (Я хочу вам рассказать о…)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1760141" y="-65559"/>
            <a:ext cx="9239249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>
                <a:solidFill>
                  <a:srgbClr val="00B050"/>
                </a:solidFill>
                <a:latin typeface="Calibri" pitchFamily="34" charset="0"/>
              </a:rPr>
              <a:t>ОСНОВНАЯ ЧАСТЬ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426640" y="780802"/>
            <a:ext cx="11334749" cy="184665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3300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+mn-lt"/>
              </a:rPr>
              <a:t>От вступления должен быть плавный переход к основной части. В сочинении основная часть полностью раскрывает идею, главную мысль.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+mn-lt"/>
              </a:rPr>
              <a:t>Все абзацы нужно связывать между собой. Для этого используй в своих предложениях словосочетания: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048672" y="3140968"/>
            <a:ext cx="6096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«НЕ  ТОЛЬКО, НО  И»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 «ПОЭТОМУ»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« ПОТОМУ</a:t>
            </a:r>
            <a:r>
              <a:rPr lang="en-US" sz="36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ЧТО»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« ТАК КАК»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 «ЭТИМ ОН МНЕ И»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 «МОЖЕТ БЫТЬ»</a:t>
            </a:r>
          </a:p>
        </p:txBody>
      </p:sp>
      <p:pic>
        <p:nvPicPr>
          <p:cNvPr id="14340" name="Picture 4" descr="https://s.poembook.ru/theme/c4/ae/c3/42af3e115b5e2c0c08345695aa2aed713d4325d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360" y="3398020"/>
            <a:ext cx="5917275" cy="291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ANIMATOR\Desktop\zwalls.ru-25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93067" y="-2692400"/>
            <a:ext cx="16256000" cy="9753600"/>
          </a:xfrm>
          <a:prstGeom prst="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233348" y="116633"/>
            <a:ext cx="7905749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>
                <a:solidFill>
                  <a:srgbClr val="00B050"/>
                </a:solidFill>
                <a:latin typeface="Calibri" pitchFamily="34" charset="0"/>
              </a:rPr>
              <a:t>ЗАКЛЮЧЕНИЕ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614098" y="973883"/>
            <a:ext cx="108585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3300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+mn-lt"/>
              </a:rPr>
              <a:t>В заключении ты должен подвести итог всему написанному, сделать вывод.</a:t>
            </a:r>
          </a:p>
        </p:txBody>
      </p:sp>
      <p:pic>
        <p:nvPicPr>
          <p:cNvPr id="13316" name="Picture 4" descr="http://oknovusa.com/wp-content/uploads/2015/01/dollarphotoclub_445063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7488" y="2060848"/>
            <a:ext cx="9122840" cy="4779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1128</Words>
  <Application>Microsoft Office PowerPoint</Application>
  <PresentationFormat>Произвольный</PresentationFormat>
  <Paragraphs>175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УЧИМСЯ ПИСАТЬ СОЧИНЕНИЕ</vt:lpstr>
      <vt:lpstr>Двадцать восьмое мая. Классная работа.</vt:lpstr>
      <vt:lpstr>Тема урока: </vt:lpstr>
      <vt:lpstr>Что же такое сочинение?</vt:lpstr>
      <vt:lpstr>Слайд 5</vt:lpstr>
      <vt:lpstr>Слайд 6</vt:lpstr>
      <vt:lpstr>Слайд 7</vt:lpstr>
      <vt:lpstr>Слайд 8</vt:lpstr>
      <vt:lpstr>Слайд 9</vt:lpstr>
      <vt:lpstr>Какие типы текста мы знаем?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В сочинении, как и в любом тексте, очень важен заголовок, или тема сочинения. Представь, что текст, который ты прочитаешь, - это сочинение, которое забыли озаглавить. Подбери свои заголовки к тексту. </vt:lpstr>
      <vt:lpstr>Слайд 20</vt:lpstr>
      <vt:lpstr>Слайд 21</vt:lpstr>
      <vt:lpstr>Слайд 22</vt:lpstr>
      <vt:lpstr>Слайд 23</vt:lpstr>
      <vt:lpstr>Признаки текста: </vt:lpstr>
      <vt:lpstr>Текст рассы́пался. Найди нарушения и исправь их. Составь план исправленного текста. Озаглавь его. Выпиши слова, которые помогают описать цветок.</vt:lpstr>
      <vt:lpstr>Первый городской подснежник.</vt:lpstr>
      <vt:lpstr>Сходства и различия текстов:</vt:lpstr>
      <vt:lpstr>Слайд 28</vt:lpstr>
      <vt:lpstr>Работа по учебнику стр. 142- 143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Тридцатое апреля. Классная работа.</dc:title>
  <dc:creator>Пользователь Windows</dc:creator>
  <cp:lastModifiedBy>Vitek</cp:lastModifiedBy>
  <cp:revision>32</cp:revision>
  <dcterms:created xsi:type="dcterms:W3CDTF">2020-04-29T21:35:34Z</dcterms:created>
  <dcterms:modified xsi:type="dcterms:W3CDTF">2020-05-29T09:18:24Z</dcterms:modified>
</cp:coreProperties>
</file>