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52" r:id="rId1"/>
  </p:sldMasterIdLst>
  <p:sldIdLst>
    <p:sldId id="256" r:id="rId2"/>
    <p:sldId id="272" r:id="rId3"/>
    <p:sldId id="260" r:id="rId4"/>
    <p:sldId id="258" r:id="rId5"/>
    <p:sldId id="273" r:id="rId6"/>
    <p:sldId id="262" r:id="rId7"/>
    <p:sldId id="274" r:id="rId8"/>
    <p:sldId id="264" r:id="rId9"/>
    <p:sldId id="265" r:id="rId10"/>
    <p:sldId id="266" r:id="rId11"/>
    <p:sldId id="281" r:id="rId12"/>
    <p:sldId id="278" r:id="rId13"/>
    <p:sldId id="279" r:id="rId14"/>
    <p:sldId id="275" r:id="rId15"/>
    <p:sldId id="277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2B2D6A-8EE7-4EEA-BDD8-F9954D27FBE6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770702-AA09-4089-A234-4A649388EB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hutterstock_396547516-800x5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190" y="548680"/>
            <a:ext cx="8739810" cy="609601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656183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Презентация дополнительной  образовательной программы «Ритмика и танец»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733256"/>
            <a:ext cx="8604448" cy="8640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Разработала: Павлова Татьяна Александровна</a:t>
            </a:r>
          </a:p>
          <a:p>
            <a:r>
              <a:rPr lang="ru-RU" sz="2000" dirty="0" smtClean="0"/>
              <a:t>Педагог дополнительного образования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hoto_2019-12-14_20-53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918120"/>
            <a:ext cx="3923928" cy="293988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photo_2019-12-14_20-51-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764704"/>
            <a:ext cx="2664296" cy="35560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/>
              <a:t>Основные формы занятий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5554960" cy="5271864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 формы занятий: индивидуальные занятия (сольные номера и танцевальные блоки); групповые занятия (сценическая хореография, ансамблевые композиции); с детьми младшего возраста: занятия - игра, занятие-сказка; интегрированные занятия; репетиции, творческие встречи, конкурсы.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7816" y="4705802"/>
            <a:ext cx="1656184" cy="215219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Актуальность программы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r>
              <a:rPr lang="ru-RU" dirty="0" smtClean="0"/>
              <a:t>Актуальность программы и ее новизна определяются ее направленностью на создание условий художественного образования, эстетического воспитания, духовно-нравственного развития детей, приобретение опыта творческой деятельности, овладение духовными и культурными ценностями народов мира. Ведущей концептуальной идеей программы, подчиненной основной цели раскрытия и развития природных задатков и творческого потенциала, является создание условий для их деятельности по освоению хореографического искусства.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15212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Содержание учебного плана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Программа состоит из следующих разделов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524438"/>
            <a:ext cx="42119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Ритмика;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Танцевальная азбука (элементы партерного экзерсиса на полу, экзерсис у станка, классического, народного и бального танца);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Танцевальные движения;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Танцевальный репертуар.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Документы\Таня\защита_программы\медиа\photo_2019-12-14_23-10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276872"/>
            <a:ext cx="4536504" cy="340237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604471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Раздел 1.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Ритмика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включает ритмические  упражнения, музыкальные игры, музыкальные задания по слушанию и анализу танцевальной музыки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Раздел 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Танцевальная азбука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содержит элементы партерного экзерсиса, экзерсис у станка, классического, народного и бального танца.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Раздел 3.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Танцевальные движения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используются не только в танцах, но и во многих упражнениях и играх. Очень важно обогатить детей запасом этих движений, научить их двигаться технически грамотно, легко, естественно, выразительно.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Раздел 4.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Танцевальный репертуар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включает  современные и бальные танцы.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Достижения нашего коллектива</a:t>
            </a:r>
            <a:endParaRPr lang="ru-RU" sz="3200" dirty="0"/>
          </a:p>
        </p:txBody>
      </p:sp>
      <p:pic>
        <p:nvPicPr>
          <p:cNvPr id="5" name="Содержимое 4" descr="Диплом 3 место Спасс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465329">
            <a:off x="521847" y="1266333"/>
            <a:ext cx="2375631" cy="3341194"/>
          </a:xfrm>
          <a:effectLst>
            <a:softEdge rad="127000"/>
          </a:effectLst>
        </p:spPr>
      </p:pic>
      <p:pic>
        <p:nvPicPr>
          <p:cNvPr id="6" name="Содержимое 5" descr="DSC0655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105436">
            <a:off x="6072842" y="1229688"/>
            <a:ext cx="2591544" cy="3455392"/>
          </a:xfrm>
          <a:effectLst>
            <a:softEdge rad="127000"/>
          </a:effectLst>
        </p:spPr>
      </p:pic>
      <p:pic>
        <p:nvPicPr>
          <p:cNvPr id="7" name="Рисунок 6" descr="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1595583"/>
            <a:ext cx="3720295" cy="526241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Городской конкурс «</a:t>
            </a:r>
            <a:r>
              <a:rPr lang="ru-RU" sz="3200" dirty="0" err="1" smtClean="0"/>
              <a:t>Стартинейджер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792088"/>
          </a:xfrm>
        </p:spPr>
        <p:txBody>
          <a:bodyPr/>
          <a:lstStyle/>
          <a:p>
            <a:r>
              <a:rPr lang="ru-RU" dirty="0" smtClean="0"/>
              <a:t>выступление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268761"/>
            <a:ext cx="4041775" cy="864095"/>
          </a:xfrm>
        </p:spPr>
        <p:txBody>
          <a:bodyPr/>
          <a:lstStyle/>
          <a:p>
            <a:pPr algn="r"/>
            <a:r>
              <a:rPr lang="ru-RU" dirty="0" smtClean="0"/>
              <a:t>награждение</a:t>
            </a:r>
            <a:endParaRPr lang="ru-RU" dirty="0"/>
          </a:p>
        </p:txBody>
      </p:sp>
      <p:pic>
        <p:nvPicPr>
          <p:cNvPr id="7" name="Содержимое 6" descr="photo_2019-12-14_21-10-1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988840"/>
            <a:ext cx="3370940" cy="4494586"/>
          </a:xfrm>
          <a:effectLst>
            <a:softEdge rad="127000"/>
          </a:effectLst>
        </p:spPr>
      </p:pic>
      <p:pic>
        <p:nvPicPr>
          <p:cNvPr id="8" name="Содержимое 7" descr="photo_2019-12-14_21-10-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0" y="2132856"/>
            <a:ext cx="4883272" cy="3342943"/>
          </a:xfrm>
          <a:effectLst>
            <a:softEdge rad="1270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Краевой смотр самодеятельности </a:t>
            </a:r>
            <a:br>
              <a:rPr lang="ru-RU" sz="3600" dirty="0" smtClean="0"/>
            </a:br>
            <a:r>
              <a:rPr lang="ru-RU" sz="3600" dirty="0" smtClean="0"/>
              <a:t>«Надежда вдохновение талант»</a:t>
            </a:r>
            <a:endParaRPr lang="ru-RU" sz="3600" dirty="0"/>
          </a:p>
        </p:txBody>
      </p:sp>
      <p:pic>
        <p:nvPicPr>
          <p:cNvPr id="3" name="Рисунок 2" descr="DSC_63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3801341" cy="284718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Диплом Спасск 2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268760"/>
            <a:ext cx="3749898" cy="529339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DSC091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437112"/>
            <a:ext cx="3059832" cy="229487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ids-contem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807176"/>
            <a:ext cx="7308304" cy="4864590"/>
          </a:xfr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754408"/>
          </a:xfrm>
        </p:spPr>
        <p:txBody>
          <a:bodyPr/>
          <a:lstStyle/>
          <a:p>
            <a:r>
              <a:rPr lang="ru-RU" sz="4000" i="1" dirty="0" smtClean="0"/>
              <a:t>Танец</a:t>
            </a:r>
            <a:endParaRPr lang="ru-RU" sz="40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– это уникальное по своей сути явление, в котором слились воедино и ритм, и движение, и самовыражение, и энергия, и задор.… Это прекрасная возможность стать здоровым, жизнерадостным, грациозным и уверенным в себе независимо от возраста, танцевального опыта и способностей.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программы: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художественно-эстетическое развитие личности обучающихся на основе приобретенных ими знаний, умений, навыков в области истории хореографического искусства, а также выявление одаренных детей, </a:t>
            </a:r>
          </a:p>
          <a:p>
            <a:endParaRPr lang="ru-RU" dirty="0"/>
          </a:p>
        </p:txBody>
      </p:sp>
      <p:pic>
        <p:nvPicPr>
          <p:cNvPr id="6" name="Рисунок 5" descr="children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95750" y="3610449"/>
            <a:ext cx="4868738" cy="324755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/>
          <a:lstStyle/>
          <a:p>
            <a:pPr algn="ctr"/>
            <a:r>
              <a:rPr lang="ru-RU" dirty="0" smtClean="0"/>
              <a:t>Задачи программы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298032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6400" i="1" u="sng" dirty="0" smtClean="0"/>
              <a:t>Развивающие:</a:t>
            </a:r>
            <a:endParaRPr lang="ru-RU" sz="6400" dirty="0" smtClean="0"/>
          </a:p>
          <a:p>
            <a:pPr lvl="0" algn="l"/>
            <a:r>
              <a:rPr lang="ru-RU" sz="6400" dirty="0" smtClean="0"/>
              <a:t>Развитие и сохранение здоровья детей школьного возраста.</a:t>
            </a:r>
          </a:p>
          <a:p>
            <a:pPr lvl="0" algn="l"/>
            <a:r>
              <a:rPr lang="ru-RU" sz="6400" dirty="0" smtClean="0"/>
              <a:t>Развитие эстетического вкуса, культуры поведения, общения, художественно-творческой и танцевальной способности</a:t>
            </a:r>
          </a:p>
          <a:p>
            <a:pPr algn="l"/>
            <a:r>
              <a:rPr lang="ru-RU" sz="6400" b="1" dirty="0" smtClean="0"/>
              <a:t> </a:t>
            </a:r>
            <a:endParaRPr lang="ru-RU" sz="6400" dirty="0" smtClean="0"/>
          </a:p>
          <a:p>
            <a:pPr algn="l"/>
            <a:r>
              <a:rPr lang="ru-RU" sz="6400" i="1" u="sng" dirty="0" smtClean="0"/>
              <a:t>Воспитательные:</a:t>
            </a:r>
            <a:endParaRPr lang="ru-RU" sz="6400" dirty="0" smtClean="0"/>
          </a:p>
          <a:p>
            <a:pPr lvl="0" algn="l"/>
            <a:r>
              <a:rPr lang="ru-RU" sz="6400" dirty="0" smtClean="0"/>
              <a:t>Воспитание организованной, гармонически развитой личности, культуры поведения и общения, умения ребенка работать в коллективе. </a:t>
            </a:r>
          </a:p>
          <a:p>
            <a:pPr lvl="0" algn="l"/>
            <a:r>
              <a:rPr lang="ru-RU" sz="6400" dirty="0" smtClean="0"/>
              <a:t>Заложить основы становления эстетически развитой личности.</a:t>
            </a:r>
          </a:p>
          <a:p>
            <a:pPr lvl="0" algn="l"/>
            <a:r>
              <a:rPr lang="ru-RU" sz="6400" dirty="0" smtClean="0"/>
              <a:t>Воспитывать чувство ответственности, трудолюбия, конструктивности.</a:t>
            </a:r>
          </a:p>
          <a:p>
            <a:pPr algn="l"/>
            <a:r>
              <a:rPr lang="ru-RU" sz="6400" i="1" u="sng" dirty="0" smtClean="0"/>
              <a:t>Обучающие:</a:t>
            </a:r>
            <a:endParaRPr lang="ru-RU" sz="6400" dirty="0" smtClean="0"/>
          </a:p>
          <a:p>
            <a:pPr lvl="0" algn="l"/>
            <a:r>
              <a:rPr lang="ru-RU" sz="6400" dirty="0" smtClean="0"/>
              <a:t>обучить основам партерной гимнастики;</a:t>
            </a:r>
          </a:p>
          <a:p>
            <a:pPr lvl="0" algn="l"/>
            <a:r>
              <a:rPr lang="ru-RU" sz="6400" dirty="0" smtClean="0"/>
              <a:t>поэтапное овладение основам классического экзерсиса у опоры и на середине зала;</a:t>
            </a:r>
          </a:p>
          <a:p>
            <a:pPr lvl="0" algn="l"/>
            <a:r>
              <a:rPr lang="ru-RU" sz="6400" dirty="0" smtClean="0"/>
              <a:t>обучить простейшим элементам классического и народного танца;</a:t>
            </a:r>
          </a:p>
          <a:p>
            <a:pPr lvl="0" algn="l"/>
            <a:r>
              <a:rPr lang="ru-RU" sz="6400" dirty="0" smtClean="0"/>
              <a:t>обучить элементам музыкальной грамоты;</a:t>
            </a:r>
          </a:p>
          <a:p>
            <a:pPr lvl="0" algn="l"/>
            <a:r>
              <a:rPr lang="ru-RU" sz="6400" dirty="0" smtClean="0"/>
              <a:t>познакомить детей с историей возникновения и развития танца.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Адресат программы: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Программа способствует развитию мотивации подростков к активной творческой и организаторской деятельности, развитию их индивидуальности, коммуникативных способностей и личностной культуры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Программа ориентирована на детей 8-18 лет, проявляющих интерес и способности к хореографии, искусству танца.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>Характеристика учебного предмета</a:t>
            </a:r>
            <a:r>
              <a:rPr lang="ru-RU" sz="2200" dirty="0" smtClean="0"/>
              <a:t>, </a:t>
            </a:r>
            <a:r>
              <a:rPr lang="ru-RU" sz="2200" b="1" dirty="0" smtClean="0"/>
              <a:t>его место и роль в образовательном  процессе.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Программа учебного предмета «Ритмика и танец» разработана на основе и с учетом требований к дополнительной общеобразовательной программе в области хореографического искусства «Хореографическое творчество»</a:t>
            </a:r>
          </a:p>
          <a:p>
            <a:r>
              <a:rPr lang="ru-RU" dirty="0" smtClean="0"/>
              <a:t>Учебный предмет «Ритмика и танец» направлен на: </a:t>
            </a:r>
          </a:p>
          <a:p>
            <a:r>
              <a:rPr lang="ru-RU" dirty="0" smtClean="0"/>
              <a:t>-создание условий для художественного образования, духовно – нравственного развития детей.</a:t>
            </a:r>
          </a:p>
          <a:p>
            <a:r>
              <a:rPr lang="ru-RU" dirty="0" smtClean="0"/>
              <a:t>-приобретение  детьми опыта творческой деятельности</a:t>
            </a:r>
          </a:p>
          <a:p>
            <a:r>
              <a:rPr lang="ru-RU" dirty="0" smtClean="0"/>
              <a:t>-овладение детьми духовными и культурными  ценностями народов мира</a:t>
            </a:r>
          </a:p>
          <a:p>
            <a:r>
              <a:rPr lang="ru-RU" dirty="0" smtClean="0"/>
              <a:t>Обучение включает в себя:</a:t>
            </a:r>
          </a:p>
          <a:p>
            <a:r>
              <a:rPr lang="ru-RU" dirty="0" smtClean="0"/>
              <a:t>-Знание основ музыкальной грамоты</a:t>
            </a:r>
          </a:p>
          <a:p>
            <a:r>
              <a:rPr lang="ru-RU" dirty="0" smtClean="0"/>
              <a:t>-Знание основных этапов жизненного и творческого пути отечественных и зарубежных композиторов</a:t>
            </a:r>
          </a:p>
          <a:p>
            <a:r>
              <a:rPr lang="ru-RU" dirty="0" smtClean="0"/>
              <a:t>-Формирование навыков восприятия музыкальных произведений различных стилей и жанров, созданных в разные исторические периоды. </a:t>
            </a:r>
          </a:p>
          <a:p>
            <a:r>
              <a:rPr lang="ru-RU" dirty="0" smtClean="0"/>
              <a:t> -формирование слуховых представлений программного минимума произведений симфонического, балетного и других жанров музыкального искусства</a:t>
            </a:r>
          </a:p>
          <a:p>
            <a:r>
              <a:rPr lang="ru-RU" dirty="0" smtClean="0"/>
              <a:t> -знания элементов музыкального языка;</a:t>
            </a:r>
          </a:p>
          <a:p>
            <a:r>
              <a:rPr lang="ru-RU" dirty="0" smtClean="0"/>
              <a:t> -знания отличительных особенностей хореографического искусства различных исторических эпох, стилей и направлений;</a:t>
            </a:r>
          </a:p>
          <a:p>
            <a:r>
              <a:rPr lang="ru-RU" dirty="0" smtClean="0"/>
              <a:t>Освоением программы учебного предмета «Ритмика и танец» предполагает приобретение детьми опыта творческой деятельности.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SC_104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628800"/>
            <a:ext cx="4502810" cy="2982381"/>
          </a:xfrm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66222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Срок освоения программы учебного предмета составляет 4 года по образовательной программе в области «Хореографическое творчество». </a:t>
            </a:r>
          </a:p>
          <a:p>
            <a:r>
              <a:rPr lang="ru-RU" b="1" dirty="0" smtClean="0"/>
              <a:t>Форма обучения</a:t>
            </a:r>
            <a:r>
              <a:rPr lang="ru-RU" dirty="0" smtClean="0"/>
              <a:t> – очная</a:t>
            </a:r>
          </a:p>
          <a:p>
            <a:r>
              <a:rPr lang="ru-RU" b="1" dirty="0" smtClean="0"/>
              <a:t>Ведущими формами</a:t>
            </a:r>
            <a:r>
              <a:rPr lang="ru-RU" dirty="0" smtClean="0"/>
              <a:t> организации образовательного процесса являются практическое и репетиционное занятие.</a:t>
            </a:r>
          </a:p>
          <a:p>
            <a:r>
              <a:rPr lang="ru-RU" dirty="0" smtClean="0"/>
              <a:t> Используются такие формы как: </a:t>
            </a:r>
          </a:p>
          <a:p>
            <a:r>
              <a:rPr lang="ru-RU" dirty="0" smtClean="0"/>
              <a:t>мастер-класс, беседа, видео-урок, экскурсия, викторина. Коллективное посещение концертов, спектаклей, массовых мероприятий. На занятиях наряду с фронтальными методами используются работа в парах, индивидуальная работа, работа в </a:t>
            </a:r>
            <a:r>
              <a:rPr lang="ru-RU" dirty="0" err="1" smtClean="0"/>
              <a:t>микрогруппах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Выбор форм, методов и видов деятельности в учебной группе определяется с учётом возрастных и индивидуальных особенностей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132856"/>
            <a:ext cx="3483385" cy="452663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Планируемые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47500" lnSpcReduction="20000"/>
          </a:bodyPr>
          <a:lstStyle/>
          <a:p>
            <a:r>
              <a:rPr lang="ru-RU" u="sng" dirty="0" smtClean="0"/>
              <a:t>Учащиеся должны знать:</a:t>
            </a:r>
            <a:endParaRPr lang="ru-RU" dirty="0" smtClean="0"/>
          </a:p>
          <a:p>
            <a:pPr lvl="0"/>
            <a:r>
              <a:rPr lang="ru-RU" dirty="0" smtClean="0"/>
              <a:t>характер музыки;</a:t>
            </a:r>
          </a:p>
          <a:p>
            <a:pPr lvl="0"/>
            <a:r>
              <a:rPr lang="ru-RU" dirty="0" smtClean="0"/>
              <a:t>виды темпа;</a:t>
            </a:r>
          </a:p>
          <a:p>
            <a:pPr lvl="0"/>
            <a:r>
              <a:rPr lang="ru-RU" dirty="0" smtClean="0"/>
              <a:t>музыкальные размеры;</a:t>
            </a:r>
          </a:p>
          <a:p>
            <a:pPr lvl="0"/>
            <a:r>
              <a:rPr lang="ru-RU" dirty="0" smtClean="0"/>
              <a:t>средства музыкальной выразительности;</a:t>
            </a:r>
          </a:p>
          <a:p>
            <a:pPr lvl="0"/>
            <a:r>
              <a:rPr lang="ru-RU" dirty="0" smtClean="0"/>
              <a:t>правила построения в шеренгу, колонну, круг;</a:t>
            </a:r>
          </a:p>
          <a:p>
            <a:pPr lvl="0"/>
            <a:r>
              <a:rPr lang="ru-RU" dirty="0" smtClean="0"/>
              <a:t>позиции ног и рук;</a:t>
            </a:r>
          </a:p>
          <a:p>
            <a:pPr lvl="0"/>
            <a:r>
              <a:rPr lang="ru-RU" dirty="0" smtClean="0"/>
              <a:t>правила построения корпуса;</a:t>
            </a:r>
          </a:p>
          <a:p>
            <a:pPr lvl="0"/>
            <a:r>
              <a:rPr lang="ru-RU" dirty="0" smtClean="0"/>
              <a:t>характерные особенности женской и мужской пляски;</a:t>
            </a:r>
          </a:p>
          <a:p>
            <a:pPr lvl="0"/>
            <a:r>
              <a:rPr lang="ru-RU" dirty="0" smtClean="0"/>
              <a:t>методику исполнения танцевальных комбинаций у станка </a:t>
            </a:r>
          </a:p>
          <a:p>
            <a:r>
              <a:rPr lang="ru-RU" dirty="0" smtClean="0"/>
              <a:t>и на середине зала;</a:t>
            </a:r>
          </a:p>
          <a:p>
            <a:pPr lvl="0"/>
            <a:r>
              <a:rPr lang="ru-RU" dirty="0" smtClean="0"/>
              <a:t>правила исполнения дробей и вращений;</a:t>
            </a:r>
          </a:p>
          <a:p>
            <a:r>
              <a:rPr lang="ru-RU" u="sng" dirty="0" smtClean="0"/>
              <a:t>Учащиеся должны уметь:</a:t>
            </a:r>
            <a:endParaRPr lang="ru-RU" dirty="0" smtClean="0"/>
          </a:p>
          <a:p>
            <a:pPr lvl="0"/>
            <a:r>
              <a:rPr lang="ru-RU" dirty="0" smtClean="0"/>
              <a:t>точно реагировать на изменения темпа;</a:t>
            </a:r>
          </a:p>
          <a:p>
            <a:pPr lvl="0"/>
            <a:r>
              <a:rPr lang="ru-RU" dirty="0" smtClean="0"/>
              <a:t>уметь вовремя начать и закончить движения в соответствии </a:t>
            </a:r>
          </a:p>
          <a:p>
            <a:r>
              <a:rPr lang="ru-RU" dirty="0" smtClean="0"/>
              <a:t>с музыкой;</a:t>
            </a:r>
          </a:p>
          <a:p>
            <a:pPr lvl="0"/>
            <a:r>
              <a:rPr lang="ru-RU" dirty="0" smtClean="0"/>
              <a:t>воспроизводить хлопками и притопами ритмические рисунки;</a:t>
            </a:r>
          </a:p>
          <a:p>
            <a:pPr lvl="0"/>
            <a:r>
              <a:rPr lang="ru-RU" dirty="0" smtClean="0"/>
              <a:t>ориентироваться в танцевальном зале;</a:t>
            </a:r>
          </a:p>
          <a:p>
            <a:pPr lvl="0"/>
            <a:r>
              <a:rPr lang="ru-RU" dirty="0" smtClean="0"/>
              <a:t>правильно исполнять танцевальные шаги, подскоки, повороты </a:t>
            </a:r>
          </a:p>
          <a:p>
            <a:r>
              <a:rPr lang="ru-RU" dirty="0" smtClean="0"/>
              <a:t>на 1/4, 1/2 круга;</a:t>
            </a:r>
          </a:p>
          <a:p>
            <a:pPr lvl="0"/>
            <a:r>
              <a:rPr lang="ru-RU" dirty="0" smtClean="0"/>
              <a:t>иметь навык вежливого обращения к партнёру по танцу;</a:t>
            </a:r>
          </a:p>
          <a:p>
            <a:pPr lvl="0"/>
            <a:r>
              <a:rPr lang="ru-RU" dirty="0" smtClean="0"/>
              <a:t>передавать характер, стиль, художественный образ танца, </a:t>
            </a:r>
          </a:p>
          <a:p>
            <a:r>
              <a:rPr lang="ru-RU" dirty="0" smtClean="0"/>
              <a:t>созданный музыкой;</a:t>
            </a:r>
          </a:p>
          <a:p>
            <a:pPr lvl="0"/>
            <a:r>
              <a:rPr lang="ru-RU" dirty="0" smtClean="0"/>
              <a:t>выполнять танцевальные ходы и движения русского танца;</a:t>
            </a:r>
          </a:p>
          <a:p>
            <a:pPr lvl="0"/>
            <a:r>
              <a:rPr lang="ru-RU" dirty="0" smtClean="0"/>
              <a:t>выполнять поклон в народном характере;</a:t>
            </a:r>
          </a:p>
          <a:p>
            <a:pPr lvl="0"/>
            <a:r>
              <a:rPr lang="ru-RU" dirty="0" smtClean="0"/>
              <a:t>выполнять движения в «зеркальном отражении»;</a:t>
            </a:r>
          </a:p>
          <a:p>
            <a:pPr lvl="0"/>
            <a:r>
              <a:rPr lang="ru-RU" dirty="0" smtClean="0"/>
              <a:t>самостоятельно исполнять любое движение </a:t>
            </a:r>
          </a:p>
          <a:p>
            <a:r>
              <a:rPr lang="ru-RU" dirty="0" smtClean="0"/>
              <a:t>или танцевальную комбинацию,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44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5568" y="2780928"/>
            <a:ext cx="3888432" cy="257545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DSC_03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0"/>
            <a:ext cx="4283968" cy="283743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Методы обучения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5338936" cy="54878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Для достижения поставленной цели и реализации задач предмета используются следующие методы обучения:</a:t>
            </a:r>
          </a:p>
          <a:p>
            <a:r>
              <a:rPr lang="ru-RU" dirty="0" smtClean="0"/>
              <a:t>-словесный (объяснение, беседа, рассказ);</a:t>
            </a:r>
          </a:p>
          <a:p>
            <a:pPr lvl="0"/>
            <a:r>
              <a:rPr lang="ru-RU" dirty="0" smtClean="0"/>
              <a:t>интегрированный (сочетание форм работы и подачи материала нескольких предметных областей);</a:t>
            </a:r>
          </a:p>
          <a:p>
            <a:pPr lvl="0"/>
            <a:r>
              <a:rPr lang="ru-RU" dirty="0" smtClean="0"/>
              <a:t>диалогический;</a:t>
            </a:r>
          </a:p>
          <a:p>
            <a:pPr lvl="0"/>
            <a:r>
              <a:rPr lang="ru-RU" dirty="0" smtClean="0"/>
              <a:t>инструктивно-практический (работа с материалом);</a:t>
            </a:r>
          </a:p>
          <a:p>
            <a:pPr lvl="0"/>
            <a:r>
              <a:rPr lang="ru-RU" dirty="0" smtClean="0"/>
              <a:t>аналитический (сравнения и обобщения, развитие логического мышления);</a:t>
            </a:r>
          </a:p>
          <a:p>
            <a:r>
              <a:rPr lang="ru-RU" dirty="0" smtClean="0"/>
              <a:t>Предложенные методы работы в рамках образовательной программы являются наиболее продуктивными при реализации поставленных целей и задач учебного предмета и основаны на проверенных методиках.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426</TotalTime>
  <Words>837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дополнительной  образовательной программы «Ритмика и танец»</vt:lpstr>
      <vt:lpstr>Танец</vt:lpstr>
      <vt:lpstr>Цель программы: </vt:lpstr>
      <vt:lpstr>Задачи программы</vt:lpstr>
      <vt:lpstr>Адресат программы:  </vt:lpstr>
      <vt:lpstr>Характеристика учебного предмета, его место и роль в образовательном  процессе. </vt:lpstr>
      <vt:lpstr>Слайд 7</vt:lpstr>
      <vt:lpstr>Планируемые результаты: </vt:lpstr>
      <vt:lpstr>Методы обучения </vt:lpstr>
      <vt:lpstr>Основные формы занятий</vt:lpstr>
      <vt:lpstr>Актуальность программы</vt:lpstr>
      <vt:lpstr> Содержание учебного плана Программа состоит из следующих разделов </vt:lpstr>
      <vt:lpstr>Слайд 13</vt:lpstr>
      <vt:lpstr>Достижения нашего коллектива</vt:lpstr>
      <vt:lpstr>Городской конкурс «Стартинейджер»</vt:lpstr>
      <vt:lpstr> Краевой смотр самодеятельности  «Надежда вдохновение талант»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Павлова Татьяна Александровна, педагог дополнительного образования по предмету хореография  «Центр содействия семейному устройству детей г. Дальнереченска»</dc:title>
  <dc:creator>Alex P</dc:creator>
  <cp:lastModifiedBy>Alex P</cp:lastModifiedBy>
  <cp:revision>49</cp:revision>
  <dcterms:created xsi:type="dcterms:W3CDTF">2019-12-04T07:22:53Z</dcterms:created>
  <dcterms:modified xsi:type="dcterms:W3CDTF">2020-05-26T04:15:12Z</dcterms:modified>
</cp:coreProperties>
</file>