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6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7.xml" ContentType="application/vnd.openxmlformats-officedocument.theme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18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9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95" r:id="rId2"/>
    <p:sldMasterId id="2147483807" r:id="rId3"/>
    <p:sldMasterId id="2147483818" r:id="rId4"/>
    <p:sldMasterId id="2147483829" r:id="rId5"/>
    <p:sldMasterId id="2147483841" r:id="rId6"/>
    <p:sldMasterId id="2147483853" r:id="rId7"/>
    <p:sldMasterId id="2147483866" r:id="rId8"/>
    <p:sldMasterId id="2147483879" r:id="rId9"/>
    <p:sldMasterId id="2147483892" r:id="rId10"/>
    <p:sldMasterId id="2147483905" r:id="rId11"/>
    <p:sldMasterId id="2147483918" r:id="rId12"/>
    <p:sldMasterId id="2147483929" r:id="rId13"/>
    <p:sldMasterId id="2147483940" r:id="rId14"/>
    <p:sldMasterId id="2147483952" r:id="rId15"/>
    <p:sldMasterId id="2147483964" r:id="rId16"/>
    <p:sldMasterId id="2147483977" r:id="rId17"/>
    <p:sldMasterId id="2147483990" r:id="rId18"/>
    <p:sldMasterId id="2147484003" r:id="rId19"/>
    <p:sldMasterId id="2147484016" r:id="rId20"/>
  </p:sldMasterIdLst>
  <p:sldIdLst>
    <p:sldId id="318" r:id="rId21"/>
    <p:sldId id="320" r:id="rId22"/>
    <p:sldId id="257" r:id="rId23"/>
    <p:sldId id="285" r:id="rId24"/>
    <p:sldId id="290" r:id="rId25"/>
    <p:sldId id="321" r:id="rId26"/>
    <p:sldId id="293" r:id="rId27"/>
    <p:sldId id="294" r:id="rId28"/>
    <p:sldId id="295" r:id="rId29"/>
    <p:sldId id="296" r:id="rId30"/>
    <p:sldId id="297" r:id="rId31"/>
    <p:sldId id="302" r:id="rId32"/>
    <p:sldId id="306" r:id="rId33"/>
    <p:sldId id="307" r:id="rId34"/>
    <p:sldId id="308" r:id="rId35"/>
    <p:sldId id="311" r:id="rId36"/>
    <p:sldId id="316" r:id="rId37"/>
    <p:sldId id="31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presProps" Target="presProps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60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4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157125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75620"/>
      </p:ext>
    </p:extLst>
  </p:cSld>
  <p:clrMapOvr>
    <a:masterClrMapping/>
  </p:clrMapOvr>
  <p:transition>
    <p:pull dir="r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06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649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171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0485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3686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567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3580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3034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8041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1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3702" y="1357298"/>
            <a:ext cx="2057400" cy="52800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7158" y="1357298"/>
            <a:ext cx="6162676" cy="52800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99489"/>
      </p:ext>
    </p:extLst>
  </p:cSld>
  <p:clrMapOvr>
    <a:masterClrMapping/>
  </p:clrMapOvr>
  <p:transition>
    <p:pull dir="r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782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387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143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345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00025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0616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1369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01497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2170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102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60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4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571668"/>
      </p:ext>
    </p:extLst>
  </p:cSld>
  <p:clrMapOvr>
    <a:masterClrMapping/>
  </p:clrMapOvr>
  <p:transition>
    <p:pull dir="r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6601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1020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8704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5309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8189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6762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3905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06714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116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67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636"/>
            <a:ext cx="857256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85187"/>
      </p:ext>
    </p:extLst>
  </p:cSld>
  <p:clrMapOvr>
    <a:masterClrMapping/>
  </p:clrMapOvr>
  <p:transition>
    <p:pull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3817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4818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3900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79504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8953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4044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1940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8204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2085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537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09267756"/>
      </p:ext>
    </p:extLst>
  </p:cSld>
  <p:clrMapOvr>
    <a:masterClrMapping/>
  </p:clrMapOvr>
  <p:transition>
    <p:pull dir="r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05179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34840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783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89632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8133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56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36910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3219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149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0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4391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681"/>
      </p:ext>
    </p:extLst>
  </p:cSld>
  <p:clrMapOvr>
    <a:masterClrMapping/>
  </p:clrMapOvr>
  <p:transition>
    <p:pull dir="r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6406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9475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847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6209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244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9394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55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7557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0900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729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66546"/>
      </p:ext>
    </p:extLst>
  </p:cSld>
  <p:clrMapOvr>
    <a:masterClrMapping/>
  </p:clrMapOvr>
  <p:transition>
    <p:pull dir="r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1657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6325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81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0128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6898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0534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5220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9523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1218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57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473092"/>
      </p:ext>
    </p:extLst>
  </p:cSld>
  <p:clrMapOvr>
    <a:masterClrMapping/>
  </p:clrMapOvr>
  <p:transition>
    <p:pull dir="r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7188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111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75511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7717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6626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965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38198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2418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2057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01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2528841"/>
      </p:ext>
    </p:extLst>
  </p:cSld>
  <p:clrMapOvr>
    <a:masterClrMapping/>
  </p:clrMapOvr>
  <p:transition>
    <p:pull dir="r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1749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7025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8888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4643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5629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3410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69143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6517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3322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46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357298"/>
            <a:ext cx="5111750" cy="52149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3008313" cy="52149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03980677"/>
      </p:ext>
    </p:extLst>
  </p:cSld>
  <p:clrMapOvr>
    <a:masterClrMapping/>
  </p:clrMapOvr>
  <p:transition>
    <p:pull dir="r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5956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141792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28127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1082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62601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3884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1565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0605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1566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37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636"/>
            <a:ext cx="857256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97914"/>
      </p:ext>
    </p:extLst>
  </p:cSld>
  <p:clrMapOvr>
    <a:masterClrMapping/>
  </p:clrMapOvr>
  <p:transition>
    <p:pull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486400" cy="9239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1357298"/>
            <a:ext cx="5486400" cy="42576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78645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06397960"/>
      </p:ext>
    </p:extLst>
  </p:cSld>
  <p:clrMapOvr>
    <a:masterClrMapping/>
  </p:clrMapOvr>
  <p:transition>
    <p:pull dir="r"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895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8915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4382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1567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7760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2279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9005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4996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3751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38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866246"/>
      </p:ext>
    </p:extLst>
  </p:cSld>
  <p:clrMapOvr>
    <a:masterClrMapping/>
  </p:clrMapOvr>
  <p:transition>
    <p:pull dir="r"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1152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37858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5399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3695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5783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7079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9688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6783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63554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84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3702" y="1357298"/>
            <a:ext cx="2057400" cy="52800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7158" y="1357298"/>
            <a:ext cx="6162676" cy="52800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15998"/>
      </p:ext>
    </p:extLst>
  </p:cSld>
  <p:clrMapOvr>
    <a:masterClrMapping/>
  </p:clrMapOvr>
  <p:transition>
    <p:pull dir="r"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089432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95035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78743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901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25309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496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87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36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50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983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448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43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265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35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51010550"/>
      </p:ext>
    </p:extLst>
  </p:cSld>
  <p:clrMapOvr>
    <a:masterClrMapping/>
  </p:clrMapOvr>
  <p:transition>
    <p:pull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0324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536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77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815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7290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087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808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857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5784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32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4391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68150"/>
      </p:ext>
    </p:extLst>
  </p:cSld>
  <p:clrMapOvr>
    <a:masterClrMapping/>
  </p:clrMapOvr>
  <p:transition>
    <p:pull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1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553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788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8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41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472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953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371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8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33326"/>
      </p:ext>
    </p:extLst>
  </p:cSld>
  <p:clrMapOvr>
    <a:masterClrMapping/>
  </p:clrMapOvr>
  <p:transition>
    <p:pull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7876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018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485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561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90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3209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157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611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728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6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74726"/>
      </p:ext>
    </p:extLst>
  </p:cSld>
  <p:clrMapOvr>
    <a:masterClrMapping/>
  </p:clrMapOvr>
  <p:transition>
    <p:pull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8522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775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3132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447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029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6908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815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9540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918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4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900024"/>
      </p:ext>
    </p:extLst>
  </p:cSld>
  <p:clrMapOvr>
    <a:masterClrMapping/>
  </p:clrMapOvr>
  <p:transition>
    <p:pull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183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240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0694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179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181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904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059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121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60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73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357298"/>
            <a:ext cx="5111750" cy="52149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3008313" cy="52149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50570448"/>
      </p:ext>
    </p:extLst>
  </p:cSld>
  <p:clrMapOvr>
    <a:masterClrMapping/>
  </p:clrMapOvr>
  <p:transition>
    <p:pull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7773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409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506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911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140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6746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187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173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874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18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486400" cy="9239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1357298"/>
            <a:ext cx="5486400" cy="42576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78645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5484886"/>
      </p:ext>
    </p:extLst>
  </p:cSld>
  <p:clrMapOvr>
    <a:masterClrMapping/>
  </p:clrMapOvr>
  <p:transition>
    <p:pull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987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164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454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5163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3370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5172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51474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083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353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25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8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7.xml"/><Relationship Id="rId12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6.xml"/><Relationship Id="rId11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200.xml"/><Relationship Id="rId4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slideLayout" Target="../slideLayouts/slideLayout214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12" Type="http://schemas.openxmlformats.org/officeDocument/2006/relationships/slideLayout" Target="../slideLayouts/slideLayout226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11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443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14287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8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90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875720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311914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171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3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988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09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125727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  <p:sldLayoutId id="214748397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381321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71376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037755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443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14287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8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91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>
    <p:pull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992838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281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30.05.2020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322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38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540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126725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860151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769606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hyperlink" Target="http://www.hotrzn.ru/useruploads/images/gagra_kolonnada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4.jpeg"/><Relationship Id="rId7" Type="http://schemas.openxmlformats.org/officeDocument/2006/relationships/hyperlink" Target="http://i038.radikal.ru/0711/97/3cb905ce8732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hyperlink" Target="http://images.china.cn/attachement/jpg/site1007/20091207/000d87ad3cdd0c86a63e34.jpg" TargetMode="Externa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ovui-sait2011.narod.ru/0177195d0ab2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hyperlink" Target="http://turometr.s3.amazonaws.com/images/gallery/01/59/24/2010/07/11/5496a8__a973e2a49b_600.jpg" TargetMode="Externa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</a:rPr>
              <a:t>Учитель географии: </a:t>
            </a:r>
            <a:r>
              <a:rPr lang="ru-RU" sz="2400" dirty="0" err="1" smtClean="0">
                <a:solidFill>
                  <a:srgbClr val="002060"/>
                </a:solidFill>
              </a:rPr>
              <a:t>Буланкина</a:t>
            </a:r>
            <a:r>
              <a:rPr lang="ru-RU" sz="2400" dirty="0" smtClean="0">
                <a:solidFill>
                  <a:srgbClr val="002060"/>
                </a:solidFill>
              </a:rPr>
              <a:t> Елена Георгиевна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36912"/>
            <a:ext cx="8380592" cy="1075577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7 класс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0379285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Субтропический климат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4" name="Picture 2" descr="C:\Documents and Settings\Admin\Рабочий стол\Рисунок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1871662" cy="2736850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8104" y="1484784"/>
            <a:ext cx="3456384" cy="5040560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sz="8000" dirty="0" smtClean="0">
                <a:solidFill>
                  <a:srgbClr val="3333CC"/>
                </a:solidFill>
              </a:rPr>
              <a:t>На западе сектора – </a:t>
            </a:r>
            <a:r>
              <a:rPr lang="ru-RU" sz="8000" i="1" dirty="0" smtClean="0">
                <a:solidFill>
                  <a:srgbClr val="FF0000"/>
                </a:solidFill>
              </a:rPr>
              <a:t>средиземноморский – 1 </a:t>
            </a:r>
            <a:r>
              <a:rPr lang="ru-RU" sz="8000" dirty="0" smtClean="0">
                <a:solidFill>
                  <a:srgbClr val="3333CC"/>
                </a:solidFill>
              </a:rPr>
              <a:t>климат с сезонными смещениями общей циркуляции атмосферы (сухое лето и влажная зима за счет циклонов полярного фронта).</a:t>
            </a:r>
          </a:p>
          <a:p>
            <a:pPr>
              <a:buFont typeface="Arial" charset="0"/>
              <a:buChar char="•"/>
              <a:defRPr/>
            </a:pPr>
            <a:r>
              <a:rPr lang="ru-RU" sz="8000" dirty="0" smtClean="0">
                <a:solidFill>
                  <a:srgbClr val="3333CC"/>
                </a:solidFill>
              </a:rPr>
              <a:t>На нагорьях Малой Азии, Ирана и Армении климат </a:t>
            </a:r>
            <a:r>
              <a:rPr lang="ru-RU" sz="8000" i="1" dirty="0" smtClean="0">
                <a:solidFill>
                  <a:srgbClr val="FF0000"/>
                </a:solidFill>
              </a:rPr>
              <a:t>континентальный - 2</a:t>
            </a:r>
            <a:r>
              <a:rPr lang="ru-RU" sz="8000" i="1" dirty="0" smtClean="0">
                <a:solidFill>
                  <a:srgbClr val="3333CC"/>
                </a:solidFill>
              </a:rPr>
              <a:t> </a:t>
            </a:r>
            <a:r>
              <a:rPr lang="ru-RU" sz="8000" dirty="0" smtClean="0">
                <a:solidFill>
                  <a:srgbClr val="3333CC"/>
                </a:solidFill>
              </a:rPr>
              <a:t>с относительно холодной зимой и жарким сухим летом;</a:t>
            </a:r>
          </a:p>
          <a:p>
            <a:pPr>
              <a:buFont typeface="Arial" charset="0"/>
              <a:buChar char="•"/>
              <a:defRPr/>
            </a:pPr>
            <a:r>
              <a:rPr lang="ru-RU" sz="8000" dirty="0" smtClean="0">
                <a:solidFill>
                  <a:srgbClr val="3333CC"/>
                </a:solidFill>
              </a:rPr>
              <a:t>На востоке преобладает </a:t>
            </a:r>
            <a:r>
              <a:rPr lang="ru-RU" sz="8000" i="1" dirty="0" smtClean="0">
                <a:solidFill>
                  <a:srgbClr val="FF0000"/>
                </a:solidFill>
              </a:rPr>
              <a:t>муссонный - 3</a:t>
            </a:r>
            <a:r>
              <a:rPr lang="ru-RU" sz="8000" i="1" dirty="0" smtClean="0">
                <a:solidFill>
                  <a:srgbClr val="3333CC"/>
                </a:solidFill>
              </a:rPr>
              <a:t> </a:t>
            </a:r>
            <a:r>
              <a:rPr lang="ru-RU" sz="8000" dirty="0" smtClean="0">
                <a:solidFill>
                  <a:srgbClr val="3333CC"/>
                </a:solidFill>
              </a:rPr>
              <a:t>климат с летним максимумом осадков.</a:t>
            </a:r>
          </a:p>
          <a:p>
            <a:pPr>
              <a:buFont typeface="Arial" charset="0"/>
              <a:buChar char="•"/>
              <a:defRPr/>
            </a:pPr>
            <a:endParaRPr lang="ru-RU" dirty="0">
              <a:solidFill>
                <a:srgbClr val="3333CC"/>
              </a:solidFill>
            </a:endParaRPr>
          </a:p>
        </p:txBody>
      </p:sp>
      <p:pic>
        <p:nvPicPr>
          <p:cNvPr id="15365" name="Picture 3" descr="C:\Documents and Settings\Admin\Рабочий стол\Рисунок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3068638"/>
            <a:ext cx="1800225" cy="25923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07704" y="1124744"/>
            <a:ext cx="64807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220486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328498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3</a:t>
            </a:r>
          </a:p>
        </p:txBody>
      </p:sp>
      <p:pic>
        <p:nvPicPr>
          <p:cNvPr id="14348" name="Picture 12" descr="Картинка 2 из 5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2193334" cy="1588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9" descr="C:\Documents and Settings\Admin\Рабочий стол\Рисунок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151" y="4005765"/>
            <a:ext cx="1946275" cy="26479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9122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Тропический, субэкваториальный и экваториальный климат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6391" name="Picture 13" descr="C:\Documents and Settings\Admin\Рабочий стол\Рисунок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250" y="2558256"/>
            <a:ext cx="1714500" cy="2609850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484784"/>
            <a:ext cx="4104456" cy="5112568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Тропический пояс в Европе отсутствует, а в Азии выражен лишь в её юго-западной части (Аравийский полуостров, пустыня Тар), где господствует </a:t>
            </a:r>
            <a:r>
              <a:rPr lang="ru-RU" i="1" dirty="0" smtClean="0">
                <a:solidFill>
                  <a:srgbClr val="FF0000"/>
                </a:solidFill>
              </a:rPr>
              <a:t>климат тропических пустынь - 1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 Восточнее он сменяется </a:t>
            </a:r>
            <a:r>
              <a:rPr lang="ru-RU" i="1" dirty="0" smtClean="0">
                <a:solidFill>
                  <a:srgbClr val="FF0000"/>
                </a:solidFill>
              </a:rPr>
              <a:t>субэкваториальным поясом </a:t>
            </a:r>
            <a:r>
              <a:rPr lang="ru-RU" dirty="0" smtClean="0">
                <a:solidFill>
                  <a:srgbClr val="3333CC"/>
                </a:solidFill>
              </a:rPr>
              <a:t>с </a:t>
            </a:r>
            <a:r>
              <a:rPr lang="ru-RU" i="1" dirty="0" smtClean="0">
                <a:solidFill>
                  <a:srgbClr val="FF0000"/>
                </a:solidFill>
              </a:rPr>
              <a:t>муссонным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климатом- 2</a:t>
            </a:r>
            <a:r>
              <a:rPr lang="ru-RU" dirty="0" smtClean="0">
                <a:solidFill>
                  <a:srgbClr val="3333CC"/>
                </a:solidFill>
              </a:rPr>
              <a:t>, который преобладает на полуостровах Индостан и Индокитай.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В </a:t>
            </a:r>
            <a:r>
              <a:rPr lang="ru-RU" i="1" dirty="0" smtClean="0">
                <a:solidFill>
                  <a:srgbClr val="FF0000"/>
                </a:solidFill>
              </a:rPr>
              <a:t>экваториальном поясе – 3 </a:t>
            </a:r>
            <a:r>
              <a:rPr lang="ru-RU" dirty="0" smtClean="0">
                <a:solidFill>
                  <a:srgbClr val="3333CC"/>
                </a:solidFill>
              </a:rPr>
              <a:t>обильные осадки в течение всего года и температура воздуха около + 25</a:t>
            </a:r>
            <a:r>
              <a:rPr lang="ru-RU" baseline="30000" dirty="0" smtClean="0">
                <a:solidFill>
                  <a:srgbClr val="3333CC"/>
                </a:solidFill>
              </a:rPr>
              <a:t>o</a:t>
            </a:r>
            <a:r>
              <a:rPr lang="ru-RU" dirty="0" smtClean="0">
                <a:solidFill>
                  <a:srgbClr val="3333CC"/>
                </a:solidFill>
              </a:rPr>
              <a:t>С.</a:t>
            </a:r>
          </a:p>
          <a:p>
            <a:pPr>
              <a:buFont typeface="Arial" charset="0"/>
              <a:buNone/>
              <a:defRPr/>
            </a:pPr>
            <a:endParaRPr lang="ru-RU" dirty="0" smtClean="0">
              <a:solidFill>
                <a:srgbClr val="3333CC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prstClr val="black"/>
                </a:solidFill>
              </a:rPr>
              <a:t/>
            </a:r>
            <a:br>
              <a:rPr lang="ru-RU" altLang="ru-RU" smtClean="0">
                <a:solidFill>
                  <a:prstClr val="black"/>
                </a:solidFill>
              </a:rPr>
            </a:br>
            <a:endParaRPr lang="ru-RU" altLang="ru-RU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pic>
        <p:nvPicPr>
          <p:cNvPr id="16389" name="Picture 9" descr="C:\Documents and Settings\Admin\Рабочий стол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1663700" cy="2365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11" descr="C:\Documents and Settings\Admin\Рабочий стол\Рисунок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3068638"/>
            <a:ext cx="1755775" cy="2362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763688" y="1196752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195736" y="220486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139952" y="328498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3</a:t>
            </a:r>
          </a:p>
        </p:txBody>
      </p:sp>
      <p:pic>
        <p:nvPicPr>
          <p:cNvPr id="15376" name="Picture 16" descr="Картинка 10 из 824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1878416" cy="1317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8" name="Picture 18" descr="Картинка 2 из 2540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980432" cy="1489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224924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2893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1193247046_damba_2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68413"/>
            <a:ext cx="3384550" cy="26717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32656"/>
            <a:ext cx="8572560" cy="63254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002060"/>
                </a:solidFill>
                <a:effectLst/>
              </a:rPr>
              <a:t>Реки бассейна Тихого океана</a:t>
            </a:r>
            <a:endParaRPr lang="ru-RU" sz="4400" dirty="0" smtClean="0">
              <a:solidFill>
                <a:srgbClr val="002060"/>
              </a:solidFill>
              <a:effectLst/>
            </a:endParaRPr>
          </a:p>
        </p:txBody>
      </p:sp>
      <p:pic>
        <p:nvPicPr>
          <p:cNvPr id="10244" name="Picture 4" descr="01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6" y="1268413"/>
            <a:ext cx="3562350" cy="2794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132138" y="4221088"/>
            <a:ext cx="60118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2060"/>
                </a:solidFill>
              </a:rPr>
              <a:t>Воды рек  Хуанхэ и Янцзы судоходны. Их используют для орошения полей. Эти реки сильно разливаются во время муссонных дождей и приводят к значительным разрушениям дорог и жилых зданий на берегах.</a:t>
            </a:r>
          </a:p>
        </p:txBody>
      </p:sp>
    </p:spTree>
    <p:extLst>
      <p:ext uri="{BB962C8B-B14F-4D97-AF65-F5344CB8AC3E}">
        <p14:creationId xmlns:p14="http://schemas.microsoft.com/office/powerpoint/2010/main" val="358404021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572560" cy="11247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 и Ганг – реки бассейна Индийского океана</a:t>
            </a:r>
          </a:p>
        </p:txBody>
      </p:sp>
      <p:pic>
        <p:nvPicPr>
          <p:cNvPr id="9220" name="Picture 5" descr="250px-River_Teesta%2C_Sikkhim%2C_In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2665412" cy="20050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6" descr="290px-Krishna_River_Vijayaw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628775"/>
            <a:ext cx="2700338" cy="20304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7" descr="275px-Narm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3492500" cy="23368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8" descr="Tehri_dam_indi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4238625"/>
            <a:ext cx="3127375" cy="2346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92309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44625"/>
            <a:ext cx="5338762" cy="115212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Реки бассейна Атлантического океана</a:t>
            </a:r>
          </a:p>
        </p:txBody>
      </p:sp>
      <p:pic>
        <p:nvPicPr>
          <p:cNvPr id="8195" name="Picture 4" descr="0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773238"/>
            <a:ext cx="3960812" cy="26812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12" descr="мост днеп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33927"/>
            <a:ext cx="3393180" cy="253769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Text Box 14"/>
          <p:cNvSpPr txBox="1">
            <a:spLocks noChangeArrowheads="1"/>
          </p:cNvSpPr>
          <p:nvPr/>
        </p:nvSpPr>
        <p:spPr bwMode="auto">
          <a:xfrm>
            <a:off x="1979712" y="4870740"/>
            <a:ext cx="6913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</a:rPr>
              <a:t>Дунай,  Рейн, Луара, Сена, Висла, Одер</a:t>
            </a:r>
          </a:p>
        </p:txBody>
      </p:sp>
    </p:spTree>
    <p:extLst>
      <p:ext uri="{BB962C8B-B14F-4D97-AF65-F5344CB8AC3E}">
        <p14:creationId xmlns:p14="http://schemas.microsoft.com/office/powerpoint/2010/main" val="104444485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вся карта волг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01008"/>
            <a:ext cx="2270125" cy="31670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48680"/>
            <a:ext cx="8572560" cy="14401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 </a:t>
            </a:r>
            <a:r>
              <a:rPr lang="ru-RU" sz="4900" b="1" dirty="0" smtClean="0">
                <a:solidFill>
                  <a:srgbClr val="002060"/>
                </a:solidFill>
              </a:rPr>
              <a:t>Реки внутреннего стока</a:t>
            </a:r>
            <a:r>
              <a:rPr lang="ru-RU" sz="4900" b="1" smtClean="0">
                <a:solidFill>
                  <a:srgbClr val="002060"/>
                </a:solidFill>
              </a:rPr>
              <a:t>. </a:t>
            </a:r>
            <a:br>
              <a:rPr lang="ru-RU" sz="4900" b="1" smtClean="0">
                <a:solidFill>
                  <a:srgbClr val="002060"/>
                </a:solidFill>
              </a:rPr>
            </a:br>
            <a:r>
              <a:rPr lang="ru-RU" sz="4900" b="1" smtClean="0">
                <a:solidFill>
                  <a:srgbClr val="002060"/>
                </a:solidFill>
              </a:rPr>
              <a:t>Волга </a:t>
            </a:r>
            <a:r>
              <a:rPr lang="ru-RU" sz="4900" b="1" dirty="0" smtClean="0">
                <a:solidFill>
                  <a:srgbClr val="002060"/>
                </a:solidFill>
              </a:rPr>
              <a:t>– «вечная река»</a:t>
            </a:r>
          </a:p>
        </p:txBody>
      </p:sp>
      <p:pic>
        <p:nvPicPr>
          <p:cNvPr id="13316" name="Picture 4" descr="волга космо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466850"/>
            <a:ext cx="3449638" cy="25876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6" descr="волга у саратова пор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3810000" cy="25908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94687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7232848" cy="5234136"/>
          </a:xfrm>
        </p:spPr>
        <p:txBody>
          <a:bodyPr>
            <a:normAutofit fontScale="92500"/>
          </a:bodyPr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Какие горы входят в Альпийско- Гималайский пояс?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Какие климатообразующие факторы влияют на климат Евразии?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Назовите реки Тихого океана?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Чем уникален </a:t>
            </a:r>
            <a:r>
              <a:rPr lang="ru-RU" b="1" dirty="0" err="1" smtClean="0">
                <a:solidFill>
                  <a:srgbClr val="002060"/>
                </a:solidFill>
              </a:rPr>
              <a:t>резео</a:t>
            </a:r>
            <a:r>
              <a:rPr lang="ru-RU" b="1" dirty="0" smtClean="0">
                <a:solidFill>
                  <a:srgbClr val="002060"/>
                </a:solidFill>
              </a:rPr>
              <a:t> континентальный климат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1118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21602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П. 44,45,46 прочитать. Выполнить задание на </a:t>
            </a:r>
            <a:r>
              <a:rPr lang="ru-RU" b="1" dirty="0" err="1" smtClean="0">
                <a:solidFill>
                  <a:srgbClr val="002060"/>
                </a:solidFill>
              </a:rPr>
              <a:t>Фоксфорде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5960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1"/>
            <a:ext cx="7772400" cy="267779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Цель урока: </a:t>
            </a:r>
            <a:r>
              <a:rPr lang="ru-RU" sz="4000" dirty="0">
                <a:solidFill>
                  <a:srgbClr val="002060"/>
                </a:solidFill>
              </a:rPr>
              <a:t>обобщить особенности рельефа, климата и формирования внутренних </a:t>
            </a:r>
            <a:r>
              <a:rPr lang="ru-RU" sz="4000" smtClean="0">
                <a:solidFill>
                  <a:srgbClr val="002060"/>
                </a:solidFill>
              </a:rPr>
              <a:t>вод Евразии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65881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13888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Особенности  рельефа материка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-4-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097216" cy="5218541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7467600" cy="1484784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Альпийско</a:t>
            </a:r>
            <a:r>
              <a:rPr lang="ru-RU" sz="2800" dirty="0" smtClean="0">
                <a:solidFill>
                  <a:srgbClr val="002060"/>
                </a:solidFill>
              </a:rPr>
              <a:t> – Гималайский пояс: </a:t>
            </a:r>
            <a:r>
              <a:rPr lang="ru-RU" sz="2800" dirty="0">
                <a:solidFill>
                  <a:srgbClr val="002060"/>
                </a:solidFill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иренеи- Альпы – </a:t>
            </a:r>
            <a:r>
              <a:rPr lang="ru-RU" sz="2800" dirty="0">
                <a:solidFill>
                  <a:srgbClr val="002060"/>
                </a:solidFill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арпаты -  Кавказ – Памир - Гималаи 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236943"/>
            <a:ext cx="6684805" cy="5441119"/>
          </a:xfrm>
        </p:spPr>
      </p:pic>
    </p:spTree>
    <p:extLst>
      <p:ext uri="{BB962C8B-B14F-4D97-AF65-F5344CB8AC3E}">
        <p14:creationId xmlns:p14="http://schemas.microsoft.com/office/powerpoint/2010/main" val="333341324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Климатообразующие факторы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331640" y="1268760"/>
            <a:ext cx="6737627" cy="5213176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Широтное положение определило расположение материка во всех климатических поясах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Положение основной части материка между экватором и Северным полярным кругом определили расположение самой широкой части в умеренном поясе и преобладание западного переноса.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Выход ко всем океанам Земли определил влияние каждого на определенные части материка.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Расчлененность западной и южной окраин, сложное устройство поверхности, размеры определили исключительное разнообразие климатических условий.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82853" y="1756382"/>
            <a:ext cx="4038600" cy="452596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71078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57256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Годовое количество осадков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5" name="Picture 2" descr="C:\Documents and Settings\Admin\Рабочий стол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10777" y="1484784"/>
            <a:ext cx="7342077" cy="5256584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597334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857256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Типы климатов Евразии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4" name="Picture 3" descr="C:\Documents and Settings\Admin\Рабочий стол\41252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1340768"/>
            <a:ext cx="7115079" cy="5159944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0661091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Арктический климат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292" name="Picture 2" descr="C:\Documents and Settings\Admin\Рабочий стол\Рисунок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2160588" cy="3095625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20072" y="1556792"/>
            <a:ext cx="3672408" cy="4997152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В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rgbClr val="3333CC"/>
                </a:solidFill>
              </a:rPr>
              <a:t>арктическом и субарктическом климатических поясах различают два типа климата:</a:t>
            </a:r>
          </a:p>
          <a:p>
            <a:pPr>
              <a:buFont typeface="Arial" charset="0"/>
              <a:buChar char="•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морской климат</a:t>
            </a:r>
            <a:r>
              <a:rPr lang="ru-RU" dirty="0" smtClean="0">
                <a:solidFill>
                  <a:srgbClr val="3333CC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3333CC"/>
                </a:solidFill>
              </a:rPr>
              <a:t>характерный для западных районов,</a:t>
            </a:r>
          </a:p>
          <a:p>
            <a:pPr>
              <a:buFont typeface="Arial" charset="0"/>
              <a:buChar char="•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континентальный климат </a:t>
            </a:r>
            <a:r>
              <a:rPr lang="ru-RU" dirty="0" smtClean="0">
                <a:solidFill>
                  <a:srgbClr val="3333CC"/>
                </a:solidFill>
              </a:rPr>
              <a:t>восточных районов, для последнего характерно небольшое количество осадков и очень низкие зимние температуры.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12294" name="Picture 6" descr="Картинка 27 из 94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4149725"/>
            <a:ext cx="3035300" cy="23749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6" name="Picture 8" descr="Картинка 49 из 940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2308587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041603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43914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Умеренный климат – основной на материке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4343" name="Picture 19" descr="C:\Documents and Settings\Admin\Рабочий стол\Рисунок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43037" y="2453481"/>
            <a:ext cx="2066925" cy="2819400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572000" cy="5256584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На побережье Атлантического океана климат </a:t>
            </a:r>
            <a:r>
              <a:rPr lang="ru-RU" i="1" dirty="0" smtClean="0">
                <a:solidFill>
                  <a:srgbClr val="FF0000"/>
                </a:solidFill>
              </a:rPr>
              <a:t>морской - 1</a:t>
            </a:r>
            <a:r>
              <a:rPr lang="ru-RU" dirty="0" smtClean="0">
                <a:solidFill>
                  <a:srgbClr val="3333CC"/>
                </a:solidFill>
              </a:rPr>
              <a:t>, с прохладным летом и теплой зимой. Влияние океана на климат особенно заметно в Западной Европе, где </a:t>
            </a:r>
            <a:r>
              <a:rPr lang="ru-RU" dirty="0" err="1" smtClean="0">
                <a:solidFill>
                  <a:srgbClr val="3333CC"/>
                </a:solidFill>
              </a:rPr>
              <a:t>госпадствует</a:t>
            </a:r>
            <a:r>
              <a:rPr lang="ru-RU" dirty="0" smtClean="0">
                <a:solidFill>
                  <a:srgbClr val="3333CC"/>
                </a:solidFill>
              </a:rPr>
              <a:t> западный перенос воздушных.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При движении на восток атлантический воздух постепенно теряет влагу и преобразуется в </a:t>
            </a:r>
            <a:r>
              <a:rPr lang="ru-RU" i="1" dirty="0" smtClean="0">
                <a:solidFill>
                  <a:srgbClr val="FF0000"/>
                </a:solidFill>
              </a:rPr>
              <a:t>континентальный - 2</a:t>
            </a:r>
            <a:r>
              <a:rPr lang="ru-RU" dirty="0" smtClean="0">
                <a:solidFill>
                  <a:srgbClr val="3333CC"/>
                </a:solidFill>
              </a:rPr>
              <a:t>, а потом – в </a:t>
            </a:r>
            <a:r>
              <a:rPr lang="ru-RU" i="1" dirty="0" smtClean="0">
                <a:solidFill>
                  <a:srgbClr val="FF0000"/>
                </a:solidFill>
              </a:rPr>
              <a:t>резко континентальный - 3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rgbClr val="3333CC"/>
                </a:solidFill>
              </a:rPr>
              <a:t>(уменьшается количество осадков, увеличивается годовая амплитуда температур).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На крайнем востоке климат </a:t>
            </a:r>
            <a:r>
              <a:rPr lang="ru-RU" i="1" dirty="0" smtClean="0">
                <a:solidFill>
                  <a:srgbClr val="FF0000"/>
                </a:solidFill>
              </a:rPr>
              <a:t>муссонный - 4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rgbClr val="3333CC"/>
                </a:solidFill>
              </a:rPr>
              <a:t>с теплым влажным летом и сухой холодной зимой.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14340" name="Picture 3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201612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Documents and Settings\Admin\Рабочий стол\Рисунок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341438"/>
            <a:ext cx="195897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prstClr val="black"/>
                </a:solidFill>
              </a:rPr>
              <a:t/>
            </a:r>
            <a:br>
              <a:rPr lang="ru-RU" altLang="ru-RU" smtClean="0">
                <a:solidFill>
                  <a:prstClr val="black"/>
                </a:solidFill>
              </a:rPr>
            </a:b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99592" y="1052736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203848" y="1052736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203848" y="371703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4</a:t>
            </a:r>
          </a:p>
        </p:txBody>
      </p:sp>
      <p:pic>
        <p:nvPicPr>
          <p:cNvPr id="14347" name="Picture 13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9" b="-50"/>
          <a:stretch>
            <a:fillRect/>
          </a:stretch>
        </p:blipFill>
        <p:spPr bwMode="auto">
          <a:xfrm>
            <a:off x="220663" y="4044950"/>
            <a:ext cx="1933575" cy="2584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39552" y="3789040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7252001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0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C49B7B50-2D5C-4026-9348-32CDBF8CFFCB}" vid="{FC07CD78-260B-4676-ACB3-C9A5896E69D1}"/>
    </a:ext>
  </a:extLst>
</a:theme>
</file>

<file path=ppt/theme/theme20.xml><?xml version="1.0" encoding="utf-8"?>
<a:theme xmlns:a="http://schemas.openxmlformats.org/drawingml/2006/main" name="12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338</TotalTime>
  <Words>476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18</vt:i4>
      </vt:variant>
    </vt:vector>
  </HeadingPairs>
  <TitlesOfParts>
    <vt:vector size="42" baseType="lpstr">
      <vt:lpstr>Arial</vt:lpstr>
      <vt:lpstr>Calibri</vt:lpstr>
      <vt:lpstr>Verdana</vt:lpstr>
      <vt:lpstr>Wingdings</vt:lpstr>
      <vt:lpstr>Тема Office</vt:lpstr>
      <vt:lpstr>Тема1</vt:lpstr>
      <vt:lpstr>3_Тема Office</vt:lpstr>
      <vt:lpstr>4_Тема Office</vt:lpstr>
      <vt:lpstr>2_Сеть</vt:lpstr>
      <vt:lpstr>3_Сеть</vt:lpstr>
      <vt:lpstr>5_Глобус</vt:lpstr>
      <vt:lpstr>6_Глобус</vt:lpstr>
      <vt:lpstr>7_Глобус</vt:lpstr>
      <vt:lpstr>8_Глобус</vt:lpstr>
      <vt:lpstr>9_Глобус</vt:lpstr>
      <vt:lpstr>5_Тема Office</vt:lpstr>
      <vt:lpstr>6_Тема Office</vt:lpstr>
      <vt:lpstr>Сеть</vt:lpstr>
      <vt:lpstr>1_Сеть</vt:lpstr>
      <vt:lpstr>Глобус</vt:lpstr>
      <vt:lpstr>1_Глобус</vt:lpstr>
      <vt:lpstr>10_Глобус</vt:lpstr>
      <vt:lpstr>11_Глобус</vt:lpstr>
      <vt:lpstr>12_Глобус</vt:lpstr>
      <vt:lpstr> Учитель географии: Буланкина Елена Георгиевна</vt:lpstr>
      <vt:lpstr>Презентация PowerPoint</vt:lpstr>
      <vt:lpstr>Особенности  рельефа материка</vt:lpstr>
      <vt:lpstr>Альпийско – Гималайский пояс: Пиренеи- Альпы – Карпаты -  Кавказ – Памир - Гималаи  </vt:lpstr>
      <vt:lpstr>Климатообразующие факторы</vt:lpstr>
      <vt:lpstr>Годовое количество осадков</vt:lpstr>
      <vt:lpstr>Типы климатов Евразии</vt:lpstr>
      <vt:lpstr>Арктический климат</vt:lpstr>
      <vt:lpstr>Умеренный климат – основной на материке</vt:lpstr>
      <vt:lpstr>Субтропический климат</vt:lpstr>
      <vt:lpstr>Тропический, субэкваториальный и экваториальный климат</vt:lpstr>
      <vt:lpstr>Презентация PowerPoint</vt:lpstr>
      <vt:lpstr>Реки бассейна Тихого океана</vt:lpstr>
      <vt:lpstr>Инд и Ганг – реки бассейна Индийского океана</vt:lpstr>
      <vt:lpstr>Реки бассейна Атлантического океана</vt:lpstr>
      <vt:lpstr> Реки внутреннего стока.  Волга – «вечная река»</vt:lpstr>
      <vt:lpstr>Презентация PowerPoint</vt:lpstr>
      <vt:lpstr>Домашнее задание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Евразии</dc:title>
  <dc:creator>Admin</dc:creator>
  <cp:lastModifiedBy>Пользователь Windows</cp:lastModifiedBy>
  <cp:revision>63</cp:revision>
  <dcterms:created xsi:type="dcterms:W3CDTF">2012-04-03T18:29:19Z</dcterms:created>
  <dcterms:modified xsi:type="dcterms:W3CDTF">2020-05-29T23:33:33Z</dcterms:modified>
</cp:coreProperties>
</file>