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4" r:id="rId2"/>
    <p:sldId id="295" r:id="rId3"/>
    <p:sldId id="296" r:id="rId4"/>
    <p:sldId id="298" r:id="rId5"/>
    <p:sldId id="299" r:id="rId6"/>
    <p:sldId id="300" r:id="rId7"/>
    <p:sldId id="301" r:id="rId8"/>
    <p:sldId id="302" r:id="rId9"/>
    <p:sldId id="297" r:id="rId10"/>
    <p:sldId id="303" r:id="rId11"/>
    <p:sldId id="304" r:id="rId12"/>
    <p:sldId id="305" r:id="rId13"/>
    <p:sldId id="306" r:id="rId14"/>
    <p:sldId id="307" r:id="rId15"/>
    <p:sldId id="308" r:id="rId16"/>
    <p:sldId id="30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191DD2-3851-4C86-840C-957182AB57F1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48DFB7-A9CB-4D0B-B7EF-A7651A6C1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70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CD70-03DD-42AE-A518-4B3DD4D8CD09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A9189-8EB7-43A7-A4A3-F71BB236D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0204-1F1A-4B40-B17D-8406B64F6137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3331D-87CD-41DF-AE2C-4371D934D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CB8BA-32E7-4272-A1DA-05D83E7B47E0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157B-2BC0-47F4-9A8B-4F32D4AD7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1D4D2-F0A9-40C9-9729-69C2FF67F011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645E7-FCEA-469C-B7D6-BFA297B2D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2DA4-425F-4A7C-969D-D155F9148D53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D36EF-F30B-460A-A554-4E4F7BBA9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FE2F-0757-424F-9EE7-97C125E0DB46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094D6-AB77-4F3D-9982-8B81C1E31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B1544-E5F0-4A53-B695-D95B3D2F9EEE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24DC0-CB5B-495D-8C09-B15146C18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34881-AD38-4E32-8C8B-C3222CE7B04F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7E5F8-9306-41BB-84D8-809B36BC2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1ADDE-742E-4C8D-A899-BCFEB154F27D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D342-6BCE-49F9-9870-54ABE884E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49838-48BB-4662-BC9B-CF13893F2CEA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57C72-DB64-41BC-8BCB-E8BBDF796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C1B01-F215-47C7-BC47-C14F724E9648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2706-567F-4568-BAF5-8CD98C5EA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86AF9-D0E6-4855-938E-39C01C60BE30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AA385-5FA3-4FC8-9737-3689CF62D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10E52-4845-499D-A671-F387184E5098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CCC8C-9D1B-4387-8C22-2A2B699BF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2204864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5838E-B755-4F91-98E5-BDE69AADA0E4}" type="datetimeFigureOut">
              <a:rPr lang="ru-RU"/>
              <a:pPr>
                <a:defRPr/>
              </a:pPr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DC6A49-9197-4E41-A081-961F7FE6F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0" y="260350"/>
            <a:ext cx="9144000" cy="5472906"/>
          </a:xfrm>
        </p:spPr>
        <p:txBody>
          <a:bodyPr/>
          <a:lstStyle/>
          <a:p>
            <a:pPr eaLnBrk="1" hangingPunct="1">
              <a:tabLst>
                <a:tab pos="3403600" algn="l"/>
              </a:tabLst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«Социальная профилактика»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Тема: Вся правда о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вейпе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Цель: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Узнать как влияет употребление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на организм человека, сформировать в себе осознанный отказ от употребления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3"/>
          <p:cNvSpPr>
            <a:spLocks/>
          </p:cNvSpPr>
          <p:nvPr/>
        </p:nvSpPr>
        <p:spPr bwMode="auto">
          <a:xfrm>
            <a:off x="0" y="5589588"/>
            <a:ext cx="903605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ru-RU" sz="3200">
              <a:latin typeface="Times New Roman" pitchFamily="18" charset="0"/>
            </a:endParaRPr>
          </a:p>
        </p:txBody>
      </p:sp>
      <p:sp>
        <p:nvSpPr>
          <p:cNvPr id="16387" name="Rectangle 3"/>
          <p:cNvSpPr>
            <a:spLocks/>
          </p:cNvSpPr>
          <p:nvPr/>
        </p:nvSpPr>
        <p:spPr bwMode="auto">
          <a:xfrm>
            <a:off x="0" y="5516563"/>
            <a:ext cx="91440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Ctr="1"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400" y="5470525"/>
            <a:ext cx="4376737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7200" algn="just"/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Причина третья-отсутствие контроля за оборотом </a:t>
            </a:r>
            <a:r>
              <a:rPr lang="ru-RU" sz="2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вейпов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, и как следствие </a:t>
            </a:r>
            <a:r>
              <a:rPr lang="ru-RU" sz="24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неизветсные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 дозировки тех или иных веществ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4572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За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вейпами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отсутствует какой либо контроль. В связи с этим 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узнать дозировку тех или иных веществ почти нереально. Даже если на упаковке написано, что это устройство с низким содержанием никотина, никто это проверить толком не сможет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32629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lvl="0" indent="457200" algn="l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	Причина четвёртая – после употребления </a:t>
            </a:r>
            <a:r>
              <a:rPr lang="ru-RU" sz="2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вейпа</a:t>
            </a: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 человек не сможет бросить курить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.</a:t>
            </a:r>
            <a:b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3874595" cy="201622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484784"/>
            <a:ext cx="4618856" cy="4824536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Исследования ученых показало, что употребление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никотина из электронных сигарет также может способствовать возникновению зависимости и последующему переходу на табак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Даже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спустя длительное время,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после перехода 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вейпы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курильщики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 стажем, по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привычке тянутся к обычным сигаретам с табаком.</a:t>
            </a:r>
          </a:p>
          <a:p>
            <a:pPr marL="0" indent="457200" algn="just"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6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latin typeface="Arial" pitchFamily="34" charset="0"/>
                <a:ea typeface="+mn-ea"/>
                <a:cs typeface="Arial" pitchFamily="34" charset="0"/>
              </a:rPr>
              <a:t>Причина </a:t>
            </a:r>
            <a:r>
              <a:rPr lang="ru-RU" sz="2400" b="1" dirty="0" smtClean="0">
                <a:latin typeface="Arial" pitchFamily="34" charset="0"/>
                <a:ea typeface="+mn-ea"/>
                <a:cs typeface="Arial" pitchFamily="34" charset="0"/>
              </a:rPr>
              <a:t>пятая - на </a:t>
            </a:r>
            <a:r>
              <a:rPr lang="ru-RU" sz="2400" b="1" dirty="0" err="1" smtClean="0">
                <a:latin typeface="Arial" pitchFamily="34" charset="0"/>
                <a:ea typeface="+mn-ea"/>
                <a:cs typeface="Arial" pitchFamily="34" charset="0"/>
              </a:rPr>
              <a:t>вейперах</a:t>
            </a:r>
            <a:r>
              <a:rPr lang="ru-RU" sz="2400" b="1" dirty="0" smtClean="0">
                <a:latin typeface="Arial" pitchFamily="34" charset="0"/>
                <a:ea typeface="+mn-ea"/>
                <a:cs typeface="Arial" pitchFamily="34" charset="0"/>
              </a:rPr>
              <a:t> зарабатывают иностранные инвесторы.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На курильщиках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вейпов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просто зарабатывают, убивая их здоровье. В 2014 году во всем мире на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вейпы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люди потратили 3 миллиарда долларов. К 2030 году продажи, согласно прогнозам, возрастут в 17 раз. За свою короткую историю электронные сигареты сделали успешную «карьеру» - собрали большую паству приверженцев и, по мнению экспертов, в ближайшие 10-15 лет обгонят по продажам обычные сигареты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61" y="4261812"/>
            <a:ext cx="3534896" cy="235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200" b="1" dirty="0">
                <a:latin typeface="Arial" pitchFamily="34" charset="0"/>
                <a:ea typeface="+mn-ea"/>
                <a:cs typeface="Arial" pitchFamily="34" charset="0"/>
              </a:rPr>
              <a:t>Причина </a:t>
            </a:r>
            <a:r>
              <a:rPr lang="ru-RU" sz="2200" b="1" dirty="0" smtClean="0">
                <a:latin typeface="Arial" pitchFamily="34" charset="0"/>
                <a:ea typeface="+mn-ea"/>
                <a:cs typeface="Arial" pitchFamily="34" charset="0"/>
              </a:rPr>
              <a:t>шестая – курить и парить – это НЕ МОДНО! </a:t>
            </a: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На сегодняшний день среди молодежи стал очень актуален и популярен здоровый образ жизни. Спорт, правильное питание, полноценный отдых – залог здорового организма и перспективного будущего.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Когда же человек убирает из своей жизни все вредные привязанности (или хотя бы большинство), он вдруг замечает, что счастливым можно быть просто по умолчанию.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 трать свое время за вредные привычки, займись собой, ведь быть здоровым – это здорово!!!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228" y="3933056"/>
            <a:ext cx="3960440" cy="264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95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Повторение изученного материала. Ответь на вопросы по изученной теме устно.</a:t>
            </a:r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.  Если затрудняешься дать ответ, вернись к слайдам.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вейпинг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К какому виду ответственности могут привлечь несовершеннолетнего за приобретение и курение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Какое влияние вызывает курение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вейпинга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на организм человека?</a:t>
            </a:r>
          </a:p>
          <a:p>
            <a:pPr lvl="0" algn="just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Проверь себя! Прочитай внимательно ещё раз. </a:t>
            </a: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Сравни со своими 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ответами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вейпинг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Термин 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вейпинг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происходит от английского слова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vape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что означает 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«вдыхать и выдыхать пар»,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который производится электронной сигаретой или паровым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устройством).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 какому виду ответственности могут привлечь несовершеннолетнего за приобретение и курение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(За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приобретение и курение </a:t>
            </a:r>
            <a:r>
              <a:rPr lang="ru-RU" sz="2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несовершеннолетнего могут привлечь к административной ответственности).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457200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Какое влияние вызывает курение </a:t>
            </a:r>
            <a:r>
              <a:rPr lang="ru-RU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вейпинга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на организм человека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(Курение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приводит к таким заболеваниям как 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гипергликимия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артериальная гипертония, атеросклероз, тахикардия, аритмия, онкология, «</a:t>
            </a:r>
            <a:r>
              <a:rPr lang="ru-RU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попкорновая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болезнь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легких).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36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sz="36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Спасибо за внимание! 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Берегите свое здоровье!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98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lvl="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Прочитай внимательно слайды и ответь на вопросы в конце презентации.</a:t>
            </a:r>
          </a:p>
          <a:p>
            <a:pPr marL="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Сегодня на занятии ты узнаешь  о  вреде такого популярного вида курения –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вейпе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45720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2200" b="1" i="1" dirty="0" err="1" smtClean="0"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200" b="1" i="1" dirty="0" err="1" smtClean="0">
                <a:latin typeface="Arial" pitchFamily="34" charset="0"/>
                <a:cs typeface="Arial" pitchFamily="34" charset="0"/>
              </a:rPr>
              <a:t>вейпинг</a:t>
            </a: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Термин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200" i="1" dirty="0" err="1">
                <a:latin typeface="Arial" pitchFamily="34" charset="0"/>
                <a:cs typeface="Arial" pitchFamily="34" charset="0"/>
              </a:rPr>
              <a:t>вейпинг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» 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происходит от английского слова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vape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что означает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«вдыхать и выдыхать пар», 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который производится электронной сигаретой или паровым устройством.</a:t>
            </a:r>
          </a:p>
          <a:p>
            <a:pPr marL="0" indent="457200" algn="just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Правда ли, что 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в отличии от обычной сигареты практически безопасен для организма?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marL="0" lvl="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Нет, это неправда! </a:t>
            </a:r>
            <a:r>
              <a:rPr lang="ru-RU" sz="2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Вейперы</a:t>
            </a: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то есть люди, употребляющие </a:t>
            </a:r>
            <a:r>
              <a:rPr lang="ru-RU" sz="22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пропагандируют новую культуру курения, а точнее парения. Они </a:t>
            </a: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считают и, практически,  навязывают свое мнение остальным,  </a:t>
            </a:r>
            <a:r>
              <a:rPr lang="ru-RU" sz="2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2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менее безвреден, чем сигареты. </a:t>
            </a:r>
            <a:endParaRPr lang="ru-RU" sz="2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Давай </a:t>
            </a:r>
            <a:r>
              <a:rPr lang="ru-RU" sz="2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разберемся так ли </a:t>
            </a: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это?</a:t>
            </a:r>
            <a:endParaRPr lang="ru-RU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8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/>
          <a:lstStyle/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 1 января 2019 года на территории РФ вступил в силу Федеральный Закон «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государственном регулировании оборота </a:t>
            </a:r>
            <a:r>
              <a:rPr lang="ru-RU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никотиносодержащей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продукции  и устройств, предназначенных для потребления никотина способами, отличными от курения 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табака». </a:t>
            </a: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Согласно данному закону – </a:t>
            </a:r>
            <a:r>
              <a:rPr lang="ru-RU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приравнен к обычной сигарете!!!</a:t>
            </a: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Статья 11 настоящего закона говорит о том, что:</a:t>
            </a:r>
          </a:p>
          <a:p>
            <a:pPr marL="0" indent="457200"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Запрещается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продажа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никотиносодержащей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продукции и устройств, предназначенных для потребления никотина способами, отличными от курения табака, несовершеннолетним и несовершеннолетними.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457200"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Запрещается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вовлечение несовершеннолетних в процесс потребления никотина способами, отличными от курения табака, путем покупки для них либо передачи им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никотиносодержащей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продукции или устройств, предназначенных для потребления никотина способами, отличными от курения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табака.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было</a:t>
            </a:r>
          </a:p>
          <a:p>
            <a:pPr mar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 это значит, что за приобретение и употребление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тебя могут привлечь в административной ответственности.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колько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случаев, когда 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во </a:t>
            </a:r>
            <a:r>
              <a:rPr lang="ru-RU" sz="20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рту курящего.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0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just"/>
            <a:r>
              <a:rPr lang="ru-RU" sz="1800" dirty="0" smtClean="0">
                <a:latin typeface="Arial" pitchFamily="34" charset="0"/>
                <a:cs typeface="Arial" pitchFamily="34" charset="0"/>
              </a:rPr>
              <a:t>- Давай </a:t>
            </a: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сравним, что же входит в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состав обычной сигареты 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/>
          <a:lstStyle/>
          <a:p>
            <a:pPr marL="0" lvl="0" indent="0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Никотин</a:t>
            </a:r>
          </a:p>
          <a:p>
            <a:pPr marL="0" lvl="0" indent="0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Формацельдегид</a:t>
            </a: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Ацетальдегид</a:t>
            </a:r>
          </a:p>
          <a:p>
            <a:pPr marL="0" indent="0">
              <a:spcBef>
                <a:spcPts val="0"/>
              </a:spcBef>
            </a:pP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Моноаксид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углерода</a:t>
            </a: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Ароматические амины</a:t>
            </a: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Синильная кислота</a:t>
            </a: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Оксид азота</a:t>
            </a: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Бутадиен</a:t>
            </a:r>
          </a:p>
          <a:p>
            <a:pPr marL="0" indent="0">
              <a:spcBef>
                <a:spcPts val="0"/>
              </a:spcBef>
            </a:pP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Метано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Бензол</a:t>
            </a:r>
          </a:p>
          <a:p>
            <a:pPr marL="0" indent="0">
              <a:spcBef>
                <a:spcPts val="0"/>
              </a:spcBef>
            </a:pP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+ более 200 ядовитых веществ</a:t>
            </a:r>
          </a:p>
          <a:p>
            <a:pPr marL="0" indent="0">
              <a:spcBef>
                <a:spcPts val="0"/>
              </a:spcBef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/>
          </a:p>
          <a:p>
            <a:pPr marL="0" indent="0"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Сравнив, мы увидели, что обе сигареты имеют в составе никотин и большое количество вредных веществ, являющихся ядовитыми для организма человека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67544" y="1124745"/>
            <a:ext cx="3572644" cy="36004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Обычная табачная сигарета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932039" y="1124745"/>
            <a:ext cx="4211961" cy="360040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Электронная сигарета –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вейп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4716016" y="1484785"/>
            <a:ext cx="4427984" cy="3888432"/>
          </a:xfrm>
        </p:spPr>
        <p:txBody>
          <a:bodyPr/>
          <a:lstStyle/>
          <a:p>
            <a:pPr marL="0" lvl="0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Никотин</a:t>
            </a:r>
          </a:p>
          <a:p>
            <a:pPr marL="0" lvl="0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Формацельдегид</a:t>
            </a: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Ацетилацетон</a:t>
            </a:r>
          </a:p>
          <a:p>
            <a:pPr marL="0" lvl="0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Нитрозамины</a:t>
            </a: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Диацетил</a:t>
            </a:r>
            <a:endParaRPr lang="ru-RU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Свинец</a:t>
            </a:r>
          </a:p>
          <a:p>
            <a:pPr marL="0"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Никель</a:t>
            </a:r>
          </a:p>
          <a:p>
            <a:pPr marL="0"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Хром</a:t>
            </a:r>
          </a:p>
          <a:p>
            <a:pPr marL="0"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Цинк</a:t>
            </a:r>
          </a:p>
          <a:p>
            <a:pPr marL="0" lvl="0">
              <a:spcBef>
                <a:spcPts val="0"/>
              </a:spcBef>
            </a:pPr>
            <a:r>
              <a:rPr lang="ru-RU" sz="18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Электронные сигареты еще до конца не исследованы, а это значит. Что вредных веществ и тяжелых металлов может быть намного больше!</a:t>
            </a:r>
          </a:p>
          <a:p>
            <a:pPr marL="0" lvl="0">
              <a:spcBef>
                <a:spcPts val="0"/>
              </a:spcBef>
            </a:pPr>
            <a:endParaRPr lang="ru-RU" sz="18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56792"/>
            <a:ext cx="1277610" cy="25202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556792"/>
            <a:ext cx="1560157" cy="234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lvl="0" indent="457200" algn="just" eaLnBrk="1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Чем опасны электронные сигареты (</a:t>
            </a:r>
            <a:r>
              <a:rPr lang="ru-RU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вейпы</a:t>
            </a: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)?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содержание никотина в них выше заявленной нормы;</a:t>
            </a:r>
          </a:p>
          <a:p>
            <a:pPr marL="0" indent="457200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пропиленгликоль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входящий в их состав, может вызывать аллергию и блокировать дыхание курильщика;</a:t>
            </a:r>
          </a:p>
          <a:p>
            <a:pPr marL="0" indent="457200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пар, вдыхаемый курильщиком </a:t>
            </a:r>
            <a:r>
              <a:rPr lang="ru-RU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включает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свой состав продукты распада </a:t>
            </a:r>
            <a:r>
              <a:rPr lang="ru-RU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пропиленгликоля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и глицерина, может приводить к эмфиземе лёгких, потенциально — к раку, заболеваниям трахеи, гортани и сердечно-сосудистым заболеваниям.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SimHei" pitchFamily="49" charset="-122"/>
                <a:cs typeface="Arial" pitchFamily="34" charset="0"/>
              </a:rPr>
              <a:t>пар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ea typeface="SimHei" pitchFamily="49" charset="-122"/>
                <a:cs typeface="Arial" pitchFamily="34" charset="0"/>
              </a:rPr>
              <a:t>в виде капелек воды оседает на стенках лёгких и нарушает их функции, из-за чего в кровь поступает меньше кислорода. Это, в свою очередь, приводит к </a:t>
            </a:r>
            <a:r>
              <a:rPr lang="ru-RU" sz="2000" dirty="0">
                <a:latin typeface="Arial" pitchFamily="34" charset="0"/>
                <a:ea typeface="SimHei" pitchFamily="49" charset="-122"/>
                <a:cs typeface="Arial" pitchFamily="34" charset="0"/>
              </a:rPr>
              <a:t>кислородному голоданию — состоянию гипоксии. Постоянная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ea typeface="SimHei" pitchFamily="49" charset="-122"/>
                <a:cs typeface="Arial" pitchFamily="34" charset="0"/>
              </a:rPr>
              <a:t>нехватка кислорода опасна замедлением обменных процессов, деления клеток и старению в целом.</a:t>
            </a:r>
          </a:p>
          <a:p>
            <a:pPr marL="0" lvl="0" indent="45720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Электронные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сигареты не снижают потребление сигарет среди подростков, а способствуют увеличению потребления 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никотина. При </a:t>
            </a: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этом потребление никотина из электронных сигарет также может способствовать возникновению зависимости и последующему переходу на табак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2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lvl="0" indent="457200" algn="just" eaLnBrk="1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Как же влияет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вейп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на организм человека?</a:t>
            </a:r>
          </a:p>
          <a:p>
            <a:pPr marL="0" lvl="0" indent="45720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Регулярное употребление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развивает:</a:t>
            </a:r>
          </a:p>
          <a:p>
            <a:pPr marL="0" indent="457200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гипергликимию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(увеличение уровня глюкозы в сыворотке крови, из-за чего можно впасть в кому);</a:t>
            </a:r>
          </a:p>
          <a:p>
            <a:pPr marL="0" indent="457200"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артериальную гипертонию (повышенное артериальное давление);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атеросклероз (болезнь, вызванная ухудшением эластичности артерий);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тахикардию (увеличение частоты сердечных сокращений);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аритмию (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нарушению частоты, ритмичности и последовательности возбуждения и сокращения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сердца);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онкологию;</a:t>
            </a:r>
          </a:p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попкорновую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 болезнь легких – когда легкие становятся похожие на попкорн.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653136"/>
            <a:ext cx="3744416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7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pPr indent="457200"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Существует ряд стран, где употребление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вейпа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запрещено: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/>
          <a:lstStyle/>
          <a:p>
            <a:pPr indent="3429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 Колумбии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Уругвае категорически запрещено употребление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никоносодержащих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девайсов, поскольку факт вреда от их использования был многократно подтвержден медицинскими экспериментами;</a:t>
            </a:r>
          </a:p>
          <a:p>
            <a:pPr indent="3429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скором времени Италия введет запрет на продажу е-сигарет лицам, не достигшим 18-летнего возраста;</a:t>
            </a:r>
          </a:p>
          <a:p>
            <a:pPr indent="3429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Франция и Панама пришли к выводу, что девайсы по силе негативного воздействия на организм не уступает табачной продукции, поэтому в скором времени их распространение и использование в общественных местах будет под запретом;</a:t>
            </a:r>
          </a:p>
          <a:p>
            <a:pPr indent="3429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США, которая, по сути, является оплотом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вэйпинга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и та ввела запрет на употребление е-сигарет в местах общего пользования.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013176"/>
            <a:ext cx="2206819" cy="149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 причин не употреблять электронную сигарету (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вейп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Причина первая-вред для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здоровья.</a:t>
            </a:r>
          </a:p>
          <a:p>
            <a:pPr marL="0"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Всемирная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организация здравоохранения  в докладе «Об электронных системах доставки никотина»  сообщает, что «аэрозоль ЭСДН (электронные системы доставки никотина) не является всего лишь «водяным паром», как это часто утверждается».</a:t>
            </a:r>
          </a:p>
          <a:p>
            <a:pPr marL="0" lvl="0" indent="457200" algn="just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Эксперты установили, что основными компонентами раствора, помимо никотина, являются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пропиленгликоль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глицерин, ароматизирующие вещества, формальдегид и другие, вызывающие рак, вещества.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05064"/>
            <a:ext cx="3585592" cy="268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lvl="0" indent="457200" algn="just" defTabSz="457200" eaLnBrk="1" fontAlgn="auto" hangingPunct="1">
              <a:spcBef>
                <a:spcPts val="1000"/>
              </a:spcBef>
              <a:spcAft>
                <a:spcPts val="0"/>
              </a:spcAft>
              <a:buClr>
                <a:srgbClr val="B01513"/>
              </a:buClr>
              <a:buSzPct val="80000"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Причина </a:t>
            </a: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вторая-</a:t>
            </a:r>
            <a:r>
              <a:rPr lang="ru-RU" sz="2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 может взорваться.</a:t>
            </a: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мире было зафиксировано уже несколько случаев, когда </a:t>
            </a:r>
            <a:r>
              <a:rPr lang="ru-RU" sz="2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взрывался во рту курящего. </a:t>
            </a:r>
            <a:endParaRPr lang="ru-RU" sz="2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45720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Были 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такие случаи и в России. Последний произошел в 2019 г, когда в детскую больницу доставили 17-летнего школьника. Рванувший </a:t>
            </a:r>
            <a:r>
              <a:rPr lang="ru-RU" sz="2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вейп</a:t>
            </a:r>
            <a:r>
              <a:rPr lang="ru-RU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разорвал мальчику челюсть, зубы, губы. Хирурги спасли жизнь подростку. Но теперь ему предстоит пластика и вставка выбитых взрывом зубов.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white"/>
                </a:solidFill>
                <a:latin typeface="Times New Roman"/>
              </a:rPr>
              <a:t>кие </a:t>
            </a:r>
            <a:r>
              <a:rPr lang="ru-RU" sz="2200" dirty="0">
                <a:solidFill>
                  <a:prstClr val="white"/>
                </a:solidFill>
                <a:latin typeface="Times New Roman"/>
              </a:rPr>
              <a:t>случаи и в России. Последний произошел в 2019 г, когда в детскую больницу доставили </a:t>
            </a:r>
            <a:r>
              <a:rPr lang="ru-RU" sz="2200" dirty="0" smtClean="0">
                <a:solidFill>
                  <a:prstClr val="white"/>
                </a:solidFill>
                <a:latin typeface="Times New Roman"/>
              </a:rPr>
              <a:t>17-летнего школьника. зубов</a:t>
            </a:r>
            <a:r>
              <a:rPr lang="ru-RU" sz="2200" dirty="0">
                <a:solidFill>
                  <a:prstClr val="white"/>
                </a:solidFill>
                <a:latin typeface="Times New Roman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84984"/>
            <a:ext cx="5471741" cy="306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1148</Words>
  <Application>Microsoft Office PowerPoint</Application>
  <PresentationFormat>Экран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«Социальная профилактика»  Тема: Вся правда о вейпе.  Цель:  Узнать как влияет употребление вейпа на организм человека, сформировать в себе осознанный отказ от употребления вейпа. </vt:lpstr>
      <vt:lpstr>Презентация PowerPoint</vt:lpstr>
      <vt:lpstr>Презентация PowerPoint</vt:lpstr>
      <vt:lpstr>- Давай сравним, что же входит в состав обычной сигареты и вейпа.</vt:lpstr>
      <vt:lpstr>Презентация PowerPoint</vt:lpstr>
      <vt:lpstr>Презентация PowerPoint</vt:lpstr>
      <vt:lpstr>Существует ряд стран, где употребление вейпа запрещено:</vt:lpstr>
      <vt:lpstr>6 причин не употреблять электронную сигарету (вейп).</vt:lpstr>
      <vt:lpstr>Презентация PowerPoint</vt:lpstr>
      <vt:lpstr>Причина третья-отсутствие контроля за оборотом вейпов, и как следствие неизветсные дозировки тех или иных веществ</vt:lpstr>
      <vt:lpstr>  Причина четвёртая – после употребления вейпа человек не сможет бросить курить. </vt:lpstr>
      <vt:lpstr>Причина пятая - на вейперах зарабатывают иностранные инвесторы.</vt:lpstr>
      <vt:lpstr>Причина шестая – курить и парить – это НЕ МОДНО! </vt:lpstr>
      <vt:lpstr> Повторение изученного материала. Ответь на вопросы по изученной теме устно. .  Если затрудняешься дать ответ, вернись к слайдам.</vt:lpstr>
      <vt:lpstr> Проверь себя! Прочитай внимательно ещё раз.  Сравни со своими ответами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Отраслевая и территориальная структура мирового хозяйства</dc:title>
  <dc:creator>asus</dc:creator>
  <cp:lastModifiedBy>Пользователь</cp:lastModifiedBy>
  <cp:revision>55</cp:revision>
  <dcterms:created xsi:type="dcterms:W3CDTF">2020-04-04T04:42:00Z</dcterms:created>
  <dcterms:modified xsi:type="dcterms:W3CDTF">2020-05-05T18:58:41Z</dcterms:modified>
</cp:coreProperties>
</file>