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7" r:id="rId4"/>
    <p:sldId id="260" r:id="rId5"/>
    <p:sldId id="270" r:id="rId6"/>
    <p:sldId id="268" r:id="rId7"/>
    <p:sldId id="265" r:id="rId8"/>
    <p:sldId id="272" r:id="rId9"/>
    <p:sldId id="273" r:id="rId10"/>
    <p:sldId id="262" r:id="rId11"/>
    <p:sldId id="264" r:id="rId12"/>
    <p:sldId id="271"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90" d="100"/>
          <a:sy n="90" d="100"/>
        </p:scale>
        <p:origin x="-960"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1044;&#1080;&#1072;&#1075;&#1088;&#1072;&#1084;&#1084;&#1072;%20&#1074;%20Microsoft%20Office%20PowerPoint"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1044;&#1080;&#1072;&#1075;&#1088;&#1072;&#1084;&#1084;&#1072;%20&#1074;%20Microsoft%20Office%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view3D>
      <c:rotX val="30"/>
      <c:perspective val="30"/>
    </c:view3D>
    <c:plotArea>
      <c:layout>
        <c:manualLayout>
          <c:layoutTarget val="inner"/>
          <c:xMode val="edge"/>
          <c:yMode val="edge"/>
          <c:x val="1.8448981836804036E-2"/>
          <c:y val="5.1411845359233634E-2"/>
          <c:w val="0.9442230749963022"/>
          <c:h val="0.82461101120933866"/>
        </c:manualLayout>
      </c:layout>
      <c:pie3DChart>
        <c:varyColors val="1"/>
        <c:ser>
          <c:idx val="0"/>
          <c:order val="0"/>
          <c:explosion val="25"/>
          <c:dPt>
            <c:idx val="1"/>
            <c:explosion val="1"/>
          </c:dPt>
          <c:dLbls>
            <c:txPr>
              <a:bodyPr/>
              <a:lstStyle/>
              <a:p>
                <a:pPr>
                  <a:defRPr sz="2400" b="1"/>
                </a:pPr>
                <a:endParaRPr lang="ru-RU"/>
              </a:p>
            </c:txPr>
            <c:dLblPos val="outEnd"/>
            <c:showVal val="1"/>
            <c:showLeaderLines val="1"/>
          </c:dLbls>
          <c:cat>
            <c:strRef>
              <c:f>'[Диаграмма в Microsoft Office PowerPoint]Лист2'!$A$1:$A$3</c:f>
              <c:strCache>
                <c:ptCount val="3"/>
                <c:pt idx="0">
                  <c:v>папы</c:v>
                </c:pt>
                <c:pt idx="1">
                  <c:v>мамы</c:v>
                </c:pt>
                <c:pt idx="2">
                  <c:v>бабушки, дедушки</c:v>
                </c:pt>
              </c:strCache>
            </c:strRef>
          </c:cat>
          <c:val>
            <c:numRef>
              <c:f>'[Диаграмма в Microsoft Office PowerPoint]Лист2'!$B$1:$B$3</c:f>
              <c:numCache>
                <c:formatCode>0%</c:formatCode>
                <c:ptCount val="3"/>
                <c:pt idx="0">
                  <c:v>0.42000000000000032</c:v>
                </c:pt>
                <c:pt idx="1">
                  <c:v>0.3800000000000005</c:v>
                </c:pt>
                <c:pt idx="2">
                  <c:v>0.2</c:v>
                </c:pt>
              </c:numCache>
            </c:numRef>
          </c:val>
        </c:ser>
        <c:dLbls>
          <c:showVal val="1"/>
        </c:dLbls>
      </c:pie3DChart>
    </c:plotArea>
    <c:legend>
      <c:legendPos val="b"/>
      <c:layout>
        <c:manualLayout>
          <c:xMode val="edge"/>
          <c:yMode val="edge"/>
          <c:x val="6.2081061106639211E-2"/>
          <c:y val="0.88434945999203174"/>
          <c:w val="0.89139829396325465"/>
          <c:h val="0.10610637212015177"/>
        </c:manualLayout>
      </c:layout>
      <c:txPr>
        <a:bodyPr/>
        <a:lstStyle/>
        <a:p>
          <a:pPr>
            <a:defRPr sz="2800"/>
          </a:pPr>
          <a:endParaRPr lang="ru-RU"/>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clustered"/>
        <c:ser>
          <c:idx val="0"/>
          <c:order val="0"/>
          <c:tx>
            <c:strRef>
              <c:f>'[Диаграмма в Microsoft Office PowerPoint]Лист1'!$A$2</c:f>
              <c:strCache>
                <c:ptCount val="1"/>
                <c:pt idx="0">
                  <c:v>мужество</c:v>
                </c:pt>
              </c:strCache>
            </c:strRef>
          </c:tx>
          <c:dLbls>
            <c:dLbl>
              <c:idx val="0"/>
              <c:layout>
                <c:manualLayout>
                  <c:x val="1.1753820396534135E-2"/>
                  <c:y val="-1.1251727184420926E-2"/>
                </c:manualLayout>
              </c:layout>
              <c:showVal val="1"/>
            </c:dLbl>
            <c:dLbl>
              <c:idx val="1"/>
              <c:layout>
                <c:manualLayout>
                  <c:x val="1.4692275495667706E-2"/>
                  <c:y val="-1.3502072621305159E-2"/>
                </c:manualLayout>
              </c:layout>
              <c:showVal val="1"/>
            </c:dLbl>
            <c:txPr>
              <a:bodyPr/>
              <a:lstStyle/>
              <a:p>
                <a:pPr>
                  <a:defRPr sz="1600" b="1"/>
                </a:pPr>
                <a:endParaRPr lang="ru-RU"/>
              </a:p>
            </c:txPr>
            <c:showVal val="1"/>
          </c:dLbls>
          <c:cat>
            <c:strRef>
              <c:f>'[Диаграмма в Microsoft Office PowerPoint]Лист1'!$B$1:$D$1</c:f>
              <c:strCache>
                <c:ptCount val="3"/>
                <c:pt idx="0">
                  <c:v>папы</c:v>
                </c:pt>
                <c:pt idx="1">
                  <c:v>мамы</c:v>
                </c:pt>
                <c:pt idx="2">
                  <c:v>бабушки и дедушки</c:v>
                </c:pt>
              </c:strCache>
            </c:strRef>
          </c:cat>
          <c:val>
            <c:numRef>
              <c:f>'[Диаграмма в Microsoft Office PowerPoint]Лист1'!$B$2:$D$2</c:f>
              <c:numCache>
                <c:formatCode>0%</c:formatCode>
                <c:ptCount val="3"/>
                <c:pt idx="0">
                  <c:v>0.4</c:v>
                </c:pt>
                <c:pt idx="1">
                  <c:v>0.30000000000000032</c:v>
                </c:pt>
                <c:pt idx="2">
                  <c:v>0.17</c:v>
                </c:pt>
              </c:numCache>
            </c:numRef>
          </c:val>
        </c:ser>
        <c:ser>
          <c:idx val="1"/>
          <c:order val="1"/>
          <c:tx>
            <c:strRef>
              <c:f>'[Диаграмма в Microsoft Office PowerPoint]Лист1'!$A$3</c:f>
              <c:strCache>
                <c:ptCount val="1"/>
                <c:pt idx="0">
                  <c:v>отвага</c:v>
                </c:pt>
              </c:strCache>
            </c:strRef>
          </c:tx>
          <c:dLbls>
            <c:dLbl>
              <c:idx val="0"/>
              <c:layout>
                <c:manualLayout>
                  <c:x val="1.5943664031389207E-2"/>
                  <c:y val="-1.5267973615319945E-2"/>
                </c:manualLayout>
              </c:layout>
              <c:showVal val="1"/>
            </c:dLbl>
            <c:dLbl>
              <c:idx val="1"/>
              <c:layout>
                <c:manualLayout>
                  <c:x val="1.8749999999999999E-2"/>
                  <c:y val="-1.606425702811248E-2"/>
                </c:manualLayout>
              </c:layout>
              <c:showVal val="1"/>
            </c:dLbl>
            <c:dLbl>
              <c:idx val="2"/>
              <c:layout>
                <c:manualLayout>
                  <c:x val="1.3246185387826348E-2"/>
                  <c:y val="-2.0253108931957711E-2"/>
                </c:manualLayout>
              </c:layout>
              <c:showVal val="1"/>
            </c:dLbl>
            <c:txPr>
              <a:bodyPr/>
              <a:lstStyle/>
              <a:p>
                <a:pPr>
                  <a:defRPr sz="1400" b="1"/>
                </a:pPr>
                <a:endParaRPr lang="ru-RU"/>
              </a:p>
            </c:txPr>
            <c:showVal val="1"/>
          </c:dLbls>
          <c:cat>
            <c:strRef>
              <c:f>'[Диаграмма в Microsoft Office PowerPoint]Лист1'!$B$1:$D$1</c:f>
              <c:strCache>
                <c:ptCount val="3"/>
                <c:pt idx="0">
                  <c:v>папы</c:v>
                </c:pt>
                <c:pt idx="1">
                  <c:v>мамы</c:v>
                </c:pt>
                <c:pt idx="2">
                  <c:v>бабушки и дедушки</c:v>
                </c:pt>
              </c:strCache>
            </c:strRef>
          </c:cat>
          <c:val>
            <c:numRef>
              <c:f>'[Диаграмма в Microsoft Office PowerPoint]Лист1'!$B$3:$D$3</c:f>
              <c:numCache>
                <c:formatCode>0%</c:formatCode>
                <c:ptCount val="3"/>
                <c:pt idx="0">
                  <c:v>0.32000000000000051</c:v>
                </c:pt>
                <c:pt idx="1">
                  <c:v>0.22</c:v>
                </c:pt>
                <c:pt idx="2">
                  <c:v>0.25</c:v>
                </c:pt>
              </c:numCache>
            </c:numRef>
          </c:val>
        </c:ser>
        <c:ser>
          <c:idx val="2"/>
          <c:order val="2"/>
          <c:tx>
            <c:strRef>
              <c:f>'[Диаграмма в Microsoft Office PowerPoint]Лист1'!$A$4</c:f>
              <c:strCache>
                <c:ptCount val="1"/>
                <c:pt idx="0">
                  <c:v>смекалка</c:v>
                </c:pt>
              </c:strCache>
            </c:strRef>
          </c:tx>
          <c:dLbls>
            <c:dLbl>
              <c:idx val="0"/>
              <c:layout>
                <c:manualLayout>
                  <c:x val="8.3333333333333367E-3"/>
                  <c:y val="-8.0321285140562242E-3"/>
                </c:manualLayout>
              </c:layout>
              <c:showVal val="1"/>
            </c:dLbl>
            <c:dLbl>
              <c:idx val="1"/>
              <c:layout>
                <c:manualLayout>
                  <c:x val="1.0416666666666666E-2"/>
                  <c:y val="-4.0160642570281095E-3"/>
                </c:manualLayout>
              </c:layout>
              <c:showVal val="1"/>
            </c:dLbl>
            <c:dLbl>
              <c:idx val="2"/>
              <c:layout>
                <c:manualLayout>
                  <c:x val="1.3888943569553806E-2"/>
                  <c:y val="-1.2048192771084258E-2"/>
                </c:manualLayout>
              </c:layout>
              <c:showVal val="1"/>
            </c:dLbl>
            <c:dLbl>
              <c:idx val="3"/>
              <c:layout>
                <c:manualLayout>
                  <c:x val="1.8749999999999999E-2"/>
                  <c:y val="0"/>
                </c:manualLayout>
              </c:layout>
              <c:showVal val="1"/>
            </c:dLbl>
            <c:txPr>
              <a:bodyPr/>
              <a:lstStyle/>
              <a:p>
                <a:pPr>
                  <a:defRPr sz="1400" b="1"/>
                </a:pPr>
                <a:endParaRPr lang="ru-RU"/>
              </a:p>
            </c:txPr>
            <c:showVal val="1"/>
          </c:dLbls>
          <c:cat>
            <c:strRef>
              <c:f>'[Диаграмма в Microsoft Office PowerPoint]Лист1'!$B$1:$D$1</c:f>
              <c:strCache>
                <c:ptCount val="3"/>
                <c:pt idx="0">
                  <c:v>папы</c:v>
                </c:pt>
                <c:pt idx="1">
                  <c:v>мамы</c:v>
                </c:pt>
                <c:pt idx="2">
                  <c:v>бабушки и дедушки</c:v>
                </c:pt>
              </c:strCache>
            </c:strRef>
          </c:cat>
          <c:val>
            <c:numRef>
              <c:f>'[Диаграмма в Microsoft Office PowerPoint]Лист1'!$B$4:$D$4</c:f>
              <c:numCache>
                <c:formatCode>0%</c:formatCode>
                <c:ptCount val="3"/>
                <c:pt idx="0">
                  <c:v>4.0000000000000022E-2</c:v>
                </c:pt>
                <c:pt idx="1">
                  <c:v>9.0000000000000024E-2</c:v>
                </c:pt>
                <c:pt idx="2">
                  <c:v>8.0000000000000043E-2</c:v>
                </c:pt>
              </c:numCache>
            </c:numRef>
          </c:val>
        </c:ser>
        <c:ser>
          <c:idx val="3"/>
          <c:order val="3"/>
          <c:tx>
            <c:strRef>
              <c:f>'[Диаграмма в Microsoft Office PowerPoint]Лист1'!$A$5</c:f>
              <c:strCache>
                <c:ptCount val="1"/>
                <c:pt idx="0">
                  <c:v>чувство долга</c:v>
                </c:pt>
              </c:strCache>
            </c:strRef>
          </c:tx>
          <c:dLbls>
            <c:dLbl>
              <c:idx val="0"/>
              <c:layout>
                <c:manualLayout>
                  <c:x val="1.7630730594801157E-2"/>
                  <c:y val="-1.3502072621305159E-2"/>
                </c:manualLayout>
              </c:layout>
              <c:showVal val="1"/>
            </c:dLbl>
            <c:dLbl>
              <c:idx val="1"/>
              <c:layout>
                <c:manualLayout>
                  <c:x val="1.3223047946100869E-2"/>
                  <c:y val="-2.0253108931957732E-2"/>
                </c:manualLayout>
              </c:layout>
              <c:showVal val="1"/>
            </c:dLbl>
            <c:dLbl>
              <c:idx val="2"/>
              <c:layout>
                <c:manualLayout>
                  <c:x val="1.6161503045234421E-2"/>
                  <c:y val="-1.5752418058189329E-2"/>
                </c:manualLayout>
              </c:layout>
              <c:showVal val="1"/>
            </c:dLbl>
            <c:txPr>
              <a:bodyPr/>
              <a:lstStyle/>
              <a:p>
                <a:pPr>
                  <a:defRPr sz="1400" b="1"/>
                </a:pPr>
                <a:endParaRPr lang="ru-RU"/>
              </a:p>
            </c:txPr>
            <c:showVal val="1"/>
          </c:dLbls>
          <c:cat>
            <c:strRef>
              <c:f>'[Диаграмма в Microsoft Office PowerPoint]Лист1'!$B$1:$D$1</c:f>
              <c:strCache>
                <c:ptCount val="3"/>
                <c:pt idx="0">
                  <c:v>папы</c:v>
                </c:pt>
                <c:pt idx="1">
                  <c:v>мамы</c:v>
                </c:pt>
                <c:pt idx="2">
                  <c:v>бабушки и дедушки</c:v>
                </c:pt>
              </c:strCache>
            </c:strRef>
          </c:cat>
          <c:val>
            <c:numRef>
              <c:f>'[Диаграмма в Microsoft Office PowerPoint]Лист1'!$B$5:$D$5</c:f>
              <c:numCache>
                <c:formatCode>0%</c:formatCode>
                <c:ptCount val="3"/>
                <c:pt idx="0">
                  <c:v>0.24000000000000021</c:v>
                </c:pt>
                <c:pt idx="1">
                  <c:v>0.39000000000000051</c:v>
                </c:pt>
                <c:pt idx="2">
                  <c:v>0.5</c:v>
                </c:pt>
              </c:numCache>
            </c:numRef>
          </c:val>
        </c:ser>
        <c:dLbls>
          <c:showVal val="1"/>
        </c:dLbls>
        <c:shape val="box"/>
        <c:axId val="66382848"/>
        <c:axId val="66413312"/>
        <c:axId val="0"/>
      </c:bar3DChart>
      <c:catAx>
        <c:axId val="66382848"/>
        <c:scaling>
          <c:orientation val="minMax"/>
        </c:scaling>
        <c:axPos val="b"/>
        <c:tickLblPos val="nextTo"/>
        <c:txPr>
          <a:bodyPr/>
          <a:lstStyle/>
          <a:p>
            <a:pPr>
              <a:defRPr sz="1200" b="1"/>
            </a:pPr>
            <a:endParaRPr lang="ru-RU"/>
          </a:p>
        </c:txPr>
        <c:crossAx val="66413312"/>
        <c:crosses val="autoZero"/>
        <c:auto val="1"/>
        <c:lblAlgn val="ctr"/>
        <c:lblOffset val="100"/>
      </c:catAx>
      <c:valAx>
        <c:axId val="66413312"/>
        <c:scaling>
          <c:orientation val="minMax"/>
        </c:scaling>
        <c:axPos val="l"/>
        <c:majorGridlines/>
        <c:numFmt formatCode="0%" sourceLinked="1"/>
        <c:tickLblPos val="nextTo"/>
        <c:crossAx val="66382848"/>
        <c:crosses val="autoZero"/>
        <c:crossBetween val="between"/>
      </c:valAx>
    </c:plotArea>
    <c:legend>
      <c:legendPos val="b"/>
      <c:layout>
        <c:manualLayout>
          <c:xMode val="edge"/>
          <c:yMode val="edge"/>
          <c:x val="0.1232037536334461"/>
          <c:y val="0.91550909724291929"/>
          <c:w val="0.79445581802274712"/>
          <c:h val="8.3717191601050026E-2"/>
        </c:manualLayout>
      </c:layout>
      <c:txPr>
        <a:bodyPr/>
        <a:lstStyle/>
        <a:p>
          <a:pPr>
            <a:defRPr sz="1200" b="1"/>
          </a:pPr>
          <a:endParaRPr lang="ru-RU"/>
        </a:p>
      </c:txPr>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6C76F60-E075-48D0-AA91-FE8977A0A4DF}" type="datetimeFigureOut">
              <a:rPr lang="ru-RU" smtClean="0"/>
              <a:pPr/>
              <a:t>14.04.2020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BDA530-FE03-4609-A1CF-4959A1426B5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alpha val="33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C76F60-E075-48D0-AA91-FE8977A0A4DF}" type="datetimeFigureOut">
              <a:rPr lang="ru-RU" smtClean="0"/>
              <a:pPr/>
              <a:t>14.04.2020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BDA530-FE03-4609-A1CF-4959A1426B5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4" name="TextBox 3"/>
          <p:cNvSpPr txBox="1"/>
          <p:nvPr/>
        </p:nvSpPr>
        <p:spPr>
          <a:xfrm>
            <a:off x="857224" y="928670"/>
            <a:ext cx="7715304" cy="2800767"/>
          </a:xfrm>
          <a:prstGeom prst="rect">
            <a:avLst/>
          </a:prstGeom>
          <a:noFill/>
        </p:spPr>
        <p:txBody>
          <a:bodyPr wrap="square" rtlCol="0">
            <a:spAutoFit/>
          </a:bodyPr>
          <a:lstStyle/>
          <a:p>
            <a:r>
              <a:rPr lang="ru-RU" sz="4400" b="1" dirty="0" smtClean="0">
                <a:latin typeface="Times New Roman" pitchFamily="18" charset="0"/>
                <a:cs typeface="Times New Roman" pitchFamily="18" charset="0"/>
              </a:rPr>
              <a:t>Методы получения информации. </a:t>
            </a:r>
          </a:p>
          <a:p>
            <a:r>
              <a:rPr lang="ru-RU" sz="4400" b="1" dirty="0" smtClean="0">
                <a:latin typeface="Times New Roman" pitchFamily="18" charset="0"/>
                <a:cs typeface="Times New Roman" pitchFamily="18" charset="0"/>
              </a:rPr>
              <a:t>Опрос </a:t>
            </a:r>
          </a:p>
          <a:p>
            <a:r>
              <a:rPr lang="ru-RU" sz="4400" b="1" dirty="0" smtClean="0">
                <a:latin typeface="Times New Roman" pitchFamily="18" charset="0"/>
                <a:cs typeface="Times New Roman" pitchFamily="18" charset="0"/>
              </a:rPr>
              <a:t>«КТО ТАКОЙ ГЕРОЙ?»</a:t>
            </a:r>
            <a:endParaRPr lang="ru-RU" sz="4400" b="1" dirty="0">
              <a:latin typeface="Times New Roman" pitchFamily="18" charset="0"/>
              <a:cs typeface="Times New Roman" pitchFamily="18" charset="0"/>
            </a:endParaRPr>
          </a:p>
        </p:txBody>
      </p:sp>
      <p:sp>
        <p:nvSpPr>
          <p:cNvPr id="7169" name="Rectangle 1"/>
          <p:cNvSpPr>
            <a:spLocks noChangeArrowheads="1"/>
          </p:cNvSpPr>
          <p:nvPr/>
        </p:nvSpPr>
        <p:spPr bwMode="auto">
          <a:xfrm>
            <a:off x="5357818" y="5286388"/>
            <a:ext cx="321471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Презентация подготовлена обучающимися</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кружка </a:t>
            </a:r>
            <a:r>
              <a:rPr kumimoji="0" lang="ru-RU" sz="18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Мир слова</a:t>
            </a:r>
            <a:r>
              <a:rPr kumimoji="0" lang="ru-RU" sz="18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руководитель О. Тараненко</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214282" y="1071546"/>
          <a:ext cx="8572560" cy="557214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071538" y="357166"/>
            <a:ext cx="7000924" cy="584775"/>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В  ОПРОСЕ ПРИНЯЛИ УЧАСТИЕ</a:t>
            </a:r>
            <a:endParaRPr lang="ru-RU" sz="3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285720" y="1214422"/>
          <a:ext cx="8643998" cy="564357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57158" y="214290"/>
            <a:ext cx="8501122" cy="954107"/>
          </a:xfrm>
          <a:prstGeom prst="rect">
            <a:avLst/>
          </a:prstGeom>
          <a:noFill/>
        </p:spPr>
        <p:txBody>
          <a:bodyPr wrap="square" rtlCol="0">
            <a:spAutoFit/>
          </a:bodyPr>
          <a:lstStyle/>
          <a:p>
            <a:pPr algn="ctr"/>
            <a:r>
              <a:rPr lang="ru-RU" sz="2800" b="1" dirty="0" smtClean="0">
                <a:latin typeface="+mj-lt"/>
                <a:cs typeface="Arial" pitchFamily="34" charset="0"/>
              </a:rPr>
              <a:t>ГЕРОЙ, ПО МНЕНИЮ  СЛЕДУЮЩИХ РЕСПОНДЕНТОВ ДОЛЖЕН ОБЛАДАТЬ :</a:t>
            </a:r>
            <a:endParaRPr lang="ru-RU" sz="2800" b="1" dirty="0">
              <a:latin typeface="+mj-lt"/>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рисунки\каржур\bumag99.png"/>
          <p:cNvPicPr>
            <a:picLocks noChangeAspect="1" noChangeArrowheads="1"/>
          </p:cNvPicPr>
          <p:nvPr/>
        </p:nvPicPr>
        <p:blipFill>
          <a:blip r:embed="rId2" cstate="print"/>
          <a:srcRect/>
          <a:stretch>
            <a:fillRect/>
          </a:stretch>
        </p:blipFill>
        <p:spPr bwMode="auto">
          <a:xfrm>
            <a:off x="4643438" y="285728"/>
            <a:ext cx="4189301" cy="3500462"/>
          </a:xfrm>
          <a:prstGeom prst="rect">
            <a:avLst/>
          </a:prstGeom>
          <a:noFill/>
        </p:spPr>
      </p:pic>
      <p:sp>
        <p:nvSpPr>
          <p:cNvPr id="2" name="Прямоугольник 1"/>
          <p:cNvSpPr/>
          <p:nvPr/>
        </p:nvSpPr>
        <p:spPr>
          <a:xfrm>
            <a:off x="571472" y="500042"/>
            <a:ext cx="6286544" cy="4801314"/>
          </a:xfrm>
          <a:prstGeom prst="rect">
            <a:avLst/>
          </a:prstGeom>
        </p:spPr>
        <p:txBody>
          <a:bodyPr wrap="square">
            <a:spAutoFit/>
          </a:bodyPr>
          <a:lstStyle/>
          <a:p>
            <a:r>
              <a:rPr lang="ru-RU" dirty="0" smtClean="0">
                <a:latin typeface="Times New Roman" pitchFamily="18" charset="0"/>
                <a:cs typeface="Times New Roman" pitchFamily="18" charset="0"/>
              </a:rPr>
              <a:t>Журналистские тексты иной раз бывают скучными из-за присутствующей в тексте монотонности, которая возникает из-за применения в тексте однообразных методов подачи материала. Только при комбинации различных методов предъявления информации возникает материал, способный по-настоящему заинтересовать читателя, найти отклик в его уме и сердце. Текст становится естественным, как дыхание, оживает множество ассоциативных связей, оказываются возможны глубокие умозаключения по аналогии, когда автор владеет всей палитрой методов творчества, в частности, методами изложения материала.</a:t>
            </a:r>
          </a:p>
          <a:p>
            <a:r>
              <a:rPr lang="ru-RU" dirty="0" smtClean="0">
                <a:latin typeface="Times New Roman" pitchFamily="18" charset="0"/>
                <a:cs typeface="Times New Roman" pitchFamily="18" charset="0"/>
              </a:rPr>
              <a:t>Расширяя кругозор, получая знания и осваивая новые технологии можно выйти на новый уровень развития, открыв для себя огромный мир информации.</a:t>
            </a:r>
          </a:p>
          <a:p>
            <a:r>
              <a:rPr lang="ru-RU" dirty="0" smtClean="0">
                <a:latin typeface="Times New Roman" pitchFamily="18" charset="0"/>
                <a:cs typeface="Times New Roman" pitchFamily="18" charset="0"/>
              </a:rPr>
              <a:t>Дерзайте, возможно, вашими глазами будут открыты неизвестные странички окружающего информационного пространства.</a:t>
            </a:r>
            <a:endParaRPr lang="ru-RU"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3" name="Прямоугольник 2"/>
          <p:cNvSpPr/>
          <p:nvPr/>
        </p:nvSpPr>
        <p:spPr>
          <a:xfrm>
            <a:off x="1857356" y="4286256"/>
            <a:ext cx="4572000" cy="646331"/>
          </a:xfrm>
          <a:prstGeom prst="rect">
            <a:avLst/>
          </a:prstGeom>
        </p:spPr>
        <p:txBody>
          <a:bodyPr>
            <a:spAutoFit/>
          </a:bodyPr>
          <a:lstStyle/>
          <a:p>
            <a:r>
              <a:rPr lang="ru-RU" dirty="0" smtClean="0"/>
              <a:t/>
            </a:r>
            <a:br>
              <a:rPr lang="ru-RU" dirty="0" smtClean="0"/>
            </a:br>
            <a:endParaRPr lang="ru-RU" dirty="0"/>
          </a:p>
        </p:txBody>
      </p:sp>
      <p:sp>
        <p:nvSpPr>
          <p:cNvPr id="5" name="Прямоугольник 4"/>
          <p:cNvSpPr/>
          <p:nvPr/>
        </p:nvSpPr>
        <p:spPr>
          <a:xfrm>
            <a:off x="1000100" y="571480"/>
            <a:ext cx="4572000" cy="4555093"/>
          </a:xfrm>
          <a:prstGeom prst="rect">
            <a:avLst/>
          </a:prstGeom>
        </p:spPr>
        <p:txBody>
          <a:bodyPr>
            <a:spAutoFit/>
          </a:bodyPr>
          <a:lstStyle/>
          <a:p>
            <a:r>
              <a:rPr lang="ru-RU" dirty="0" smtClean="0">
                <a:latin typeface="Times New Roman" pitchFamily="18" charset="0"/>
                <a:cs typeface="Times New Roman" pitchFamily="18" charset="0"/>
              </a:rPr>
              <a:t>Источники:</a:t>
            </a:r>
          </a:p>
          <a:p>
            <a:pPr marL="342900" indent="-342900">
              <a:buFont typeface="+mj-lt"/>
              <a:buAutoNum type="arabicPeriod"/>
            </a:pPr>
            <a:r>
              <a:rPr lang="ru-RU" sz="1700" dirty="0" smtClean="0">
                <a:latin typeface="Times New Roman" pitchFamily="18" charset="0"/>
                <a:cs typeface="Times New Roman" pitchFamily="18" charset="0"/>
              </a:rPr>
              <a:t>Васильева Л. А. Делаем новости! М.: Аспект Пресс, 2003, с. 53</a:t>
            </a:r>
          </a:p>
          <a:p>
            <a:pPr marL="342900" indent="-342900">
              <a:buFont typeface="+mj-lt"/>
              <a:buAutoNum type="arabicPeriod"/>
            </a:pPr>
            <a:r>
              <a:rPr lang="ru-RU" sz="1700" dirty="0" smtClean="0">
                <a:latin typeface="Times New Roman" pitchFamily="18" charset="0"/>
                <a:cs typeface="Times New Roman" pitchFamily="18" charset="0"/>
              </a:rPr>
              <a:t>Прохоров Е.П. Введение в теорию журналистики – М.: Аспект Пресс, 2011</a:t>
            </a:r>
          </a:p>
          <a:p>
            <a:pPr marL="342900" indent="-342900">
              <a:buFont typeface="+mj-lt"/>
              <a:buAutoNum type="arabicPeriod"/>
            </a:pPr>
            <a:r>
              <a:rPr lang="ru-RU" sz="1700" dirty="0" err="1" smtClean="0">
                <a:latin typeface="Times New Roman" pitchFamily="18" charset="0"/>
                <a:cs typeface="Times New Roman" pitchFamily="18" charset="0"/>
              </a:rPr>
              <a:t>Дворецкая</a:t>
            </a:r>
            <a:r>
              <a:rPr lang="ru-RU" sz="1700" dirty="0" smtClean="0">
                <a:latin typeface="Times New Roman" pitchFamily="18" charset="0"/>
                <a:cs typeface="Times New Roman" pitchFamily="18" charset="0"/>
              </a:rPr>
              <a:t> Г. В. Социология Учебное пособие – К.: КНЭУ, 2002 </a:t>
            </a:r>
          </a:p>
          <a:p>
            <a:pPr marL="342900" indent="-342900">
              <a:buFont typeface="+mj-lt"/>
              <a:buAutoNum type="arabicPeriod"/>
            </a:pPr>
            <a:r>
              <a:rPr lang="ru-RU" sz="1700" dirty="0" smtClean="0">
                <a:latin typeface="Times New Roman" pitchFamily="18" charset="0"/>
                <a:cs typeface="Times New Roman" pitchFamily="18" charset="0"/>
              </a:rPr>
              <a:t>Нестерова И.А. Методы получения информации в журналистике // Энциклопедия Нестеровых - http://odiplom.ru/lab/metody-polucheniya-informacii-v-zhurnalistike.</a:t>
            </a:r>
            <a:r>
              <a:rPr lang="en-US" sz="1700" dirty="0" smtClean="0">
                <a:latin typeface="Times New Roman" pitchFamily="18" charset="0"/>
                <a:cs typeface="Times New Roman" pitchFamily="18" charset="0"/>
              </a:rPr>
              <a:t>html</a:t>
            </a:r>
            <a:endParaRPr lang="ru-RU" sz="1700" dirty="0" smtClean="0">
              <a:solidFill>
                <a:schemeClr val="tx2"/>
              </a:solidFill>
              <a:latin typeface="Times New Roman" pitchFamily="18" charset="0"/>
              <a:cs typeface="Times New Roman" pitchFamily="18" charset="0"/>
            </a:endParaRPr>
          </a:p>
          <a:p>
            <a:pPr marL="342900" indent="-342900">
              <a:buFont typeface="+mj-lt"/>
              <a:buAutoNum type="arabicPeriod"/>
            </a:pPr>
            <a:r>
              <a:rPr lang="ru-RU" sz="1700" dirty="0" smtClean="0">
                <a:latin typeface="Times New Roman" pitchFamily="18" charset="0"/>
                <a:cs typeface="Times New Roman" pitchFamily="18" charset="0"/>
              </a:rPr>
              <a:t>Шумилина Т. В. Методы сбора информации в журналистике – М., 1983. Горохов В.М. Слагаемые мастерства. М: Вече., 2002</a:t>
            </a:r>
          </a:p>
          <a:p>
            <a:pPr marL="342900" indent="-342900">
              <a:buFont typeface="+mj-lt"/>
              <a:buAutoNum type="arabicPeriod"/>
            </a:pPr>
            <a:r>
              <a:rPr lang="en-US" sz="1700" dirty="0" smtClean="0">
                <a:latin typeface="Times New Roman" pitchFamily="18" charset="0"/>
                <a:cs typeface="Times New Roman" pitchFamily="18" charset="0"/>
              </a:rPr>
              <a:t>https://alzari.ru/zhanry-zhurnalistiki.html</a:t>
            </a:r>
            <a:endParaRPr lang="ru-RU" sz="17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1027" name="Rectangle 3"/>
          <p:cNvSpPr>
            <a:spLocks noChangeArrowheads="1"/>
          </p:cNvSpPr>
          <p:nvPr/>
        </p:nvSpPr>
        <p:spPr bwMode="auto">
          <a:xfrm>
            <a:off x="357158" y="500042"/>
            <a:ext cx="657229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2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a:t>
            </a:r>
            <a:endParaRPr kumimoji="0" lang="ru-RU"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Знакомство с особенностями</a:t>
            </a:r>
            <a:r>
              <a:rPr kumimoji="0" lang="ru-RU" sz="2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lang="ru-RU" sz="2200" dirty="0" smtClean="0">
                <a:latin typeface="Times New Roman" pitchFamily="18" charset="0"/>
                <a:ea typeface="Times New Roman" pitchFamily="18" charset="0"/>
                <a:cs typeface="Times New Roman" pitchFamily="18" charset="0"/>
              </a:rPr>
              <a:t>получения и </a:t>
            </a:r>
            <a:r>
              <a:rPr kumimoji="0" lang="ru-RU" sz="2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предоставления информации</a:t>
            </a:r>
            <a:r>
              <a:rPr kumimoji="0" lang="ru-RU"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ru-RU" sz="2200" b="1" dirty="0" smtClean="0">
                <a:latin typeface="Times New Roman" pitchFamily="18" charset="0"/>
                <a:cs typeface="Times New Roman" pitchFamily="18" charset="0"/>
              </a:rPr>
              <a:t>ЗАДАЧИ: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Times New Roman" pitchFamily="18" charset="0"/>
                <a:cs typeface="Times New Roman" pitchFamily="18" charset="0"/>
              </a:rPr>
              <a:t>Образовательные:</a:t>
            </a:r>
          </a:p>
          <a:p>
            <a:pPr eaLnBrk="0" fontAlgn="base" hangingPunct="0">
              <a:spcBef>
                <a:spcPct val="0"/>
              </a:spcBef>
              <a:spcAft>
                <a:spcPct val="0"/>
              </a:spcAft>
            </a:pPr>
            <a:r>
              <a:rPr lang="ru-RU" sz="2200" dirty="0" smtClean="0">
                <a:latin typeface="Times New Roman" pitchFamily="18" charset="0"/>
                <a:cs typeface="Times New Roman" pitchFamily="18" charset="0"/>
              </a:rPr>
              <a:t>Попробовать реализовать теоретические навыки на практике;</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Получить представление о  работе с  полученной информацией.</a:t>
            </a:r>
            <a:endParaRPr lang="ru-RU" sz="22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1" u="none" strike="noStrike" cap="none" normalizeH="0" baseline="0" dirty="0" smtClean="0">
                <a:ln>
                  <a:noFill/>
                </a:ln>
                <a:solidFill>
                  <a:schemeClr val="tx1"/>
                </a:solidFill>
                <a:effectLst/>
                <a:latin typeface="Times New Roman" pitchFamily="18" charset="0"/>
                <a:cs typeface="Times New Roman" pitchFamily="18" charset="0"/>
              </a:rPr>
              <a:t>Развивающие:</a:t>
            </a:r>
          </a:p>
          <a:p>
            <a:pPr eaLnBrk="0" fontAlgn="base" hangingPunct="0">
              <a:spcBef>
                <a:spcPct val="0"/>
              </a:spcBef>
              <a:spcAft>
                <a:spcPct val="0"/>
              </a:spcAft>
            </a:pPr>
            <a:r>
              <a:rPr lang="ru-RU" sz="2200" dirty="0">
                <a:latin typeface="Times New Roman" pitchFamily="18" charset="0"/>
                <a:cs typeface="Times New Roman" pitchFamily="18" charset="0"/>
              </a:rPr>
              <a:t>Развивать коммуникативные и творческие способности</a:t>
            </a:r>
            <a:r>
              <a:rPr lang="ru-RU" sz="2200" dirty="0" smtClean="0">
                <a:latin typeface="Times New Roman" pitchFamily="18" charset="0"/>
                <a:cs typeface="Times New Roman" pitchFamily="18" charset="0"/>
              </a:rPr>
              <a:t>; </a:t>
            </a:r>
          </a:p>
          <a:p>
            <a:pPr eaLnBrk="0" fontAlgn="base" hangingPunct="0">
              <a:spcBef>
                <a:spcPct val="0"/>
              </a:spcBef>
              <a:spcAft>
                <a:spcPct val="0"/>
              </a:spcAft>
            </a:pPr>
            <a:r>
              <a:rPr lang="ru-RU" sz="2200" dirty="0" smtClean="0">
                <a:latin typeface="Times New Roman" pitchFamily="18" charset="0"/>
                <a:cs typeface="Times New Roman" pitchFamily="18" charset="0"/>
              </a:rPr>
              <a:t>Расширить кругозор</a:t>
            </a:r>
          </a:p>
          <a:p>
            <a:pPr eaLnBrk="0" fontAlgn="base" hangingPunct="0">
              <a:spcBef>
                <a:spcPct val="0"/>
              </a:spcBef>
              <a:spcAft>
                <a:spcPct val="0"/>
              </a:spcAft>
            </a:pPr>
            <a:r>
              <a:rPr lang="ru-RU" sz="2200" i="1" dirty="0">
                <a:latin typeface="Times New Roman" pitchFamily="18" charset="0"/>
                <a:cs typeface="Times New Roman" pitchFamily="18" charset="0"/>
              </a:rPr>
              <a:t>Воспитательные:</a:t>
            </a:r>
          </a:p>
          <a:p>
            <a:pPr lvl="0"/>
            <a:r>
              <a:rPr lang="ru-RU" sz="2200" dirty="0">
                <a:latin typeface="Times New Roman" pitchFamily="18" charset="0"/>
                <a:cs typeface="Times New Roman" pitchFamily="18" charset="0"/>
              </a:rPr>
              <a:t>Формировать основы информационной культуры;</a:t>
            </a:r>
          </a:p>
          <a:p>
            <a:pPr lvl="0"/>
            <a:r>
              <a:rPr lang="ru-RU" sz="2200" dirty="0">
                <a:latin typeface="Times New Roman" pitchFamily="18" charset="0"/>
                <a:cs typeface="Times New Roman" pitchFamily="18" charset="0"/>
              </a:rPr>
              <a:t>Формировать культуру общения</a:t>
            </a:r>
            <a:r>
              <a:rPr lang="ru-RU" sz="2200" dirty="0" smtClean="0">
                <a:latin typeface="Times New Roman" pitchFamily="18" charset="0"/>
                <a:cs typeface="Times New Roman" pitchFamily="18" charset="0"/>
              </a:rPr>
              <a:t>.</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рисунки\каржур\bumag99.png"/>
          <p:cNvPicPr>
            <a:picLocks noChangeAspect="1" noChangeArrowheads="1"/>
          </p:cNvPicPr>
          <p:nvPr/>
        </p:nvPicPr>
        <p:blipFill>
          <a:blip r:embed="rId2" cstate="print"/>
          <a:srcRect/>
          <a:stretch>
            <a:fillRect/>
          </a:stretch>
        </p:blipFill>
        <p:spPr bwMode="auto">
          <a:xfrm>
            <a:off x="4643438" y="285728"/>
            <a:ext cx="4189301" cy="3500462"/>
          </a:xfrm>
          <a:prstGeom prst="rect">
            <a:avLst/>
          </a:prstGeom>
          <a:noFill/>
        </p:spPr>
      </p:pic>
      <p:sp>
        <p:nvSpPr>
          <p:cNvPr id="3" name="TextBox 2"/>
          <p:cNvSpPr txBox="1"/>
          <p:nvPr/>
        </p:nvSpPr>
        <p:spPr>
          <a:xfrm>
            <a:off x="285720" y="357166"/>
            <a:ext cx="6072230" cy="3108543"/>
          </a:xfrm>
          <a:prstGeom prst="rect">
            <a:avLst/>
          </a:prstGeom>
          <a:noFill/>
        </p:spPr>
        <p:txBody>
          <a:bodyPr wrap="square" rtlCol="0">
            <a:spAutoFit/>
          </a:bodyPr>
          <a:lstStyle/>
          <a:p>
            <a:r>
              <a:rPr lang="ru-RU" sz="3000" b="1" dirty="0" smtClean="0">
                <a:latin typeface="Times New Roman" pitchFamily="18" charset="0"/>
                <a:cs typeface="Times New Roman" pitchFamily="18" charset="0"/>
              </a:rPr>
              <a:t>Вопросы для самостоятельного исследования:</a:t>
            </a:r>
            <a:endParaRPr lang="en-US" sz="3000" b="1"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a:t>
            </a:r>
            <a:r>
              <a:rPr lang="ru-RU" sz="2600" dirty="0" smtClean="0">
                <a:latin typeface="Times New Roman" pitchFamily="18" charset="0"/>
                <a:cs typeface="Times New Roman" pitchFamily="18" charset="0"/>
              </a:rPr>
              <a:t>что такое информационный повод?;</a:t>
            </a:r>
          </a:p>
          <a:p>
            <a:r>
              <a:rPr lang="ru-RU" sz="2600" dirty="0" smtClean="0">
                <a:latin typeface="Times New Roman" pitchFamily="18" charset="0"/>
                <a:cs typeface="Times New Roman" pitchFamily="18" charset="0"/>
              </a:rPr>
              <a:t>-какая форма общения наиболее привлекательна?;</a:t>
            </a:r>
          </a:p>
          <a:p>
            <a:r>
              <a:rPr lang="ru-RU" sz="2600" dirty="0" smtClean="0">
                <a:latin typeface="Times New Roman" pitchFamily="18" charset="0"/>
                <a:cs typeface="Times New Roman" pitchFamily="18" charset="0"/>
              </a:rPr>
              <a:t>-что необходимо знать при работе  с полученной информацией?</a:t>
            </a:r>
            <a:endParaRPr lang="ru-RU" sz="2600" dirty="0">
              <a:latin typeface="Times New Roman" pitchFamily="18" charset="0"/>
              <a:cs typeface="Times New Roman" pitchFamily="18" charset="0"/>
            </a:endParaRPr>
          </a:p>
        </p:txBody>
      </p:sp>
      <p:sp>
        <p:nvSpPr>
          <p:cNvPr id="4" name="TextBox 3"/>
          <p:cNvSpPr txBox="1"/>
          <p:nvPr/>
        </p:nvSpPr>
        <p:spPr>
          <a:xfrm>
            <a:off x="285720" y="4143380"/>
            <a:ext cx="7429552" cy="1846659"/>
          </a:xfrm>
          <a:prstGeom prst="rect">
            <a:avLst/>
          </a:prstGeom>
          <a:noFill/>
        </p:spPr>
        <p:txBody>
          <a:bodyPr wrap="square" rtlCol="0">
            <a:spAutoFit/>
          </a:bodyPr>
          <a:lstStyle/>
          <a:p>
            <a:r>
              <a:rPr lang="ru-RU" sz="3000" b="1" dirty="0" smtClean="0">
                <a:latin typeface="Times New Roman" pitchFamily="18" charset="0"/>
                <a:cs typeface="Times New Roman" pitchFamily="18" charset="0"/>
              </a:rPr>
              <a:t>Результаты проведенного </a:t>
            </a:r>
          </a:p>
          <a:p>
            <a:r>
              <a:rPr lang="ru-RU" sz="3000" b="1" dirty="0" smtClean="0">
                <a:latin typeface="Times New Roman" pitchFamily="18" charset="0"/>
                <a:cs typeface="Times New Roman" pitchFamily="18" charset="0"/>
              </a:rPr>
              <a:t>исследования:</a:t>
            </a:r>
          </a:p>
          <a:p>
            <a:r>
              <a:rPr lang="ru-RU" sz="2800" dirty="0" smtClean="0">
                <a:latin typeface="Times New Roman" pitchFamily="18" charset="0"/>
                <a:cs typeface="Times New Roman" pitchFamily="18" charset="0"/>
              </a:rPr>
              <a:t>-</a:t>
            </a:r>
            <a:r>
              <a:rPr lang="ru-RU" sz="2600" dirty="0" smtClean="0">
                <a:latin typeface="Times New Roman" pitchFamily="18" charset="0"/>
                <a:cs typeface="Times New Roman" pitchFamily="18" charset="0"/>
              </a:rPr>
              <a:t>оформление данного вида работы</a:t>
            </a:r>
          </a:p>
          <a:p>
            <a:r>
              <a:rPr lang="ru-RU" sz="2600" dirty="0" smtClean="0">
                <a:latin typeface="Times New Roman" pitchFamily="18" charset="0"/>
                <a:cs typeface="Times New Roman" pitchFamily="18" charset="0"/>
              </a:rPr>
              <a:t>(текстовое сообщение, информация, презентация)  </a:t>
            </a:r>
            <a:endParaRPr lang="ru-RU" sz="2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3" name="Прямоугольник 2"/>
          <p:cNvSpPr/>
          <p:nvPr/>
        </p:nvSpPr>
        <p:spPr>
          <a:xfrm>
            <a:off x="285720" y="285728"/>
            <a:ext cx="7000924" cy="5909310"/>
          </a:xfrm>
          <a:prstGeom prst="rect">
            <a:avLst/>
          </a:prstGeom>
        </p:spPr>
        <p:txBody>
          <a:bodyPr wrap="square">
            <a:spAutoFit/>
          </a:bodyPr>
          <a:lstStyle/>
          <a:p>
            <a:r>
              <a:rPr lang="ru-RU" dirty="0" smtClean="0">
                <a:latin typeface="Times New Roman" pitchFamily="18" charset="0"/>
                <a:cs typeface="Times New Roman" pitchFamily="18" charset="0"/>
              </a:rPr>
              <a:t>В современном мире, который наполнен различной информацией, необходимо знать как строить процесс ее получения исключая непроверенные источники. При этом можно реализовать теоретические знания и практические навыки.</a:t>
            </a:r>
          </a:p>
          <a:p>
            <a:r>
              <a:rPr lang="ru-RU" dirty="0" smtClean="0">
                <a:latin typeface="Times New Roman" pitchFamily="18" charset="0"/>
                <a:cs typeface="Times New Roman" pitchFamily="18" charset="0"/>
              </a:rPr>
              <a:t>Выбирая тему важно помнить, о том, что она должна быть интересна и актуальна,  наполнена  значительными событиями. Нужен </a:t>
            </a:r>
            <a:r>
              <a:rPr lang="ru-RU" i="1" dirty="0" smtClean="0">
                <a:latin typeface="Times New Roman" pitchFamily="18" charset="0"/>
                <a:cs typeface="Times New Roman" pitchFamily="18" charset="0"/>
              </a:rPr>
              <a:t>информационный повод! </a:t>
            </a:r>
          </a:p>
          <a:p>
            <a:r>
              <a:rPr lang="ru-RU" dirty="0" smtClean="0">
                <a:latin typeface="Times New Roman" pitchFamily="18" charset="0"/>
                <a:cs typeface="Times New Roman" pitchFamily="18" charset="0"/>
              </a:rPr>
              <a:t>После того, как тема выбрана, определите источники информации и способы ее получения. Приступая к работе, вы решаете три главные проблемы: выбор надежного источника информации, обеспечение доступа к нему и проверка полученных сведений.</a:t>
            </a:r>
            <a:r>
              <a:rPr lang="ru-RU" dirty="0" smtClean="0"/>
              <a:t> </a:t>
            </a:r>
            <a:r>
              <a:rPr lang="ru-RU" dirty="0" smtClean="0">
                <a:latin typeface="Times New Roman" pitchFamily="18" charset="0"/>
                <a:cs typeface="Times New Roman" pitchFamily="18" charset="0"/>
              </a:rPr>
              <a:t>Статья 41 Закона РФ «О средствах массовой информации» обязывает нас сохранять в тайне источник информации и не называть лицо, предоставившее сведения с условием неразглашения его имени. Если не удалось уговорить собеседника назвать его в публикации, то поступать следует только по закону. Закон РФ «О средствах массовой информации» от 27.12.1991 г. Статья 41. Конфиденциальная информация.</a:t>
            </a:r>
          </a:p>
          <a:p>
            <a:r>
              <a:rPr lang="ru-RU" dirty="0" smtClean="0">
                <a:latin typeface="Times New Roman" pitchFamily="18" charset="0"/>
                <a:cs typeface="Times New Roman" pitchFamily="18" charset="0"/>
              </a:rPr>
              <a:t>Способы получения информации: интервью, наблюдение, изучение документов, социологические способы получения информации (анкетирование, анализ, опрос, эксперимент)</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2" name="Прямоугольник 1"/>
          <p:cNvSpPr/>
          <p:nvPr/>
        </p:nvSpPr>
        <p:spPr>
          <a:xfrm>
            <a:off x="500034" y="285728"/>
            <a:ext cx="6643734" cy="6186309"/>
          </a:xfrm>
          <a:prstGeom prst="rect">
            <a:avLst/>
          </a:prstGeom>
        </p:spPr>
        <p:txBody>
          <a:bodyPr wrap="square">
            <a:spAutoFit/>
          </a:bodyPr>
          <a:lstStyle/>
          <a:p>
            <a:r>
              <a:rPr lang="ru-RU" b="1" dirty="0" smtClean="0">
                <a:latin typeface="Times New Roman" pitchFamily="18" charset="0"/>
                <a:cs typeface="Times New Roman" pitchFamily="18" charset="0"/>
              </a:rPr>
              <a:t>Интервью</a:t>
            </a:r>
            <a:r>
              <a:rPr lang="ru-RU" dirty="0" smtClean="0">
                <a:latin typeface="Times New Roman" pitchFamily="18" charset="0"/>
                <a:cs typeface="Times New Roman" pitchFamily="18" charset="0"/>
              </a:rPr>
              <a:t>.</a:t>
            </a:r>
            <a:r>
              <a:rPr lang="ru-RU" sz="17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Надежным методом сбора сведений является способ непосредственного взаимодействия с человеком, дающим информацию. Он оперативен, гибок и богат потенциальными возможностями. Метод интервью позволяет раскрыть актуальную проблему, уточнить, задать любой нужный вопрос, убедить собеседника в необходимости разговора. Взаимопознание, взаимоотношение, взаимодействие предстают как элементы единого процесса общения. Основное правило ведения интервью состоит в том, что информация всегда передается в условиях двустороннего общения, то есть в условиях взаимного желания излагать свои взгляды, мнения, идеи. </a:t>
            </a:r>
          </a:p>
          <a:p>
            <a:r>
              <a:rPr lang="ru-RU" dirty="0" smtClean="0">
                <a:latin typeface="Times New Roman" pitchFamily="18" charset="0"/>
                <a:cs typeface="Times New Roman" pitchFamily="18" charset="0"/>
              </a:rPr>
              <a:t>Творческая природа метода интервью обнаруживается в умении задавать интервьюируемому такие вопросы, которые учитывали бы качества личности собеседника, позволяли бы предвидеть логику интервью, вносили бы в нее живость и непосредственность. </a:t>
            </a:r>
          </a:p>
          <a:p>
            <a:r>
              <a:rPr lang="ru-RU" dirty="0" smtClean="0"/>
              <a:t>Успех интервью зависит от многих условий и в первую очередь от хорошо проделанной предварительно домашней работы, </a:t>
            </a:r>
            <a:r>
              <a:rPr lang="ru-RU" dirty="0" smtClean="0">
                <a:latin typeface="Times New Roman" pitchFamily="18" charset="0"/>
                <a:cs typeface="Times New Roman" pitchFamily="18" charset="0"/>
              </a:rPr>
              <a:t>которая включает в себя максимально подробное знакомство с темой и с интервьюируемым с помощью различных источников и способов.</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3" name="Прямоугольник 2"/>
          <p:cNvSpPr/>
          <p:nvPr/>
        </p:nvSpPr>
        <p:spPr>
          <a:xfrm>
            <a:off x="357158" y="214290"/>
            <a:ext cx="7929618" cy="1477328"/>
          </a:xfrm>
          <a:prstGeom prst="rect">
            <a:avLst/>
          </a:prstGeom>
        </p:spPr>
        <p:txBody>
          <a:bodyPr wrap="square">
            <a:spAutoFit/>
          </a:bodyPr>
          <a:lstStyle/>
          <a:p>
            <a:r>
              <a:rPr lang="ru-RU" b="1" dirty="0" smtClean="0">
                <a:latin typeface="Times New Roman" pitchFamily="18" charset="0"/>
                <a:cs typeface="Times New Roman" pitchFamily="18" charset="0"/>
              </a:rPr>
              <a:t>Наблюдение</a:t>
            </a:r>
            <a:r>
              <a:rPr lang="ru-RU" dirty="0" smtClean="0">
                <a:latin typeface="Times New Roman" pitchFamily="18" charset="0"/>
                <a:cs typeface="Times New Roman" pitchFamily="18" charset="0"/>
              </a:rPr>
              <a:t>  позволяет, во-первых, собирать образные детали о людях, местах и событиях, во-вторых, проверять информацию или впечатления, полученные от других людей, в-третьих, получать доказательства (свидетельства), которые невозможно найти другим способом, в-четвертых, восстанавливать событие для читателей, слушателей, зрителей.</a:t>
            </a:r>
          </a:p>
        </p:txBody>
      </p:sp>
      <p:sp>
        <p:nvSpPr>
          <p:cNvPr id="4" name="Прямоугольник 3"/>
          <p:cNvSpPr/>
          <p:nvPr/>
        </p:nvSpPr>
        <p:spPr>
          <a:xfrm>
            <a:off x="357158" y="1643051"/>
            <a:ext cx="8286808" cy="2308324"/>
          </a:xfrm>
          <a:prstGeom prst="rect">
            <a:avLst/>
          </a:prstGeom>
        </p:spPr>
        <p:txBody>
          <a:bodyPr wrap="square">
            <a:spAutoFit/>
          </a:bodyPr>
          <a:lstStyle/>
          <a:p>
            <a:r>
              <a:rPr lang="ru-RU" b="1" dirty="0" smtClean="0">
                <a:latin typeface="Times New Roman" pitchFamily="18" charset="0"/>
                <a:cs typeface="Times New Roman" pitchFamily="18" charset="0"/>
              </a:rPr>
              <a:t>Изучение документов.</a:t>
            </a:r>
            <a:r>
              <a:rPr lang="ru-RU" dirty="0" smtClean="0">
                <a:latin typeface="Times New Roman" pitchFamily="18" charset="0"/>
                <a:cs typeface="Times New Roman" pitchFamily="18" charset="0"/>
              </a:rPr>
              <a:t> Документ, то есть информация, зафиксированная в печатном или рукописном тексте, на магнитной ленте, фотопленке или видеокассете, – едва ли не самый важный инструмент в работе с информацией. С его помощью проверяются сведения, полученные в ходе интервью и наблюдения. Опора на документы делает информацию основательной и защищенной. Одна из главных задач, которую приходится решать, удостовериться в подлинности документа, сведения, которые подтверждает документ, не затрагивают интересы автора документа, не наносят ему ущерба.</a:t>
            </a:r>
            <a:endParaRPr lang="ru-RU" dirty="0">
              <a:latin typeface="Times New Roman" pitchFamily="18" charset="0"/>
              <a:cs typeface="Times New Roman" pitchFamily="18" charset="0"/>
            </a:endParaRPr>
          </a:p>
        </p:txBody>
      </p:sp>
      <p:sp>
        <p:nvSpPr>
          <p:cNvPr id="5" name="Прямоугольник 4"/>
          <p:cNvSpPr/>
          <p:nvPr/>
        </p:nvSpPr>
        <p:spPr>
          <a:xfrm>
            <a:off x="357158" y="3857628"/>
            <a:ext cx="8429684" cy="2862322"/>
          </a:xfrm>
          <a:prstGeom prst="rect">
            <a:avLst/>
          </a:prstGeom>
        </p:spPr>
        <p:txBody>
          <a:bodyPr wrap="square">
            <a:spAutoFit/>
          </a:bodyPr>
          <a:lstStyle/>
          <a:p>
            <a:r>
              <a:rPr lang="ru-RU" b="1" dirty="0" smtClean="0">
                <a:latin typeface="Times New Roman" pitchFamily="18" charset="0"/>
                <a:cs typeface="Times New Roman" pitchFamily="18" charset="0"/>
              </a:rPr>
              <a:t>Социологические способы получения информации.</a:t>
            </a:r>
            <a:r>
              <a:rPr lang="ru-RU" dirty="0" smtClean="0">
                <a:latin typeface="Times New Roman" pitchFamily="18" charset="0"/>
                <a:cs typeface="Times New Roman" pitchFamily="18" charset="0"/>
              </a:rPr>
              <a:t> Эта методика, заимствована из социологии. В частности, </a:t>
            </a:r>
            <a:r>
              <a:rPr lang="ru-RU" i="1" dirty="0" smtClean="0">
                <a:latin typeface="Times New Roman" pitchFamily="18" charset="0"/>
                <a:cs typeface="Times New Roman" pitchFamily="18" charset="0"/>
              </a:rPr>
              <a:t>анкетирование</a:t>
            </a:r>
            <a:r>
              <a:rPr lang="ru-RU" dirty="0" smtClean="0">
                <a:latin typeface="Times New Roman" pitchFamily="18" charset="0"/>
                <a:cs typeface="Times New Roman" pitchFamily="18" charset="0"/>
              </a:rPr>
              <a:t> используется для изучения мнений, представлений аудитории по определенным общественным проблемам, а также для сбора дополнительного статистического материала. </a:t>
            </a:r>
            <a:r>
              <a:rPr lang="ru-RU" i="1" dirty="0" err="1" smtClean="0">
                <a:latin typeface="Times New Roman" pitchFamily="18" charset="0"/>
                <a:cs typeface="Times New Roman" pitchFamily="18" charset="0"/>
              </a:rPr>
              <a:t>Контент-анализ</a:t>
            </a:r>
            <a:r>
              <a:rPr lang="ru-RU" dirty="0" smtClean="0">
                <a:latin typeface="Times New Roman" pitchFamily="18" charset="0"/>
                <a:cs typeface="Times New Roman" pitchFamily="18" charset="0"/>
              </a:rPr>
              <a:t> текстов, то есть анализ содержания, имеет целью получить количественные характеристики явления – например, частоту появлений в СМИ имени одного из кандидатов в депутаты в сравнении с другим, повторяемость той или иной темы и т.д. </a:t>
            </a:r>
            <a:r>
              <a:rPr lang="ru-RU" i="1" dirty="0" smtClean="0">
                <a:latin typeface="Times New Roman" pitchFamily="18" charset="0"/>
                <a:cs typeface="Times New Roman" pitchFamily="18" charset="0"/>
              </a:rPr>
              <a:t>Журналистский эксперимент, </a:t>
            </a:r>
            <a:r>
              <a:rPr lang="ru-RU" dirty="0" smtClean="0">
                <a:latin typeface="Times New Roman" pitchFamily="18" charset="0"/>
                <a:cs typeface="Times New Roman" pitchFamily="18" charset="0"/>
              </a:rPr>
              <a:t>заключается в том, что журналист создает ситуацию, которая заставляет людей проявлять свои «законсервированные» до эксперимента качества.</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Documents and Settings\Admin\Мои документы\работы юнж 19-20\дети 19-20\чтецы\DSC_0562.jpg"/>
          <p:cNvPicPr>
            <a:picLocks noChangeAspect="1" noChangeArrowheads="1"/>
          </p:cNvPicPr>
          <p:nvPr/>
        </p:nvPicPr>
        <p:blipFill>
          <a:blip r:embed="rId2" cstate="print"/>
          <a:srcRect/>
          <a:stretch>
            <a:fillRect/>
          </a:stretch>
        </p:blipFill>
        <p:spPr bwMode="auto">
          <a:xfrm>
            <a:off x="3071802" y="357166"/>
            <a:ext cx="2471244" cy="1785950"/>
          </a:xfrm>
          <a:prstGeom prst="rect">
            <a:avLst/>
          </a:prstGeom>
          <a:noFill/>
        </p:spPr>
      </p:pic>
      <p:pic>
        <p:nvPicPr>
          <p:cNvPr id="1030" name="Picture 6" descr="C:\Documents and Settings\Admin\Мои документы\работы юнж 19-20\дети 19-20\Фото0465.jpg"/>
          <p:cNvPicPr>
            <a:picLocks noChangeAspect="1" noChangeArrowheads="1"/>
          </p:cNvPicPr>
          <p:nvPr/>
        </p:nvPicPr>
        <p:blipFill>
          <a:blip r:embed="rId3" cstate="print"/>
          <a:srcRect/>
          <a:stretch>
            <a:fillRect/>
          </a:stretch>
        </p:blipFill>
        <p:spPr bwMode="auto">
          <a:xfrm>
            <a:off x="642910" y="4625620"/>
            <a:ext cx="2286016" cy="1732338"/>
          </a:xfrm>
          <a:prstGeom prst="rect">
            <a:avLst/>
          </a:prstGeom>
          <a:noFill/>
        </p:spPr>
      </p:pic>
      <p:pic>
        <p:nvPicPr>
          <p:cNvPr id="1031" name="Picture 7" descr="D:\работы ребят\работы южуриков 16-17\фото\1 год обучения\SANY0895.JPG"/>
          <p:cNvPicPr>
            <a:picLocks noChangeAspect="1" noChangeArrowheads="1"/>
          </p:cNvPicPr>
          <p:nvPr/>
        </p:nvPicPr>
        <p:blipFill>
          <a:blip r:embed="rId4" cstate="print"/>
          <a:srcRect/>
          <a:stretch>
            <a:fillRect/>
          </a:stretch>
        </p:blipFill>
        <p:spPr bwMode="auto">
          <a:xfrm>
            <a:off x="785786" y="2262180"/>
            <a:ext cx="1643074" cy="2190765"/>
          </a:xfrm>
          <a:prstGeom prst="rect">
            <a:avLst/>
          </a:prstGeom>
          <a:noFill/>
        </p:spPr>
      </p:pic>
      <p:pic>
        <p:nvPicPr>
          <p:cNvPr id="1032" name="Picture 8" descr="D:\работы ребят\работы южуриков 16-17\фото\DSC_0142.JPG"/>
          <p:cNvPicPr>
            <a:picLocks noChangeAspect="1" noChangeArrowheads="1"/>
          </p:cNvPicPr>
          <p:nvPr/>
        </p:nvPicPr>
        <p:blipFill>
          <a:blip r:embed="rId5" cstate="print"/>
          <a:srcRect/>
          <a:stretch>
            <a:fillRect/>
          </a:stretch>
        </p:blipFill>
        <p:spPr bwMode="auto">
          <a:xfrm>
            <a:off x="6072198" y="381490"/>
            <a:ext cx="2500330" cy="1690188"/>
          </a:xfrm>
          <a:prstGeom prst="rect">
            <a:avLst/>
          </a:prstGeom>
          <a:noFill/>
        </p:spPr>
      </p:pic>
      <p:pic>
        <p:nvPicPr>
          <p:cNvPr id="1033" name="Picture 9" descr="D:\работы ребят\работы юн.жур 18-19\фотки\Ф13.jpg"/>
          <p:cNvPicPr>
            <a:picLocks noChangeAspect="1" noChangeArrowheads="1"/>
          </p:cNvPicPr>
          <p:nvPr/>
        </p:nvPicPr>
        <p:blipFill>
          <a:blip r:embed="rId6" cstate="print"/>
          <a:srcRect/>
          <a:stretch>
            <a:fillRect/>
          </a:stretch>
        </p:blipFill>
        <p:spPr bwMode="auto">
          <a:xfrm>
            <a:off x="6286512" y="4643446"/>
            <a:ext cx="2214578" cy="1785950"/>
          </a:xfrm>
          <a:prstGeom prst="rect">
            <a:avLst/>
          </a:prstGeom>
          <a:noFill/>
        </p:spPr>
      </p:pic>
      <p:pic>
        <p:nvPicPr>
          <p:cNvPr id="1034" name="Picture 10" descr="D:\работы ребят\работы юн.жур 18-19\опрос\Изображение 487.jpg"/>
          <p:cNvPicPr>
            <a:picLocks noChangeAspect="1" noChangeArrowheads="1"/>
          </p:cNvPicPr>
          <p:nvPr/>
        </p:nvPicPr>
        <p:blipFill>
          <a:blip r:embed="rId7" cstate="print"/>
          <a:srcRect/>
          <a:stretch>
            <a:fillRect/>
          </a:stretch>
        </p:blipFill>
        <p:spPr bwMode="auto">
          <a:xfrm>
            <a:off x="428596" y="357166"/>
            <a:ext cx="2471244" cy="1785950"/>
          </a:xfrm>
          <a:prstGeom prst="rect">
            <a:avLst/>
          </a:prstGeom>
          <a:noFill/>
        </p:spPr>
      </p:pic>
      <p:pic>
        <p:nvPicPr>
          <p:cNvPr id="1035" name="Picture 11" descr="D:\работы ребят\работы юн.жур 18-19\олимпиада информатика\Изображение 483.jpg"/>
          <p:cNvPicPr>
            <a:picLocks noChangeAspect="1" noChangeArrowheads="1"/>
          </p:cNvPicPr>
          <p:nvPr/>
        </p:nvPicPr>
        <p:blipFill>
          <a:blip r:embed="rId8" cstate="print"/>
          <a:srcRect t="13677"/>
          <a:stretch>
            <a:fillRect/>
          </a:stretch>
        </p:blipFill>
        <p:spPr bwMode="auto">
          <a:xfrm>
            <a:off x="6692945" y="2285992"/>
            <a:ext cx="1607737" cy="2143140"/>
          </a:xfrm>
          <a:prstGeom prst="rect">
            <a:avLst/>
          </a:prstGeom>
          <a:noFill/>
        </p:spPr>
      </p:pic>
      <p:pic>
        <p:nvPicPr>
          <p:cNvPr id="1036" name="Picture 12" descr="D:\первая строка\первая стр 18\WbBzaXTDq4w.jpg"/>
          <p:cNvPicPr>
            <a:picLocks noChangeAspect="1" noChangeArrowheads="1"/>
          </p:cNvPicPr>
          <p:nvPr/>
        </p:nvPicPr>
        <p:blipFill>
          <a:blip r:embed="rId9"/>
          <a:srcRect/>
          <a:stretch>
            <a:fillRect/>
          </a:stretch>
        </p:blipFill>
        <p:spPr bwMode="auto">
          <a:xfrm>
            <a:off x="2786050" y="2285992"/>
            <a:ext cx="3286148" cy="2191834"/>
          </a:xfrm>
          <a:prstGeom prst="rect">
            <a:avLst/>
          </a:prstGeom>
          <a:noFill/>
        </p:spPr>
      </p:pic>
      <p:pic>
        <p:nvPicPr>
          <p:cNvPr id="1037" name="Picture 13" descr="D:\мои фотки\ТАРАНЕНКО ДОМ ЖУР\P1050014.JPG"/>
          <p:cNvPicPr>
            <a:picLocks noChangeAspect="1" noChangeArrowheads="1"/>
          </p:cNvPicPr>
          <p:nvPr/>
        </p:nvPicPr>
        <p:blipFill>
          <a:blip r:embed="rId10" cstate="print"/>
          <a:srcRect/>
          <a:stretch>
            <a:fillRect/>
          </a:stretch>
        </p:blipFill>
        <p:spPr bwMode="auto">
          <a:xfrm>
            <a:off x="3357554" y="4643446"/>
            <a:ext cx="2385366" cy="178908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2" name="Прямоугольник 1"/>
          <p:cNvSpPr/>
          <p:nvPr/>
        </p:nvSpPr>
        <p:spPr>
          <a:xfrm>
            <a:off x="285720" y="285728"/>
            <a:ext cx="7429552" cy="2031325"/>
          </a:xfrm>
          <a:prstGeom prst="rect">
            <a:avLst/>
          </a:prstGeom>
        </p:spPr>
        <p:txBody>
          <a:bodyPr wrap="square">
            <a:spAutoFit/>
          </a:bodyPr>
          <a:lstStyle/>
          <a:p>
            <a:r>
              <a:rPr lang="ru-RU" dirty="0" smtClean="0">
                <a:latin typeface="Times New Roman" pitchFamily="18" charset="0"/>
                <a:cs typeface="Times New Roman" pitchFamily="18" charset="0"/>
              </a:rPr>
              <a:t>По методу получения информации опрос немного похож на интервью. Отличие  в том, что в интервью много вопросов задают одному человеку, в опросе многим людям задают один и тот же вопрос. Информация посвящена какой-то определенной теме. Успех проведенного исследования будет зависеть от того насколько убедителен, добродушен, искренен и  информирован в выбранной тематике интервьюер.</a:t>
            </a:r>
            <a:endParaRPr lang="ru-RU" dirty="0">
              <a:latin typeface="Times New Roman" pitchFamily="18" charset="0"/>
              <a:cs typeface="Times New Roman" pitchFamily="18" charset="0"/>
            </a:endParaRPr>
          </a:p>
        </p:txBody>
      </p:sp>
      <p:sp>
        <p:nvSpPr>
          <p:cNvPr id="5" name="Прямоугольник 4"/>
          <p:cNvSpPr/>
          <p:nvPr/>
        </p:nvSpPr>
        <p:spPr>
          <a:xfrm>
            <a:off x="285720" y="2285992"/>
            <a:ext cx="7500990" cy="3693319"/>
          </a:xfrm>
          <a:prstGeom prst="rect">
            <a:avLst/>
          </a:prstGeom>
        </p:spPr>
        <p:txBody>
          <a:bodyPr wrap="square">
            <a:spAutoFit/>
          </a:bodyPr>
          <a:lstStyle/>
          <a:p>
            <a:r>
              <a:rPr lang="ru-RU" dirty="0" smtClean="0">
                <a:latin typeface="Times New Roman" pitchFamily="18" charset="0"/>
                <a:cs typeface="Times New Roman" pitchFamily="18" charset="0"/>
              </a:rPr>
              <a:t>Практика выработала определенные правила, следуя которым можно использовать метод опроса. </a:t>
            </a:r>
          </a:p>
          <a:p>
            <a:r>
              <a:rPr lang="ru-RU" dirty="0" smtClean="0">
                <a:latin typeface="Times New Roman" pitchFamily="18" charset="0"/>
                <a:cs typeface="Times New Roman" pitchFamily="18" charset="0"/>
              </a:rPr>
              <a:t>Первое правило: необходимо иметь знания по обсуждаемой проблеме. </a:t>
            </a:r>
          </a:p>
          <a:p>
            <a:r>
              <a:rPr lang="ru-RU" dirty="0" smtClean="0">
                <a:latin typeface="Times New Roman" pitchFamily="18" charset="0"/>
                <a:cs typeface="Times New Roman" pitchFamily="18" charset="0"/>
              </a:rPr>
              <a:t>Второе правило: интерес к собеседнику, к его индивидуальности, к реальному человеческому характеру. </a:t>
            </a:r>
          </a:p>
          <a:p>
            <a:r>
              <a:rPr lang="ru-RU" dirty="0" smtClean="0">
                <a:latin typeface="Times New Roman" pitchFamily="18" charset="0"/>
                <a:cs typeface="Times New Roman" pitchFamily="18" charset="0"/>
              </a:rPr>
              <a:t>Третье правило: создать комфортные условия для собеседника. </a:t>
            </a:r>
          </a:p>
          <a:p>
            <a:r>
              <a:rPr lang="ru-RU" dirty="0" smtClean="0">
                <a:latin typeface="Times New Roman" pitchFamily="18" charset="0"/>
                <a:cs typeface="Times New Roman" pitchFamily="18" charset="0"/>
              </a:rPr>
              <a:t>Четвертое правило: попробовать сочетание единства позиции в постановке подходов к спорным вопросам. </a:t>
            </a:r>
          </a:p>
          <a:p>
            <a:r>
              <a:rPr lang="ru-RU" dirty="0" smtClean="0">
                <a:latin typeface="Times New Roman" pitchFamily="18" charset="0"/>
                <a:cs typeface="Times New Roman" pitchFamily="18" charset="0"/>
              </a:rPr>
              <a:t>Пятое правило: уметь не только говорить, но и слушать, это помогает понять и верно оценить яркую оригинальную мысль, интересную идею собеседника.</a:t>
            </a:r>
          </a:p>
          <a:p>
            <a:r>
              <a:rPr lang="ru-RU" dirty="0" smtClean="0">
                <a:latin typeface="Times New Roman" pitchFamily="18" charset="0"/>
                <a:cs typeface="Times New Roman" pitchFamily="18" charset="0"/>
              </a:rPr>
              <a:t>Шестое правило: ориентироваться на наиболее значимую для собеседника тему.</a:t>
            </a:r>
            <a:endParaRPr lang="ru-RU"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рисунки\каржур\bumag99.png"/>
          <p:cNvPicPr>
            <a:picLocks noChangeAspect="1" noChangeArrowheads="1"/>
          </p:cNvPicPr>
          <p:nvPr/>
        </p:nvPicPr>
        <p:blipFill>
          <a:blip r:embed="rId2" cstate="print"/>
          <a:srcRect/>
          <a:stretch>
            <a:fillRect/>
          </a:stretch>
        </p:blipFill>
        <p:spPr bwMode="auto">
          <a:xfrm>
            <a:off x="4653310" y="285728"/>
            <a:ext cx="4189301" cy="3500462"/>
          </a:xfrm>
          <a:prstGeom prst="rect">
            <a:avLst/>
          </a:prstGeom>
          <a:noFill/>
        </p:spPr>
      </p:pic>
      <p:sp>
        <p:nvSpPr>
          <p:cNvPr id="3" name="TextBox 2"/>
          <p:cNvSpPr txBox="1"/>
          <p:nvPr/>
        </p:nvSpPr>
        <p:spPr>
          <a:xfrm>
            <a:off x="357158" y="214290"/>
            <a:ext cx="7143800" cy="6463308"/>
          </a:xfrm>
          <a:prstGeom prst="rect">
            <a:avLst/>
          </a:prstGeom>
          <a:noFill/>
        </p:spPr>
        <p:txBody>
          <a:bodyPr wrap="square" rtlCol="0">
            <a:spAutoFit/>
          </a:bodyPr>
          <a:lstStyle/>
          <a:p>
            <a:r>
              <a:rPr lang="ru-RU" dirty="0" smtClean="0">
                <a:latin typeface="Times New Roman" pitchFamily="18" charset="0"/>
                <a:cs typeface="Times New Roman" pitchFamily="18" charset="0"/>
              </a:rPr>
              <a:t>В течение нескольких лет обучающиеся студии юных журналистов «Живое слово» и кружка «Мир слова» использовали для получения информации самый интересный и востребованный способ – опрос. Ставший уже традиционным этот метод чаще всего необходим для получения сведений на патриотическую тематику. Тема патриотического воспитания всегда актуальна и востребована в нашем обществе. Ежегодный опрос «Кто такой патриот?» объединил не одно поколение кружковцев. В качестве респондентов были члены семьи, друзья, педагоги, жители города. Ответы всегда связаны с подвигами героев Великой Отечественной войны, примерами подвигов взрослых и детей уже в мирное время. Некоторые респонденты, вспоминают исторических личностей: Петр </a:t>
            </a:r>
            <a:r>
              <a:rPr lang="en-US" dirty="0" smtClean="0">
                <a:latin typeface="Times New Roman" pitchFamily="18" charset="0"/>
                <a:cs typeface="Times New Roman" pitchFamily="18" charset="0"/>
              </a:rPr>
              <a:t>I</a:t>
            </a:r>
            <a:r>
              <a:rPr lang="ru-RU" dirty="0" smtClean="0">
                <a:latin typeface="Times New Roman" pitchFamily="18" charset="0"/>
                <a:cs typeface="Times New Roman" pitchFamily="18" charset="0"/>
              </a:rPr>
              <a:t>, А.Столыпин, И.Сталин, Н.Хрущев. По ответам патриот – это защитник своей страны, преданный ее интересам и любящий свой  народ.</a:t>
            </a:r>
          </a:p>
          <a:p>
            <a:r>
              <a:rPr lang="ru-RU" dirty="0" smtClean="0">
                <a:latin typeface="Times New Roman" pitchFamily="18" charset="0"/>
                <a:cs typeface="Times New Roman" pitchFamily="18" charset="0"/>
              </a:rPr>
              <a:t>Особенностью опроса «Кто такой герой?» является юбилейная дата, Победа в Великой Отечественной войне. Именно сравнение ответов молодых россиян и старшего поколения легло в основу диаграмм. Бабушки и некоторые дедушки стали кладезем информацией, наполнив каждый ответ примером из своего долгого жизненного пути. Представленные исследования наглядно показывают разницу во мнениях, четко определяя качества необходимые для того, чтобы быть настоящим героем. </a:t>
            </a:r>
            <a:endParaRPr lang="ru-RU"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690</TotalTime>
  <Words>1274</Words>
  <Application>Microsoft Office PowerPoint</Application>
  <PresentationFormat>Экран (4:3)</PresentationFormat>
  <Paragraphs>69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Admin</cp:lastModifiedBy>
  <cp:revision>63</cp:revision>
  <dcterms:created xsi:type="dcterms:W3CDTF">2020-03-25T10:13:33Z</dcterms:created>
  <dcterms:modified xsi:type="dcterms:W3CDTF">2020-04-14T18:00:47Z</dcterms:modified>
</cp:coreProperties>
</file>