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69" r:id="rId4"/>
    <p:sldId id="268" r:id="rId5"/>
    <p:sldId id="257" r:id="rId6"/>
    <p:sldId id="261" r:id="rId7"/>
    <p:sldId id="270" r:id="rId8"/>
    <p:sldId id="260" r:id="rId9"/>
    <p:sldId id="279" r:id="rId10"/>
    <p:sldId id="266" r:id="rId11"/>
    <p:sldId id="274" r:id="rId12"/>
    <p:sldId id="273" r:id="rId13"/>
    <p:sldId id="275" r:id="rId14"/>
    <p:sldId id="277" r:id="rId15"/>
    <p:sldId id="278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0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D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>
        <p:scale>
          <a:sx n="100" d="100"/>
          <a:sy n="100" d="100"/>
        </p:scale>
        <p:origin x="-2274" y="-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29163805321373"/>
          <c:y val="7.4905303030303017E-2"/>
          <c:w val="0.63240786468150179"/>
          <c:h val="0.806837320050902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A2F-46CE-81A7-1484AB0CD5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A2F-46CE-81A7-1484AB0CD5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A2F-46CE-81A7-1484AB0CD5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Часто </c:v>
                </c:pt>
                <c:pt idx="1">
                  <c:v>Скорее да</c:v>
                </c:pt>
                <c:pt idx="2">
                  <c:v>Скорее нет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33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9E-47AC-BD04-DCDE4DA66DA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FF5-4E0A-8FD7-D863498EC8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FF5-4E0A-8FD7-D863498EC8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FF5-4E0A-8FD7-D863498EC8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Часто </c:v>
                </c:pt>
                <c:pt idx="1">
                  <c:v>Скорее да</c:v>
                </c:pt>
                <c:pt idx="2">
                  <c:v>Скорее нет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15</c:v>
                </c:pt>
                <c:pt idx="2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D6-41DB-A1F4-46F88839AE3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7093574171065365"/>
          <c:y val="0.91845702256826345"/>
          <c:w val="0.46238735253151747"/>
          <c:h val="5.19205708681670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18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284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1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19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8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08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691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07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9D51ACC-BC33-4846-8D46-72915701ACE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5B370F7-6F66-41A4-8F50-5F63AD07A92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0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441" y="449452"/>
            <a:ext cx="10613239" cy="212326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Универсальность палиндрома в русском языке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2144" y="2898182"/>
            <a:ext cx="10383536" cy="3502617"/>
          </a:xfrm>
        </p:spPr>
        <p:txBody>
          <a:bodyPr>
            <a:normAutofit fontScale="92500" lnSpcReduction="10000"/>
          </a:bodyPr>
          <a:lstStyle/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3E2C1E"/>
                </a:solidFill>
              </a:rPr>
              <a:t>МБОУ «СОШ № 11»</a:t>
            </a:r>
            <a:br>
              <a:rPr lang="ru-RU" dirty="0">
                <a:solidFill>
                  <a:srgbClr val="3E2C1E"/>
                </a:solidFill>
              </a:rPr>
            </a:br>
            <a:r>
              <a:rPr lang="ru-RU" dirty="0">
                <a:solidFill>
                  <a:srgbClr val="3E2C1E"/>
                </a:solidFill>
              </a:rPr>
              <a:t>автор:</a:t>
            </a:r>
            <a:br>
              <a:rPr lang="ru-RU" dirty="0">
                <a:solidFill>
                  <a:srgbClr val="3E2C1E"/>
                </a:solidFill>
              </a:rPr>
            </a:br>
            <a:r>
              <a:rPr lang="ru-RU" dirty="0">
                <a:solidFill>
                  <a:srgbClr val="3E2C1E"/>
                </a:solidFill>
              </a:rPr>
              <a:t> Чернова Полина </a:t>
            </a:r>
            <a:br>
              <a:rPr lang="ru-RU" dirty="0">
                <a:solidFill>
                  <a:srgbClr val="3E2C1E"/>
                </a:solidFill>
              </a:rPr>
            </a:br>
            <a:r>
              <a:rPr lang="ru-RU" dirty="0">
                <a:solidFill>
                  <a:srgbClr val="3E2C1E"/>
                </a:solidFill>
              </a:rPr>
              <a:t> 6«А» класс 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3E2C1E"/>
                </a:solidFill>
              </a:rPr>
              <a:t>Научный  руководитель: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 err="1">
                <a:solidFill>
                  <a:srgbClr val="3E2C1E"/>
                </a:solidFill>
              </a:rPr>
              <a:t>Березуева</a:t>
            </a:r>
            <a:r>
              <a:rPr lang="ru-RU" dirty="0">
                <a:solidFill>
                  <a:srgbClr val="3E2C1E"/>
                </a:solidFill>
              </a:rPr>
              <a:t> Оксана </a:t>
            </a:r>
            <a:r>
              <a:rPr lang="ru-RU" dirty="0" smtClean="0">
                <a:solidFill>
                  <a:srgbClr val="3E2C1E"/>
                </a:solidFill>
              </a:rPr>
              <a:t>Анатольевна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>
                <a:solidFill>
                  <a:srgbClr val="3E2C1E"/>
                </a:solidFill>
              </a:rPr>
              <a:t>Белоус Оксана Николаевна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endParaRPr lang="ru-RU" dirty="0">
              <a:solidFill>
                <a:srgbClr val="3E2C1E"/>
              </a:solidFill>
            </a:endParaRPr>
          </a:p>
          <a:p>
            <a:pPr lvl="0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 smtClean="0">
                <a:solidFill>
                  <a:srgbClr val="3E2C1E"/>
                </a:solidFill>
              </a:rPr>
              <a:t>                                                   </a:t>
            </a:r>
            <a:r>
              <a:rPr lang="ru-RU" dirty="0" smtClean="0">
                <a:solidFill>
                  <a:srgbClr val="3E2C1E"/>
                </a:solidFill>
              </a:rPr>
              <a:t>2020г</a:t>
            </a:r>
            <a:r>
              <a:rPr lang="ru-RU" dirty="0">
                <a:solidFill>
                  <a:srgbClr val="3E2C1E"/>
                </a:solidFill>
              </a:rPr>
              <a:t>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1" y="3187677"/>
            <a:ext cx="2179134" cy="292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02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8173"/>
          </a:xfrm>
        </p:spPr>
        <p:txBody>
          <a:bodyPr/>
          <a:lstStyle/>
          <a:p>
            <a:r>
              <a:rPr lang="ru-RU" dirty="0" smtClean="0"/>
              <a:t>Практика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86678"/>
            <a:ext cx="5631066" cy="4023360"/>
          </a:xfrm>
        </p:spPr>
        <p:txBody>
          <a:bodyPr/>
          <a:lstStyle/>
          <a:p>
            <a:pPr lvl="0">
              <a:buClr>
                <a:srgbClr val="6F6F74"/>
              </a:buClr>
            </a:pPr>
            <a:r>
              <a:rPr lang="ru-RU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Вопрос: "Считаете </a:t>
            </a: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</a:rPr>
              <a:t>ли вы уроки русского языка скучными</a:t>
            </a:r>
            <a:r>
              <a:rPr lang="ru-RU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?</a:t>
            </a:r>
          </a:p>
          <a:p>
            <a:pPr lvl="0">
              <a:buClr>
                <a:srgbClr val="6F6F74"/>
              </a:buClr>
            </a:pPr>
            <a:r>
              <a:rPr lang="ru-RU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</a:rPr>
              <a:t>Варианты ответов: а) Скорее да; б) Скорее нет; в)Часто. 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6732021"/>
              </p:ext>
            </p:extLst>
          </p:nvPr>
        </p:nvGraphicFramePr>
        <p:xfrm>
          <a:off x="6303749" y="1886678"/>
          <a:ext cx="5133075" cy="402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290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8824642" cy="736282"/>
          </a:xfrm>
        </p:spPr>
        <p:txBody>
          <a:bodyPr>
            <a:normAutofit/>
          </a:bodyPr>
          <a:lstStyle/>
          <a:p>
            <a:r>
              <a:rPr lang="ru-RU" dirty="0"/>
              <a:t>Я предложила попробовать составить палиндромы самим. И вот что у нас получилось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46912" y="2582334"/>
            <a:ext cx="2988861" cy="337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дед                 </a:t>
            </a:r>
            <a:endParaRPr lang="ru-RU" dirty="0"/>
          </a:p>
          <a:p>
            <a:r>
              <a:rPr lang="ru-RU" dirty="0"/>
              <a:t>ага</a:t>
            </a:r>
          </a:p>
          <a:p>
            <a:r>
              <a:rPr lang="ru-RU" dirty="0"/>
              <a:t>шалаш</a:t>
            </a:r>
          </a:p>
          <a:p>
            <a:r>
              <a:rPr lang="ru-RU" dirty="0"/>
              <a:t>потоп</a:t>
            </a:r>
          </a:p>
          <a:p>
            <a:r>
              <a:rPr lang="ru-RU" dirty="0"/>
              <a:t>дед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699844" y="9949216"/>
            <a:ext cx="455835" cy="9553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548418" y="2582334"/>
            <a:ext cx="7607262" cy="3378200"/>
          </a:xfrm>
        </p:spPr>
        <p:txBody>
          <a:bodyPr/>
          <a:lstStyle/>
          <a:p>
            <a:r>
              <a:rPr lang="ru-RU" dirty="0"/>
              <a:t>заказ</a:t>
            </a:r>
          </a:p>
          <a:p>
            <a:r>
              <a:rPr lang="ru-RU" dirty="0"/>
              <a:t>мадам</a:t>
            </a:r>
          </a:p>
          <a:p>
            <a:r>
              <a:rPr lang="ru-RU" dirty="0"/>
              <a:t>топот</a:t>
            </a:r>
          </a:p>
          <a:p>
            <a:r>
              <a:rPr lang="ru-RU" dirty="0"/>
              <a:t>комок</a:t>
            </a:r>
          </a:p>
          <a:p>
            <a:r>
              <a:rPr lang="ru-RU" dirty="0"/>
              <a:t>потоп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6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5508236" cy="4023360"/>
          </a:xfrm>
        </p:spPr>
        <p:txBody>
          <a:bodyPr/>
          <a:lstStyle/>
          <a:p>
            <a:r>
              <a:rPr lang="ru-RU" dirty="0" smtClean="0"/>
              <a:t>И так после работы я спросила тот же вопрос. </a:t>
            </a:r>
          </a:p>
          <a:p>
            <a:r>
              <a:rPr lang="ru-RU" dirty="0"/>
              <a:t>Вопрос: "Считаете ли вы уроки русского языка скучными?</a:t>
            </a:r>
          </a:p>
          <a:p>
            <a:r>
              <a:rPr lang="ru-RU" dirty="0"/>
              <a:t> Варианты ответов: а) Скорее да; б) Скорее нет; в)Часто. </a:t>
            </a:r>
          </a:p>
          <a:p>
            <a:r>
              <a:rPr lang="ru-RU" dirty="0" smtClean="0"/>
              <a:t>Вывод: После работы результаты изменились и это доказывает что палиндромы делают изучение русского языка интересней.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061300453"/>
              </p:ext>
            </p:extLst>
          </p:nvPr>
        </p:nvGraphicFramePr>
        <p:xfrm>
          <a:off x="6030946" y="1392072"/>
          <a:ext cx="5964071" cy="4625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014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1" y="1845734"/>
            <a:ext cx="8128606" cy="4023360"/>
          </a:xfrm>
        </p:spPr>
        <p:txBody>
          <a:bodyPr>
            <a:normAutofit/>
          </a:bodyPr>
          <a:lstStyle/>
          <a:p>
            <a:r>
              <a:rPr lang="ru-RU" dirty="0"/>
              <a:t>Таким образом моя гипотеза подтвердилась. </a:t>
            </a:r>
            <a:r>
              <a:rPr lang="ru-RU" dirty="0" smtClean="0"/>
              <a:t>Палиндромы делают изучение русского языка интересным. Цели </a:t>
            </a:r>
            <a:r>
              <a:rPr lang="ru-RU" dirty="0"/>
              <a:t>своей работы я достигла. Рассмотрела </a:t>
            </a:r>
            <a:r>
              <a:rPr lang="ru-RU" dirty="0" smtClean="0"/>
              <a:t>слова </a:t>
            </a:r>
            <a:r>
              <a:rPr lang="ru-RU" dirty="0"/>
              <a:t>– </a:t>
            </a:r>
            <a:r>
              <a:rPr lang="ru-RU" dirty="0" smtClean="0"/>
              <a:t>палиндромы. Привела примеры слов и предложений. </a:t>
            </a:r>
            <a:r>
              <a:rPr lang="ru-RU" dirty="0"/>
              <a:t>Определила ряд вопросов, над которыми мне предстоит ещё работать и исследовать </a:t>
            </a:r>
            <a:r>
              <a:rPr lang="ru-RU" dirty="0" smtClean="0"/>
              <a:t>палиндромы.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1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Мир русского языка настолько загадочен и увлекателен, что занимаясь данной работой, я поняла, если бы каждый из нас уделял ему больше внимания, то нашел бы для себя много нового и интересного.</a:t>
            </a:r>
          </a:p>
          <a:p>
            <a:r>
              <a:rPr lang="ru-RU" dirty="0"/>
              <a:t>В своей работе </a:t>
            </a:r>
            <a:r>
              <a:rPr lang="ru-RU" dirty="0" smtClean="0"/>
              <a:t>я изучила материал по данной теме, узнала что такое палиндром,</a:t>
            </a:r>
            <a:r>
              <a:rPr lang="ru-RU" dirty="0"/>
              <a:t> рассмотрела слова – палиндромы, предложения – </a:t>
            </a:r>
            <a:r>
              <a:rPr lang="ru-RU" dirty="0" smtClean="0"/>
              <a:t>палиндромы.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214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1.http://www.nkj.ru/archive/articles/17984/ (Наука и жизнь№5,2010г).</a:t>
            </a:r>
          </a:p>
          <a:p>
            <a:pPr marL="0" indent="0">
              <a:buNone/>
            </a:pPr>
            <a:r>
              <a:rPr lang="ru-RU" dirty="0"/>
              <a:t>2.Кацюба </a:t>
            </a:r>
            <a:r>
              <a:rPr lang="ru-RU" dirty="0" err="1"/>
              <a:t>Е.А.Первый</a:t>
            </a:r>
            <a:r>
              <a:rPr lang="ru-RU" dirty="0"/>
              <a:t> </a:t>
            </a:r>
            <a:r>
              <a:rPr lang="ru-RU" dirty="0" err="1"/>
              <a:t>палиндромический</a:t>
            </a:r>
            <a:r>
              <a:rPr lang="ru-RU" dirty="0"/>
              <a:t> словарь.— Москва, 1999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err="1"/>
              <a:t>Е.А.Новый</a:t>
            </a:r>
            <a:r>
              <a:rPr lang="ru-RU" dirty="0"/>
              <a:t> </a:t>
            </a:r>
            <a:r>
              <a:rPr lang="ru-RU" dirty="0" err="1"/>
              <a:t>палиндромический</a:t>
            </a:r>
            <a:r>
              <a:rPr lang="ru-RU" dirty="0"/>
              <a:t> словарь.— Москва, 2002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4.Тимофеев Л.И. и Тураев С.В. Краткий словарь литературоведческих терминов. – М.: «Просвещение», 1978, 223 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56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441" y="449452"/>
            <a:ext cx="10613239" cy="212326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Универсальность палиндрома в русском языке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2144" y="2898182"/>
            <a:ext cx="10383536" cy="3502617"/>
          </a:xfrm>
        </p:spPr>
        <p:txBody>
          <a:bodyPr/>
          <a:lstStyle/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3E2C1E"/>
                </a:solidFill>
              </a:rPr>
              <a:t>МБОУ «СОШ № 11»</a:t>
            </a:r>
            <a:br>
              <a:rPr lang="ru-RU" dirty="0">
                <a:solidFill>
                  <a:srgbClr val="3E2C1E"/>
                </a:solidFill>
              </a:rPr>
            </a:br>
            <a:r>
              <a:rPr lang="ru-RU" dirty="0">
                <a:solidFill>
                  <a:srgbClr val="3E2C1E"/>
                </a:solidFill>
              </a:rPr>
              <a:t>автор:</a:t>
            </a:r>
            <a:br>
              <a:rPr lang="ru-RU" dirty="0">
                <a:solidFill>
                  <a:srgbClr val="3E2C1E"/>
                </a:solidFill>
              </a:rPr>
            </a:br>
            <a:r>
              <a:rPr lang="ru-RU" dirty="0">
                <a:solidFill>
                  <a:srgbClr val="3E2C1E"/>
                </a:solidFill>
              </a:rPr>
              <a:t> Чернова Полина </a:t>
            </a:r>
            <a:br>
              <a:rPr lang="ru-RU" dirty="0">
                <a:solidFill>
                  <a:srgbClr val="3E2C1E"/>
                </a:solidFill>
              </a:rPr>
            </a:br>
            <a:r>
              <a:rPr lang="ru-RU" dirty="0">
                <a:solidFill>
                  <a:srgbClr val="3E2C1E"/>
                </a:solidFill>
              </a:rPr>
              <a:t> 6«А» класс 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>
                <a:solidFill>
                  <a:srgbClr val="3E2C1E"/>
                </a:solidFill>
              </a:rPr>
              <a:t>Научный  руководитель: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 err="1">
                <a:solidFill>
                  <a:srgbClr val="3E2C1E"/>
                </a:solidFill>
              </a:rPr>
              <a:t>Березуева</a:t>
            </a:r>
            <a:r>
              <a:rPr lang="ru-RU" dirty="0">
                <a:solidFill>
                  <a:srgbClr val="3E2C1E"/>
                </a:solidFill>
              </a:rPr>
              <a:t> Оксана </a:t>
            </a:r>
            <a:r>
              <a:rPr lang="ru-RU" dirty="0" smtClean="0">
                <a:solidFill>
                  <a:srgbClr val="3E2C1E"/>
                </a:solidFill>
              </a:rPr>
              <a:t>Анатольевна</a:t>
            </a:r>
          </a:p>
          <a:p>
            <a:pPr lvl="0" algn="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 smtClean="0">
                <a:solidFill>
                  <a:srgbClr val="3E2C1E"/>
                </a:solidFill>
              </a:rPr>
              <a:t>Белоус Оксана Николаевна</a:t>
            </a:r>
            <a:endParaRPr lang="ru-RU" dirty="0">
              <a:solidFill>
                <a:srgbClr val="3E2C1E"/>
              </a:solidFill>
            </a:endParaRPr>
          </a:p>
          <a:p>
            <a:pPr lvl="0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dirty="0" smtClean="0">
                <a:solidFill>
                  <a:srgbClr val="3E2C1E"/>
                </a:solidFill>
              </a:rPr>
              <a:t>                                                   </a:t>
            </a:r>
            <a:r>
              <a:rPr lang="ru-RU" dirty="0" smtClean="0">
                <a:solidFill>
                  <a:srgbClr val="3E2C1E"/>
                </a:solidFill>
              </a:rPr>
              <a:t>2020г</a:t>
            </a:r>
            <a:r>
              <a:rPr lang="ru-RU" dirty="0">
                <a:solidFill>
                  <a:srgbClr val="3E2C1E"/>
                </a:solidFill>
              </a:rPr>
              <a:t>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1" y="3187677"/>
            <a:ext cx="2179134" cy="292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4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8066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1828800"/>
            <a:ext cx="10058400" cy="3767328"/>
          </a:xfrm>
        </p:spPr>
        <p:txBody>
          <a:bodyPr/>
          <a:lstStyle/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Введение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Актуальность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Цель, задачи, Гипотеза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Теория 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Практика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Вывод</a:t>
            </a:r>
          </a:p>
          <a:p>
            <a:pPr marL="514350" indent="-514350">
              <a:buFont typeface="+mj-lt"/>
              <a:buAutoNum type="romanUcPeriod"/>
            </a:pPr>
            <a:r>
              <a:rPr lang="ru-RU" dirty="0" smtClean="0"/>
              <a:t>Список использованной </a:t>
            </a:r>
            <a:r>
              <a:rPr lang="ru-RU" dirty="0" err="1" smtClean="0"/>
              <a:t>литератуы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romanU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65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10282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1648691"/>
            <a:ext cx="10058400" cy="3947437"/>
          </a:xfrm>
        </p:spPr>
        <p:txBody>
          <a:bodyPr/>
          <a:lstStyle/>
          <a:p>
            <a:r>
              <a:rPr lang="ru-RU" dirty="0"/>
              <a:t>История палиндрома уходит в далекую древность. </a:t>
            </a:r>
            <a:r>
              <a:rPr lang="ru-RU" dirty="0" err="1"/>
              <a:t>Палиндромические</a:t>
            </a:r>
            <a:r>
              <a:rPr lang="ru-RU" dirty="0"/>
              <a:t> стихи были известны еще в древнем Китае. Многими исследователями отмечаются и </a:t>
            </a:r>
            <a:r>
              <a:rPr lang="ru-RU" dirty="0" err="1"/>
              <a:t>заговорно</a:t>
            </a:r>
            <a:r>
              <a:rPr lang="ru-RU" dirty="0"/>
              <a:t>-молитвенные свойства палиндромов, которые позволяли использовать их в качестве заклятий. Так, считалось, что при произнесении «оборачиваемой» фразы УВЕДИ У ВОРА КОРОВУ И ДЕВУ должна была восторжествовать справедливость. Народные пословичные построения также нередко имели </a:t>
            </a:r>
            <a:r>
              <a:rPr lang="ru-RU" dirty="0" err="1"/>
              <a:t>палиндромическую</a:t>
            </a:r>
            <a:r>
              <a:rPr lang="ru-RU" dirty="0"/>
              <a:t> структуру: ср. </a:t>
            </a:r>
            <a:r>
              <a:rPr lang="ru-RU" i="1" dirty="0"/>
              <a:t>Аки лев и та </a:t>
            </a:r>
            <a:r>
              <a:rPr lang="ru-RU" i="1" dirty="0" err="1"/>
              <a:t>мати</a:t>
            </a:r>
            <a:r>
              <a:rPr lang="ru-RU" i="1" dirty="0"/>
              <a:t> велика.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2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1255828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341418"/>
            <a:ext cx="10058400" cy="3505200"/>
          </a:xfrm>
        </p:spPr>
        <p:txBody>
          <a:bodyPr/>
          <a:lstStyle/>
          <a:p>
            <a:r>
              <a:rPr lang="ru-RU" dirty="0"/>
              <a:t>Недавно в школе я услышала слово «палиндром». Мне стало интересно, что же это такое? Вечером, придя домой, я села за компьютер и решила провести небольшую исследовательскую работу. Оказалось, это слово используется в разных науках и имеет множество значений. Я обратила внимание на то, что палиндромы есть как в </a:t>
            </a:r>
            <a:r>
              <a:rPr lang="ru-RU" dirty="0" smtClean="0"/>
              <a:t>математике</a:t>
            </a:r>
            <a:r>
              <a:rPr lang="ru-RU" dirty="0" smtClean="0"/>
              <a:t>, </a:t>
            </a:r>
            <a:r>
              <a:rPr lang="ru-RU" dirty="0"/>
              <a:t>так и в </a:t>
            </a:r>
            <a:r>
              <a:rPr lang="ru-RU" dirty="0" smtClean="0"/>
              <a:t>русском языке</a:t>
            </a:r>
            <a:r>
              <a:rPr lang="ru-RU" dirty="0" smtClean="0"/>
              <a:t>. </a:t>
            </a:r>
            <a:r>
              <a:rPr lang="ru-RU" dirty="0"/>
              <a:t>Удивилась: такие разные предметы, а слово одно используют. Но слово-то одно, а вот значения у него разные. </a:t>
            </a:r>
          </a:p>
        </p:txBody>
      </p:sp>
    </p:spTree>
    <p:extLst>
      <p:ext uri="{BB962C8B-B14F-4D97-AF65-F5344CB8AC3E}">
        <p14:creationId xmlns:p14="http://schemas.microsoft.com/office/powerpoint/2010/main" val="79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5680" y="298173"/>
            <a:ext cx="385156" cy="596349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678872"/>
            <a:ext cx="10058400" cy="547254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Цель: </a:t>
            </a:r>
            <a:r>
              <a:rPr lang="ru-RU" dirty="0" smtClean="0"/>
              <a:t>изучить </a:t>
            </a:r>
            <a:r>
              <a:rPr lang="ru-RU" dirty="0"/>
              <a:t>палиндромы </a:t>
            </a:r>
            <a:r>
              <a:rPr lang="ru-RU" dirty="0" smtClean="0"/>
              <a:t>в русском языке.</a:t>
            </a:r>
            <a:endParaRPr lang="ru-RU" dirty="0"/>
          </a:p>
          <a:p>
            <a:endParaRPr lang="ru-RU" sz="3200" b="1" dirty="0" smtClean="0"/>
          </a:p>
          <a:p>
            <a:r>
              <a:rPr lang="ru-RU" sz="3200" b="1" dirty="0" smtClean="0"/>
              <a:t>Задачи: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 Выяснить, что такое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палиндром.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2. Изучить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слова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-палиндромы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r>
              <a:rPr lang="ru-RU" dirty="0" smtClean="0"/>
              <a:t>3. </a:t>
            </a:r>
            <a:r>
              <a:rPr lang="ru-RU" dirty="0"/>
              <a:t>Изучить литературу по теме </a:t>
            </a:r>
            <a:r>
              <a:rPr lang="ru-RU" dirty="0" smtClean="0"/>
              <a:t>исследования.</a:t>
            </a:r>
            <a:endParaRPr lang="ru-RU" dirty="0"/>
          </a:p>
          <a:p>
            <a:endParaRPr lang="ru-RU" sz="3200" b="1" dirty="0" smtClean="0"/>
          </a:p>
          <a:p>
            <a:r>
              <a:rPr lang="ru-RU" sz="3200" b="1" dirty="0" smtClean="0"/>
              <a:t>Гипотеза:</a:t>
            </a:r>
            <a:r>
              <a:rPr lang="ru-RU" dirty="0" smtClean="0"/>
              <a:t> Благодаря </a:t>
            </a:r>
            <a:r>
              <a:rPr lang="ru-RU" dirty="0"/>
              <a:t>универсальности палиндрома изучение </a:t>
            </a:r>
            <a:r>
              <a:rPr lang="ru-RU" dirty="0" smtClean="0"/>
              <a:t>такого предмета, как </a:t>
            </a:r>
            <a:r>
              <a:rPr lang="ru-RU" dirty="0"/>
              <a:t>русский язык может стать более </a:t>
            </a:r>
            <a:r>
              <a:rPr lang="ru-RU" dirty="0" smtClean="0"/>
              <a:t>интересным.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62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626" y="207540"/>
            <a:ext cx="10058400" cy="122774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Палиндром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4149" y="1766807"/>
            <a:ext cx="6032311" cy="447901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Палиндромы – это слова и целые фразы, которые можно читать как слева направо, так и справа налево и при прочтении получится то же самое. Палиндромы есть практически во всех языках мира (пожалуй, кроме китайского), хотя бы потому, что есть элементарные палиндромы – имена людей, состоящие всего из 3-х букв, например, Боб.</a:t>
            </a:r>
            <a:br>
              <a:rPr lang="ru-RU" dirty="0"/>
            </a:br>
            <a:r>
              <a:rPr lang="ru-RU" dirty="0"/>
              <a:t>Палиндромы посложнее, состоящие из нескольких слов встречаются уже далеко не во всех языках мира. Однако палиндромы на </a:t>
            </a:r>
            <a:r>
              <a:rPr lang="ru-RU" dirty="0" smtClean="0"/>
              <a:t>все </a:t>
            </a:r>
            <a:r>
              <a:rPr lang="ru-RU" dirty="0"/>
              <a:t>буквы алфавита, такие длинные, и вообще ТАКОЕ их разнообразие есть ТОЛЬКО в русском языке.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60445" y="1742335"/>
            <a:ext cx="4135272" cy="345006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Кок                    Бел </a:t>
            </a:r>
            <a:r>
              <a:rPr lang="ru-RU" sz="2400" dirty="0"/>
              <a:t>хлеб.</a:t>
            </a:r>
            <a:br>
              <a:rPr lang="ru-RU" sz="2400" dirty="0"/>
            </a:br>
            <a:r>
              <a:rPr lang="ru-RU" sz="2400" dirty="0" smtClean="0"/>
              <a:t>Дед                   </a:t>
            </a:r>
            <a:r>
              <a:rPr lang="ru-RU" sz="2400" dirty="0"/>
              <a:t>Шанс </a:t>
            </a:r>
            <a:r>
              <a:rPr lang="ru-RU" sz="2400" dirty="0" smtClean="0"/>
              <a:t>наш.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Кабак                Юного </a:t>
            </a:r>
            <a:r>
              <a:rPr lang="ru-RU" sz="2400" dirty="0"/>
              <a:t>догоню!</a:t>
            </a:r>
            <a:br>
              <a:rPr lang="ru-RU" sz="2400" dirty="0"/>
            </a:br>
            <a:r>
              <a:rPr lang="ru-RU" sz="2400" dirty="0" smtClean="0"/>
              <a:t>Шалаш             Шёлк </a:t>
            </a:r>
            <a:r>
              <a:rPr lang="ru-RU" sz="2400" dirty="0"/>
              <a:t>клёш.</a:t>
            </a:r>
            <a:br>
              <a:rPr lang="ru-RU" sz="2400" dirty="0"/>
            </a:br>
            <a:r>
              <a:rPr lang="ru-RU" sz="2400" dirty="0"/>
              <a:t>В резерв</a:t>
            </a:r>
            <a:r>
              <a:rPr lang="ru-RU" sz="2400" dirty="0" smtClean="0"/>
              <a:t>! </a:t>
            </a:r>
            <a:r>
              <a:rPr lang="ru-RU" sz="2400" dirty="0"/>
              <a:t> </a:t>
            </a:r>
            <a:r>
              <a:rPr lang="ru-RU" sz="2400" dirty="0" smtClean="0"/>
              <a:t>       Я </a:t>
            </a:r>
            <a:r>
              <a:rPr lang="ru-RU" sz="2400" dirty="0"/>
              <a:t>вижу, </a:t>
            </a:r>
            <a:r>
              <a:rPr lang="ru-RU" sz="2400" dirty="0" smtClean="0"/>
              <a:t>живя.</a:t>
            </a:r>
          </a:p>
          <a:p>
            <a:r>
              <a:rPr lang="ru-RU" sz="2400" dirty="0"/>
              <a:t>Дорог огород</a:t>
            </a:r>
            <a:r>
              <a:rPr lang="ru-RU" sz="2400" dirty="0" smtClean="0"/>
              <a:t>.  </a:t>
            </a:r>
            <a:r>
              <a:rPr lang="ru-RU" sz="2400" dirty="0"/>
              <a:t>А луна канула</a:t>
            </a:r>
            <a:r>
              <a:rPr lang="ru-RU" sz="2400" dirty="0" smtClean="0"/>
              <a:t>...</a:t>
            </a:r>
          </a:p>
          <a:p>
            <a:r>
              <a:rPr lang="ru-RU" sz="2400" dirty="0"/>
              <a:t>Вор около </a:t>
            </a:r>
            <a:r>
              <a:rPr lang="ru-RU" sz="2400" dirty="0" smtClean="0"/>
              <a:t>коров</a:t>
            </a:r>
          </a:p>
          <a:p>
            <a:r>
              <a:rPr lang="ru-RU" sz="2400" dirty="0"/>
              <a:t>А роза упала на лапу </a:t>
            </a:r>
            <a:r>
              <a:rPr lang="ru-RU" sz="2400" dirty="0" err="1"/>
              <a:t>Азора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Ешь немытого - ты меньше.</a:t>
            </a:r>
            <a:endParaRPr lang="ru-RU" sz="2400" dirty="0" smtClean="0"/>
          </a:p>
        </p:txBody>
      </p:sp>
      <p:cxnSp>
        <p:nvCxnSpPr>
          <p:cNvPr id="10" name="Прямая соединительная линия 9"/>
          <p:cNvCxnSpPr>
            <a:stCxn id="3" idx="1"/>
            <a:endCxn id="3" idx="1"/>
          </p:cNvCxnSpPr>
          <p:nvPr/>
        </p:nvCxnSpPr>
        <p:spPr>
          <a:xfrm>
            <a:off x="614149" y="400631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00501" y="3657600"/>
            <a:ext cx="627798" cy="68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6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526473"/>
            <a:ext cx="10058400" cy="595745"/>
          </a:xfrm>
        </p:spPr>
        <p:txBody>
          <a:bodyPr>
            <a:normAutofit fontScale="90000"/>
          </a:bodyPr>
          <a:lstStyle/>
          <a:p>
            <a:r>
              <a:rPr lang="ru-RU" sz="67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Палиндром</a:t>
            </a:r>
            <a:r>
              <a:rPr lang="ru-RU" sz="4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1454728"/>
            <a:ext cx="10058400" cy="4266092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dirty="0"/>
              <a:t>Перевертень</a:t>
            </a:r>
            <a:r>
              <a:rPr lang="ru-RU" dirty="0"/>
              <a:t> – многострочный палиндром.</a:t>
            </a:r>
          </a:p>
          <a:p>
            <a:pPr fontAlgn="base"/>
            <a:r>
              <a:rPr lang="ru-RU" b="1" dirty="0" err="1"/>
              <a:t>Прямоход</a:t>
            </a:r>
            <a:r>
              <a:rPr lang="ru-RU" b="1" dirty="0"/>
              <a:t> </a:t>
            </a:r>
            <a:r>
              <a:rPr lang="ru-RU" dirty="0"/>
              <a:t>- прямой текст палиндрома, читающийся в соответствии с нормальным направлением чтения в данной письменности (во всех видах кириллической и латинской письменности – слева направо</a:t>
            </a:r>
          </a:p>
          <a:p>
            <a:pPr fontAlgn="base"/>
            <a:r>
              <a:rPr lang="ru-RU" b="1" dirty="0" err="1"/>
              <a:t>Ракоход</a:t>
            </a:r>
            <a:r>
              <a:rPr lang="ru-RU" b="1" dirty="0"/>
              <a:t> (или реверс) </a:t>
            </a:r>
            <a:r>
              <a:rPr lang="ru-RU" dirty="0"/>
              <a:t>-  обратный ход (справа налево).</a:t>
            </a:r>
          </a:p>
          <a:p>
            <a:pPr fontAlgn="base"/>
            <a:r>
              <a:rPr lang="ru-RU" b="1" dirty="0"/>
              <a:t>Ось палиндрома (или </a:t>
            </a:r>
            <a:r>
              <a:rPr lang="ru-RU" b="1" dirty="0" err="1"/>
              <a:t>палиндромической</a:t>
            </a:r>
            <a:r>
              <a:rPr lang="ru-RU" b="1" dirty="0"/>
              <a:t> оси)</a:t>
            </a:r>
            <a:r>
              <a:rPr lang="ru-RU" dirty="0"/>
              <a:t> -  воображаемая линия, проходящая по букве или между буквами и разделяющая </a:t>
            </a:r>
            <a:r>
              <a:rPr lang="ru-RU" dirty="0" err="1"/>
              <a:t>палиндромный</a:t>
            </a:r>
            <a:r>
              <a:rPr lang="ru-RU" dirty="0"/>
              <a:t> текст так, чтобы буквы одной половины представляли собой реверс другой.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50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526940"/>
            <a:ext cx="10058400" cy="715006"/>
          </a:xfrm>
        </p:spPr>
        <p:txBody>
          <a:bodyPr>
            <a:noAutofit/>
          </a:bodyPr>
          <a:lstStyle/>
          <a:p>
            <a:r>
              <a:rPr lang="ru-RU" sz="6000" dirty="0" err="1">
                <a:solidFill>
                  <a:schemeClr val="bg2">
                    <a:lumMod val="25000"/>
                  </a:schemeClr>
                </a:solidFill>
              </a:rPr>
              <a:t>Суперпалиндром</a:t>
            </a:r>
            <a:endParaRPr lang="ru-RU" sz="6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18954" y="1910519"/>
            <a:ext cx="8697648" cy="4184541"/>
          </a:xfrm>
        </p:spPr>
        <p:txBody>
          <a:bodyPr>
            <a:noAutofit/>
          </a:bodyPr>
          <a:lstStyle/>
          <a:p>
            <a:r>
              <a:rPr lang="ru-RU" b="1" dirty="0" err="1">
                <a:latin typeface="+mn-lt"/>
              </a:rPr>
              <a:t>Суперпалиндром</a:t>
            </a:r>
            <a:r>
              <a:rPr lang="ru-RU" dirty="0">
                <a:latin typeface="+mn-lt"/>
              </a:rPr>
              <a:t> — это состоящий из M (где M=</a:t>
            </a:r>
            <a:r>
              <a:rPr lang="ru-RU" dirty="0" err="1">
                <a:latin typeface="+mn-lt"/>
              </a:rPr>
              <a:t>NхN</a:t>
            </a:r>
            <a:r>
              <a:rPr lang="ru-RU" dirty="0">
                <a:latin typeface="+mn-lt"/>
              </a:rPr>
              <a:t>) букв отрывок текста, при расположении которого в квадратную таблицу размера </a:t>
            </a:r>
            <a:r>
              <a:rPr lang="ru-RU" dirty="0" err="1">
                <a:latin typeface="+mn-lt"/>
              </a:rPr>
              <a:t>NхN</a:t>
            </a:r>
            <a:r>
              <a:rPr lang="ru-RU" dirty="0">
                <a:latin typeface="+mn-lt"/>
              </a:rPr>
              <a:t> совпадает последовательность букв при прочтении следующими 4 способами:</a:t>
            </a:r>
          </a:p>
          <a:p>
            <a:endParaRPr lang="ru-RU" dirty="0" smtClean="0">
              <a:latin typeface="+mn-lt"/>
            </a:endParaRPr>
          </a:p>
          <a:p>
            <a:r>
              <a:rPr lang="ru-RU" dirty="0" smtClean="0">
                <a:latin typeface="+mn-lt"/>
              </a:rPr>
              <a:t>1</a:t>
            </a:r>
            <a:r>
              <a:rPr lang="ru-RU" dirty="0">
                <a:latin typeface="+mn-lt"/>
              </a:rPr>
              <a:t>) по строкам слева направо и сверху вниз;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2) по столбцам сверху вниз и слева направо;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3) по строкам справа налево и снизу вверх;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4) по строкам снизу вверх и справа налево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  <a:p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293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Суперпалиндром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>
              <a:buClr>
                <a:srgbClr val="6F6F74"/>
              </a:buClr>
              <a:buNone/>
            </a:pPr>
            <a:r>
              <a:rPr lang="ru-RU" cap="all" dirty="0">
                <a:solidFill>
                  <a:srgbClr val="46464A"/>
                </a:solidFill>
              </a:rPr>
              <a:t>Классическим и самым простым </a:t>
            </a:r>
            <a:r>
              <a:rPr lang="ru-RU" cap="all" dirty="0" err="1">
                <a:solidFill>
                  <a:srgbClr val="46464A"/>
                </a:solidFill>
              </a:rPr>
              <a:t>суперпалиндромом</a:t>
            </a:r>
            <a:r>
              <a:rPr lang="ru-RU" cap="all" dirty="0">
                <a:solidFill>
                  <a:srgbClr val="46464A"/>
                </a:solidFill>
              </a:rPr>
              <a:t> 3х3 считается «Мир или Рим»:</a:t>
            </a:r>
          </a:p>
          <a:p>
            <a:r>
              <a:rPr lang="ru-RU" sz="2800" b="1" dirty="0"/>
              <a:t>М И Р</a:t>
            </a:r>
            <a:br>
              <a:rPr lang="ru-RU" sz="2800" b="1" dirty="0"/>
            </a:br>
            <a:r>
              <a:rPr lang="ru-RU" sz="2800" b="1" dirty="0"/>
              <a:t>И Л И</a:t>
            </a:r>
            <a:br>
              <a:rPr lang="ru-RU" sz="2800" b="1" dirty="0"/>
            </a:br>
            <a:r>
              <a:rPr lang="ru-RU" sz="2800" b="1" dirty="0"/>
              <a:t>Р И М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buClr>
                <a:srgbClr val="6F6F74"/>
              </a:buClr>
              <a:buNone/>
            </a:pPr>
            <a:r>
              <a:rPr lang="ru-RU" cap="all" dirty="0" err="1">
                <a:solidFill>
                  <a:srgbClr val="46464A"/>
                </a:solidFill>
              </a:rPr>
              <a:t>Суперпалиндром</a:t>
            </a:r>
            <a:r>
              <a:rPr lang="ru-RU" cap="all" dirty="0">
                <a:solidFill>
                  <a:srgbClr val="46464A"/>
                </a:solidFill>
              </a:rPr>
              <a:t> 4х4 есть также практически в любом языке мира, потому что он состоит из личных имен:</a:t>
            </a:r>
          </a:p>
          <a:p>
            <a:pPr marL="0" indent="0">
              <a:buNone/>
            </a:pPr>
            <a:r>
              <a:rPr lang="ru-RU" dirty="0"/>
              <a:t>Нора. Омар. Рамо. Арон.</a:t>
            </a:r>
            <a:br>
              <a:rPr lang="ru-RU" dirty="0"/>
            </a:br>
            <a:r>
              <a:rPr lang="ru-RU" dirty="0"/>
              <a:t>       </a:t>
            </a:r>
            <a:r>
              <a:rPr lang="ru-RU" sz="2400" b="1" dirty="0"/>
              <a:t>Н О Р А       N O R A</a:t>
            </a:r>
            <a:br>
              <a:rPr lang="ru-RU" sz="2400" b="1" dirty="0"/>
            </a:br>
            <a:r>
              <a:rPr lang="ru-RU" sz="2400" b="1" dirty="0"/>
              <a:t>      О М А Р      O M A R</a:t>
            </a:r>
            <a:br>
              <a:rPr lang="ru-RU" sz="2400" b="1" dirty="0"/>
            </a:br>
            <a:r>
              <a:rPr lang="ru-RU" sz="2400" b="1" dirty="0"/>
              <a:t>      Р А М О      R A M O</a:t>
            </a:r>
            <a:br>
              <a:rPr lang="ru-RU" sz="2400" b="1" dirty="0"/>
            </a:br>
            <a:r>
              <a:rPr lang="ru-RU" sz="2400" b="1" dirty="0"/>
              <a:t>      А Р О Н       A R O N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70388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11869</TotalTime>
  <Words>660</Words>
  <Application>Microsoft Office PowerPoint</Application>
  <PresentationFormat>Широкоэкранный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Calibri Light</vt:lpstr>
      <vt:lpstr>Ретро</vt:lpstr>
      <vt:lpstr>Универсальность палиндрома в русском языке</vt:lpstr>
      <vt:lpstr>Оглавление</vt:lpstr>
      <vt:lpstr>Актуальность</vt:lpstr>
      <vt:lpstr>Введение</vt:lpstr>
      <vt:lpstr>Презентация PowerPoint</vt:lpstr>
      <vt:lpstr>Палиндром </vt:lpstr>
      <vt:lpstr>Палиндром </vt:lpstr>
      <vt:lpstr>Суперпалиндром</vt:lpstr>
      <vt:lpstr>Суперпалиндром</vt:lpstr>
      <vt:lpstr>Практика</vt:lpstr>
      <vt:lpstr>Практика</vt:lpstr>
      <vt:lpstr>Практика</vt:lpstr>
      <vt:lpstr>Вывод</vt:lpstr>
      <vt:lpstr>Заключение</vt:lpstr>
      <vt:lpstr>Список использованной литературы</vt:lpstr>
      <vt:lpstr>Универсальность палиндрома в русском языке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33</cp:revision>
  <dcterms:created xsi:type="dcterms:W3CDTF">2020-05-03T17:26:02Z</dcterms:created>
  <dcterms:modified xsi:type="dcterms:W3CDTF">2020-05-12T11:13:37Z</dcterms:modified>
</cp:coreProperties>
</file>