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70" r:id="rId3"/>
    <p:sldId id="258" r:id="rId4"/>
    <p:sldId id="271" r:id="rId5"/>
    <p:sldId id="273" r:id="rId6"/>
    <p:sldId id="272" r:id="rId7"/>
    <p:sldId id="274" r:id="rId8"/>
    <p:sldId id="276" r:id="rId9"/>
    <p:sldId id="265" r:id="rId10"/>
    <p:sldId id="275" r:id="rId11"/>
    <p:sldId id="277" r:id="rId12"/>
    <p:sldId id="278" r:id="rId13"/>
    <p:sldId id="279" r:id="rId14"/>
    <p:sldId id="280" r:id="rId15"/>
    <p:sldId id="281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39" d="100"/>
          <a:sy n="139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09B958F1-CBF1-4B92-8676-BE5ED1CA77A7}" type="datetimeFigureOut">
              <a:rPr lang="ru-RU" smtClean="0"/>
              <a:pPr/>
              <a:t>1/19/20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A78CC546-928E-4403-BF30-3B1D6915E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58F1-CBF1-4B92-8676-BE5ED1CA77A7}" type="datetimeFigureOut">
              <a:rPr lang="ru-RU" smtClean="0"/>
              <a:pPr/>
              <a:t>1/19/20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C546-928E-4403-BF30-3B1D6915E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09B958F1-CBF1-4B92-8676-BE5ED1CA77A7}" type="datetimeFigureOut">
              <a:rPr lang="ru-RU" smtClean="0"/>
              <a:pPr/>
              <a:t>1/19/20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78CC546-928E-4403-BF30-3B1D6915E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58F1-CBF1-4B92-8676-BE5ED1CA77A7}" type="datetimeFigureOut">
              <a:rPr lang="ru-RU" smtClean="0"/>
              <a:pPr/>
              <a:t>1/19/20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C546-928E-4403-BF30-3B1D6915E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9B958F1-CBF1-4B92-8676-BE5ED1CA77A7}" type="datetimeFigureOut">
              <a:rPr lang="ru-RU" smtClean="0"/>
              <a:pPr/>
              <a:t>1/19/20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A78CC546-928E-4403-BF30-3B1D6915E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58F1-CBF1-4B92-8676-BE5ED1CA77A7}" type="datetimeFigureOut">
              <a:rPr lang="ru-RU" smtClean="0"/>
              <a:pPr/>
              <a:t>1/19/20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C546-928E-4403-BF30-3B1D6915E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58F1-CBF1-4B92-8676-BE5ED1CA77A7}" type="datetimeFigureOut">
              <a:rPr lang="ru-RU" smtClean="0"/>
              <a:pPr/>
              <a:t>1/19/20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C546-928E-4403-BF30-3B1D6915E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58F1-CBF1-4B92-8676-BE5ED1CA77A7}" type="datetimeFigureOut">
              <a:rPr lang="ru-RU" smtClean="0"/>
              <a:pPr/>
              <a:t>1/19/20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C546-928E-4403-BF30-3B1D6915E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9B958F1-CBF1-4B92-8676-BE5ED1CA77A7}" type="datetimeFigureOut">
              <a:rPr lang="ru-RU" smtClean="0"/>
              <a:pPr/>
              <a:t>1/19/20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C546-928E-4403-BF30-3B1D6915E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58F1-CBF1-4B92-8676-BE5ED1CA77A7}" type="datetimeFigureOut">
              <a:rPr lang="ru-RU" smtClean="0"/>
              <a:pPr/>
              <a:t>1/19/20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C546-928E-4403-BF30-3B1D6915E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58F1-CBF1-4B92-8676-BE5ED1CA77A7}" type="datetimeFigureOut">
              <a:rPr lang="ru-RU" smtClean="0"/>
              <a:pPr/>
              <a:t>1/19/20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C546-928E-4403-BF30-3B1D6915E7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fld id="{09B958F1-CBF1-4B92-8676-BE5ED1CA77A7}" type="datetimeFigureOut">
              <a:rPr lang="ru-RU" smtClean="0"/>
              <a:pPr/>
              <a:t>1/19/20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A78CC546-928E-4403-BF30-3B1D6915E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295400"/>
            <a:ext cx="7929618" cy="2286000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Движения учащихся по индивидуальному маршруту   как фактор развития образовательных компетенций</a:t>
            </a:r>
            <a:endParaRPr lang="ru-RU" sz="3200" i="1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14800" y="4191000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2060"/>
                </a:solidFill>
                <a:latin typeface="Times New Roman"/>
                <a:ea typeface="+mj-ea"/>
                <a:cs typeface="Times New Roman"/>
              </a:rPr>
              <a:t>Иванова Марина Сергеевна</a:t>
            </a:r>
            <a:r>
              <a:rPr lang="en-US" sz="1200" i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2060"/>
                </a:solidFill>
                <a:latin typeface="Times New Roman"/>
                <a:ea typeface="+mj-ea"/>
                <a:cs typeface="Times New Roman"/>
              </a:rPr>
              <a:t>,  </a:t>
            </a:r>
          </a:p>
          <a:p>
            <a:pPr algn="r"/>
            <a:r>
              <a:rPr lang="ru-RU" sz="1200" i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2060"/>
                </a:solidFill>
                <a:latin typeface="Times New Roman"/>
                <a:ea typeface="+mj-ea"/>
                <a:cs typeface="Times New Roman"/>
              </a:rPr>
              <a:t>Заместитель директора по </a:t>
            </a:r>
            <a:r>
              <a:rPr lang="ru-RU" sz="1200" i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2060"/>
                </a:solidFill>
                <a:latin typeface="Times New Roman"/>
                <a:ea typeface="+mj-ea"/>
                <a:cs typeface="Times New Roman"/>
              </a:rPr>
              <a:t>УВР</a:t>
            </a:r>
            <a:endParaRPr lang="en-US" sz="1200" i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002060"/>
              </a:solidFill>
              <a:latin typeface="Times New Roman"/>
              <a:ea typeface="+mj-ea"/>
              <a:cs typeface="Times New Roman"/>
            </a:endParaRPr>
          </a:p>
          <a:p>
            <a:pPr algn="r"/>
            <a:r>
              <a:rPr lang="ru-RU" sz="1200" i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2060"/>
                </a:solidFill>
                <a:latin typeface="Times New Roman"/>
                <a:ea typeface="+mj-ea"/>
                <a:cs typeface="Times New Roman"/>
              </a:rPr>
              <a:t>ГБОУ СОШ №127 с углубленным изучением английского  языка</a:t>
            </a:r>
          </a:p>
          <a:p>
            <a:pPr algn="r"/>
            <a:r>
              <a:rPr lang="ru-RU" sz="1200" i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2060"/>
                </a:solidFill>
                <a:latin typeface="Times New Roman"/>
                <a:ea typeface="+mj-ea"/>
                <a:cs typeface="Times New Roman"/>
              </a:rPr>
              <a:t>Санкт-петербурга</a:t>
            </a:r>
            <a:endParaRPr lang="ru-RU" sz="1200" i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002060"/>
              </a:solidFill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816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</a:rPr>
              <a:t>Примерный алгоритм введения ИОМ</a:t>
            </a:r>
            <a:endParaRPr lang="en-US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7239000" cy="5465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/>
                <a:cs typeface="Times New Roman"/>
              </a:rPr>
              <a:t>1</a:t>
            </a:r>
            <a:r>
              <a:rPr lang="ru-RU" sz="3200" b="1" dirty="0" smtClean="0">
                <a:latin typeface="Times New Roman"/>
                <a:cs typeface="Times New Roman"/>
              </a:rPr>
              <a:t> Информационный этап</a:t>
            </a:r>
          </a:p>
          <a:p>
            <a:pPr algn="just">
              <a:buNone/>
            </a:pPr>
            <a:r>
              <a:rPr lang="en-US" sz="3200" dirty="0" smtClean="0">
                <a:latin typeface="Times New Roman"/>
                <a:cs typeface="Times New Roman"/>
              </a:rPr>
              <a:t>		</a:t>
            </a:r>
            <a:r>
              <a:rPr lang="ru-RU" sz="3200" dirty="0" smtClean="0">
                <a:latin typeface="Times New Roman"/>
                <a:cs typeface="Times New Roman"/>
              </a:rPr>
              <a:t>Учитель организует беседу с детьми и родителями</a:t>
            </a:r>
            <a:r>
              <a:rPr lang="en-US" sz="3200" dirty="0" smtClean="0">
                <a:latin typeface="Times New Roman"/>
                <a:cs typeface="Times New Roman"/>
              </a:rPr>
              <a:t>,</a:t>
            </a:r>
            <a:r>
              <a:rPr lang="ru-RU" sz="3200" dirty="0" smtClean="0">
                <a:latin typeface="Times New Roman"/>
                <a:cs typeface="Times New Roman"/>
              </a:rPr>
              <a:t> в ходе которой объясняет суть</a:t>
            </a:r>
            <a:r>
              <a:rPr lang="en-US" sz="3200" dirty="0" smtClean="0">
                <a:latin typeface="Times New Roman"/>
                <a:cs typeface="Times New Roman"/>
              </a:rPr>
              <a:t>, </a:t>
            </a:r>
            <a:r>
              <a:rPr lang="ru-RU" sz="3200" dirty="0" smtClean="0">
                <a:latin typeface="Times New Roman"/>
                <a:cs typeface="Times New Roman"/>
              </a:rPr>
              <a:t>цели и возможности индивидуальных маршрутов</a:t>
            </a:r>
            <a:r>
              <a:rPr lang="en-US" sz="3200" dirty="0" smtClean="0">
                <a:latin typeface="Times New Roman"/>
                <a:cs typeface="Times New Roman"/>
              </a:rPr>
              <a:t>. </a:t>
            </a:r>
          </a:p>
          <a:p>
            <a:pPr algn="just">
              <a:buNone/>
            </a:pPr>
            <a:r>
              <a:rPr lang="en-US" sz="3200" dirty="0" smtClean="0">
                <a:latin typeface="Times New Roman"/>
                <a:cs typeface="Times New Roman"/>
              </a:rPr>
              <a:t>		</a:t>
            </a:r>
            <a:r>
              <a:rPr lang="ru-RU" sz="3200" dirty="0" smtClean="0">
                <a:latin typeface="Times New Roman"/>
                <a:cs typeface="Times New Roman"/>
              </a:rPr>
              <a:t>На данном этапе ученик фиксирует</a:t>
            </a:r>
            <a:r>
              <a:rPr lang="en-US" sz="3200" dirty="0" smtClean="0">
                <a:latin typeface="Times New Roman"/>
                <a:cs typeface="Times New Roman"/>
              </a:rPr>
              <a:t>,</a:t>
            </a:r>
            <a:r>
              <a:rPr lang="ru-RU" sz="3200" dirty="0" smtClean="0">
                <a:latin typeface="Times New Roman"/>
                <a:cs typeface="Times New Roman"/>
              </a:rPr>
              <a:t> что он должен знать им уметь к концу прохождения маршрута</a:t>
            </a:r>
            <a:r>
              <a:rPr lang="en-US" sz="3200" dirty="0" smtClean="0">
                <a:latin typeface="Times New Roman"/>
                <a:cs typeface="Times New Roman"/>
              </a:rPr>
              <a:t>. </a:t>
            </a:r>
          </a:p>
          <a:p>
            <a:pPr>
              <a:buNone/>
            </a:pPr>
            <a:r>
              <a:rPr lang="en-US" sz="3200" dirty="0" smtClean="0">
                <a:latin typeface="Times New Roman"/>
                <a:cs typeface="Times New Roman"/>
              </a:rPr>
              <a:t>2 </a:t>
            </a:r>
            <a:r>
              <a:rPr lang="ru-RU" sz="3200" b="1" dirty="0" smtClean="0">
                <a:latin typeface="Times New Roman"/>
                <a:cs typeface="Times New Roman"/>
              </a:rPr>
              <a:t>Диагностика и выбор методов</a:t>
            </a:r>
            <a:endParaRPr lang="en-US" sz="3200" b="1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943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  <a:t>Примерный алгоритм введения ИОМ</a:t>
            </a:r>
            <a:endParaRPr lang="en-US" sz="2400" dirty="0">
              <a:solidFill>
                <a:schemeClr val="bg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315200" cy="531273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/>
                <a:cs typeface="Times New Roman"/>
              </a:rPr>
              <a:t>3 </a:t>
            </a:r>
            <a:r>
              <a:rPr lang="ru-RU" sz="3200" b="1" dirty="0" smtClean="0">
                <a:latin typeface="Times New Roman"/>
                <a:cs typeface="Times New Roman"/>
              </a:rPr>
              <a:t>Определение целей и задач ИОМ</a:t>
            </a:r>
          </a:p>
          <a:p>
            <a:pPr>
              <a:buNone/>
            </a:pPr>
            <a:r>
              <a:rPr lang="ru-RU" sz="3200" b="1" dirty="0" smtClean="0">
                <a:latin typeface="Times New Roman"/>
                <a:cs typeface="Times New Roman"/>
              </a:rPr>
              <a:t>4 Составление ИОМ</a:t>
            </a:r>
          </a:p>
          <a:p>
            <a:pPr>
              <a:buNone/>
            </a:pPr>
            <a:r>
              <a:rPr lang="ru-RU" sz="3200" dirty="0" smtClean="0">
                <a:latin typeface="Times New Roman"/>
                <a:cs typeface="Times New Roman"/>
              </a:rPr>
              <a:t>		Теперь важен вопрос</a:t>
            </a:r>
            <a:r>
              <a:rPr lang="en-US" sz="3200" dirty="0" smtClean="0">
                <a:latin typeface="Times New Roman"/>
                <a:cs typeface="Times New Roman"/>
              </a:rPr>
              <a:t>:</a:t>
            </a:r>
            <a:r>
              <a:rPr lang="ru-RU" sz="3200" dirty="0" smtClean="0">
                <a:latin typeface="Times New Roman"/>
                <a:cs typeface="Times New Roman"/>
              </a:rPr>
              <a:t> </a:t>
            </a:r>
            <a:r>
              <a:rPr lang="ru-RU" sz="3200" u="sng" dirty="0" smtClean="0">
                <a:latin typeface="Times New Roman"/>
                <a:cs typeface="Times New Roman"/>
              </a:rPr>
              <a:t>«Как я буду двигаться к выполнению цели</a:t>
            </a:r>
            <a:r>
              <a:rPr lang="en-US" sz="3200" u="sng" dirty="0" smtClean="0">
                <a:latin typeface="Times New Roman"/>
                <a:cs typeface="Times New Roman"/>
              </a:rPr>
              <a:t>?</a:t>
            </a:r>
            <a:r>
              <a:rPr lang="ru-RU" sz="3200" u="sng" dirty="0" smtClean="0">
                <a:latin typeface="Times New Roman"/>
                <a:cs typeface="Times New Roman"/>
              </a:rPr>
              <a:t>»</a:t>
            </a:r>
          </a:p>
          <a:p>
            <a:pPr>
              <a:buNone/>
            </a:pPr>
            <a:r>
              <a:rPr lang="ru-RU" sz="3200" dirty="0" smtClean="0">
                <a:latin typeface="Times New Roman"/>
                <a:cs typeface="Times New Roman"/>
              </a:rPr>
              <a:t>		В маршруте указываются цели</a:t>
            </a:r>
            <a:r>
              <a:rPr lang="en-US" sz="3200" dirty="0" smtClean="0">
                <a:latin typeface="Times New Roman"/>
                <a:cs typeface="Times New Roman"/>
              </a:rPr>
              <a:t>,</a:t>
            </a:r>
            <a:r>
              <a:rPr lang="ru-RU" sz="3200" dirty="0" smtClean="0">
                <a:latin typeface="Times New Roman"/>
                <a:cs typeface="Times New Roman"/>
              </a:rPr>
              <a:t> которые нужно достичь</a:t>
            </a:r>
            <a:r>
              <a:rPr lang="en-US" sz="3200" dirty="0" smtClean="0">
                <a:latin typeface="Times New Roman"/>
                <a:cs typeface="Times New Roman"/>
              </a:rPr>
              <a:t>,</a:t>
            </a:r>
            <a:r>
              <a:rPr lang="ru-RU" sz="3200" dirty="0" smtClean="0">
                <a:latin typeface="Times New Roman"/>
                <a:cs typeface="Times New Roman"/>
              </a:rPr>
              <a:t> способы реализации</a:t>
            </a:r>
            <a:r>
              <a:rPr lang="en-US" sz="3200" dirty="0" smtClean="0">
                <a:latin typeface="Times New Roman"/>
                <a:cs typeface="Times New Roman"/>
              </a:rPr>
              <a:t>,</a:t>
            </a:r>
            <a:r>
              <a:rPr lang="ru-RU" sz="3200" dirty="0" smtClean="0">
                <a:latin typeface="Times New Roman"/>
                <a:cs typeface="Times New Roman"/>
              </a:rPr>
              <a:t> источники получения знаний</a:t>
            </a:r>
            <a:r>
              <a:rPr lang="en-US" sz="3200" dirty="0" smtClean="0">
                <a:latin typeface="Times New Roman"/>
                <a:cs typeface="Times New Roman"/>
              </a:rPr>
              <a:t>, </a:t>
            </a:r>
            <a:r>
              <a:rPr lang="ru-RU" sz="3200" dirty="0" smtClean="0">
                <a:latin typeface="Times New Roman"/>
                <a:cs typeface="Times New Roman"/>
              </a:rPr>
              <a:t>сроки для каждой задачи в отдельности</a:t>
            </a:r>
            <a:r>
              <a:rPr lang="en-US" sz="3200" dirty="0" smtClean="0">
                <a:latin typeface="Times New Roman"/>
                <a:cs typeface="Times New Roman"/>
              </a:rPr>
              <a:t>,  </a:t>
            </a:r>
            <a:r>
              <a:rPr lang="ru-RU" sz="3200" dirty="0" smtClean="0">
                <a:latin typeface="Times New Roman"/>
                <a:cs typeface="Times New Roman"/>
              </a:rPr>
              <a:t>способ контроля и итоговые результаты</a:t>
            </a:r>
            <a:r>
              <a:rPr lang="en-US" sz="3200" dirty="0" smtClean="0">
                <a:latin typeface="Times New Roman"/>
                <a:cs typeface="Times New Roman"/>
              </a:rPr>
              <a:t>.</a:t>
            </a:r>
            <a:endParaRPr lang="en-US"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943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Примерный алгоритм введения ИОМ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239000" cy="50292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b="1" dirty="0" smtClean="0">
                <a:latin typeface="Times New Roman"/>
                <a:cs typeface="Times New Roman"/>
              </a:rPr>
              <a:t>5 Итоговый этап</a:t>
            </a:r>
          </a:p>
          <a:p>
            <a:pPr algn="just">
              <a:buNone/>
            </a:pPr>
            <a:r>
              <a:rPr lang="ru-RU" sz="2800" dirty="0" smtClean="0">
                <a:latin typeface="Times New Roman"/>
                <a:cs typeface="Times New Roman"/>
              </a:rPr>
              <a:t>	   После завершения прохождения учеником ИОМ обязательно проводится </a:t>
            </a:r>
            <a:r>
              <a:rPr lang="ru-RU" sz="2800" b="1" dirty="0" smtClean="0">
                <a:latin typeface="Times New Roman"/>
                <a:cs typeface="Times New Roman"/>
              </a:rPr>
              <a:t>итоговая аттестация</a:t>
            </a:r>
            <a:r>
              <a:rPr lang="en-US" sz="2800" b="1" dirty="0" smtClean="0">
                <a:latin typeface="Times New Roman"/>
                <a:cs typeface="Times New Roman"/>
              </a:rPr>
              <a:t>.</a:t>
            </a:r>
            <a:r>
              <a:rPr lang="ru-RU" sz="2800" b="1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Здесь важно не только оценить знания ребенка и уровень егот умений и навыков</a:t>
            </a:r>
            <a:r>
              <a:rPr lang="en-US" sz="2800" dirty="0" smtClean="0">
                <a:latin typeface="Times New Roman"/>
                <a:cs typeface="Times New Roman"/>
              </a:rPr>
              <a:t>, </a:t>
            </a:r>
            <a:r>
              <a:rPr lang="ru-RU" sz="2800" dirty="0" smtClean="0">
                <a:latin typeface="Times New Roman"/>
                <a:cs typeface="Times New Roman"/>
              </a:rPr>
              <a:t>но и определить</a:t>
            </a:r>
            <a:r>
              <a:rPr lang="en-US" sz="2800" dirty="0" smtClean="0">
                <a:latin typeface="Times New Roman"/>
                <a:cs typeface="Times New Roman"/>
              </a:rPr>
              <a:t>,</a:t>
            </a:r>
            <a:r>
              <a:rPr lang="ru-RU" sz="2800" dirty="0" smtClean="0">
                <a:latin typeface="Times New Roman"/>
                <a:cs typeface="Times New Roman"/>
              </a:rPr>
              <a:t> насколько успешным было прохождение ИОМ</a:t>
            </a:r>
            <a:r>
              <a:rPr lang="en-US" sz="2800" dirty="0" smtClean="0">
                <a:latin typeface="Times New Roman"/>
                <a:cs typeface="Times New Roman"/>
              </a:rPr>
              <a:t>, </a:t>
            </a:r>
            <a:r>
              <a:rPr lang="ru-RU" sz="2800" dirty="0" smtClean="0">
                <a:latin typeface="Times New Roman"/>
                <a:cs typeface="Times New Roman"/>
              </a:rPr>
              <a:t>уложился ли он в срок </a:t>
            </a:r>
            <a:r>
              <a:rPr lang="en-US" sz="2800" dirty="0" smtClean="0">
                <a:latin typeface="Times New Roman"/>
                <a:cs typeface="Times New Roman"/>
              </a:rPr>
              <a:t>,</a:t>
            </a:r>
            <a:r>
              <a:rPr lang="ru-RU" sz="2800" dirty="0" smtClean="0">
                <a:latin typeface="Times New Roman"/>
                <a:cs typeface="Times New Roman"/>
              </a:rPr>
              <a:t> с какими трудностями ребенок столкнулся</a:t>
            </a:r>
            <a:r>
              <a:rPr lang="en-US" sz="2800" dirty="0" smtClean="0">
                <a:latin typeface="Times New Roman"/>
                <a:cs typeface="Times New Roman"/>
              </a:rPr>
              <a:t>, </a:t>
            </a:r>
            <a:r>
              <a:rPr lang="ru-RU" sz="2800" dirty="0" smtClean="0">
                <a:latin typeface="Times New Roman"/>
                <a:cs typeface="Times New Roman"/>
              </a:rPr>
              <a:t>что ему необходимо доработать</a:t>
            </a:r>
            <a:r>
              <a:rPr lang="en-US" sz="2800" dirty="0" smtClean="0">
                <a:latin typeface="Times New Roman"/>
                <a:cs typeface="Times New Roman"/>
              </a:rPr>
              <a:t>.</a:t>
            </a:r>
            <a:endParaRPr lang="en-US"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239000" cy="4572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  <a:t>ИОМ- примеры и образцы</a:t>
            </a:r>
            <a:endParaRPr lang="en-US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239000" cy="554133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/>
                <a:cs typeface="Times New Roman"/>
              </a:rPr>
              <a:t>1 </a:t>
            </a:r>
            <a:r>
              <a:rPr lang="ru-RU" b="1" dirty="0" smtClean="0">
                <a:latin typeface="Times New Roman"/>
                <a:cs typeface="Times New Roman"/>
              </a:rPr>
              <a:t>Индивидуальный образовательный маршрут ученика младших классов</a:t>
            </a:r>
          </a:p>
          <a:p>
            <a:pPr>
              <a:buNone/>
            </a:pPr>
            <a:r>
              <a:rPr lang="ru-RU" sz="2000" dirty="0" smtClean="0">
                <a:latin typeface="Times New Roman"/>
                <a:cs typeface="Times New Roman"/>
              </a:rPr>
              <a:t>Цель</a:t>
            </a:r>
            <a:r>
              <a:rPr lang="en-US" sz="2000" dirty="0" smtClean="0">
                <a:latin typeface="Times New Roman"/>
                <a:cs typeface="Times New Roman"/>
              </a:rPr>
              <a:t>:</a:t>
            </a:r>
            <a:r>
              <a:rPr lang="ru-RU" sz="2000" dirty="0" smtClean="0">
                <a:latin typeface="Times New Roman"/>
                <a:cs typeface="Times New Roman"/>
              </a:rPr>
              <a:t>устранение пробелов по теме «Существительное»</a:t>
            </a:r>
          </a:p>
          <a:p>
            <a:pPr>
              <a:buNone/>
            </a:pPr>
            <a:endParaRPr lang="en-US" sz="2000" dirty="0">
              <a:latin typeface="Times New Roman"/>
              <a:cs typeface="Times New Roman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2209800"/>
          <a:ext cx="7162794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838200"/>
                <a:gridCol w="609600"/>
                <a:gridCol w="1126064"/>
                <a:gridCol w="931336"/>
                <a:gridCol w="660396"/>
                <a:gridCol w="795866"/>
                <a:gridCol w="795866"/>
                <a:gridCol w="795866"/>
              </a:tblGrid>
              <a:tr h="106680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тема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подтема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УУД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Источники информации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Виды работ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сроки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Вид контроля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самооценка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Оценка учителя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6800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Имя существительное</a:t>
                      </a:r>
                      <a:endParaRPr lang="en-US" sz="12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1определение имени</a:t>
                      </a:r>
                      <a:r>
                        <a:rPr lang="ru-RU" sz="1200" baseline="0" dirty="0" smtClean="0">
                          <a:latin typeface="Times New Roman"/>
                          <a:cs typeface="Times New Roman"/>
                        </a:rPr>
                        <a:t> существительного</a:t>
                      </a:r>
                      <a:endParaRPr lang="en-US" sz="12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Учебник</a:t>
                      </a:r>
                    </a:p>
                    <a:p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Консультация учителя</a:t>
                      </a:r>
                    </a:p>
                    <a:p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Консультация одноклассника</a:t>
                      </a:r>
                      <a:endParaRPr lang="en-US" sz="12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1 чтение учебника</a:t>
                      </a:r>
                    </a:p>
                    <a:p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2заучивание опре деления</a:t>
                      </a:r>
                      <a:endParaRPr lang="en-US" sz="12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3-4 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октября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Устный ответ</a:t>
                      </a:r>
                      <a:endParaRPr lang="en-US" sz="12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0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2 роль имени существительногов</a:t>
                      </a:r>
                      <a:r>
                        <a:rPr lang="ru-RU" sz="1200" baseline="0" dirty="0" smtClean="0">
                          <a:latin typeface="Times New Roman"/>
                          <a:cs typeface="Times New Roman"/>
                        </a:rPr>
                        <a:t> предложении</a:t>
                      </a:r>
                      <a:endParaRPr lang="en-US" sz="12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Учебник </a:t>
                      </a:r>
                    </a:p>
                    <a:p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Урок </a:t>
                      </a:r>
                    </a:p>
                    <a:p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Информация из интернета </a:t>
                      </a:r>
                      <a:endParaRPr lang="en-US" sz="12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1 чтение учебника</a:t>
                      </a:r>
                    </a:p>
                    <a:p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2выполнение упр           3 дополн занятие</a:t>
                      </a:r>
                    </a:p>
                    <a:p>
                      <a:endParaRPr lang="en-US" sz="12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4-5 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октября</a:t>
                      </a:r>
                      <a:endParaRPr kumimoji="0" lang="en-US" sz="1200" kern="1200" dirty="0" smtClean="0">
                        <a:solidFill>
                          <a:schemeClr val="dk1"/>
                        </a:solidFill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тест</a:t>
                      </a:r>
                      <a:endParaRPr lang="en-US" sz="12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30603" y="5892414"/>
            <a:ext cx="1724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/>
                <a:cs typeface="Times New Roman"/>
              </a:rPr>
              <a:t>Подпись родителей</a:t>
            </a:r>
            <a:r>
              <a:rPr lang="en-US" sz="1400" dirty="0" smtClean="0">
                <a:latin typeface="Times New Roman"/>
                <a:cs typeface="Times New Roman"/>
              </a:rPr>
              <a:t>:</a:t>
            </a:r>
          </a:p>
          <a:p>
            <a:r>
              <a:rPr lang="ru-RU" sz="1400" dirty="0" smtClean="0">
                <a:latin typeface="Times New Roman"/>
                <a:cs typeface="Times New Roman"/>
              </a:rPr>
              <a:t>Подпись учителя</a:t>
            </a:r>
            <a:r>
              <a:rPr lang="en-US" sz="1400" dirty="0" smtClean="0">
                <a:latin typeface="Times New Roman"/>
                <a:cs typeface="Times New Roman"/>
              </a:rPr>
              <a:t>:</a:t>
            </a:r>
            <a:endParaRPr lang="en-US" sz="1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222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  <a:t>Возможные формы занятий для одаренных учеников</a:t>
            </a:r>
            <a:r>
              <a:rPr lang="en-US" sz="2222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  <a:t>,</a:t>
            </a:r>
            <a:r>
              <a:rPr lang="ru-RU" sz="2222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  <a:t> занимающихся по ИОМ</a:t>
            </a:r>
            <a:endParaRPr lang="en-US" sz="2222" dirty="0">
              <a:solidFill>
                <a:schemeClr val="bg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239000" cy="5236536"/>
          </a:xfrm>
        </p:spPr>
        <p:txBody>
          <a:bodyPr>
            <a:normAutofit fontScale="70000" lnSpcReduction="20000"/>
          </a:bodyPr>
          <a:lstStyle/>
          <a:p>
            <a:pPr>
              <a:buFontTx/>
              <a:buChar char="•"/>
            </a:pPr>
            <a:r>
              <a:rPr lang="ru-RU" sz="2800" dirty="0" smtClean="0">
                <a:latin typeface="Times New Roman"/>
                <a:cs typeface="Times New Roman"/>
              </a:rPr>
              <a:t>Игра.</a:t>
            </a:r>
          </a:p>
          <a:p>
            <a:pPr>
              <a:buFontTx/>
              <a:buChar char="•"/>
            </a:pPr>
            <a:r>
              <a:rPr lang="ru-RU" sz="2800" dirty="0" smtClean="0">
                <a:latin typeface="Times New Roman"/>
                <a:cs typeface="Times New Roman"/>
              </a:rPr>
              <a:t>Беседа.</a:t>
            </a:r>
          </a:p>
          <a:p>
            <a:pPr>
              <a:buFontTx/>
              <a:buChar char="•"/>
            </a:pPr>
            <a:r>
              <a:rPr lang="ru-RU" sz="2800" dirty="0" smtClean="0">
                <a:latin typeface="Times New Roman"/>
                <a:cs typeface="Times New Roman"/>
              </a:rPr>
              <a:t>Экскурсия.</a:t>
            </a:r>
          </a:p>
          <a:p>
            <a:pPr>
              <a:buFontTx/>
              <a:buChar char="•"/>
            </a:pPr>
            <a:r>
              <a:rPr lang="ru-RU" sz="2800" dirty="0" smtClean="0">
                <a:latin typeface="Times New Roman"/>
                <a:cs typeface="Times New Roman"/>
              </a:rPr>
              <a:t>Бенефис.</a:t>
            </a:r>
          </a:p>
          <a:p>
            <a:pPr>
              <a:buFontTx/>
              <a:buChar char="•"/>
            </a:pPr>
            <a:r>
              <a:rPr lang="ru-RU" sz="2800" dirty="0" smtClean="0">
                <a:latin typeface="Times New Roman"/>
                <a:cs typeface="Times New Roman"/>
              </a:rPr>
              <a:t>Наблюдение.</a:t>
            </a:r>
          </a:p>
          <a:p>
            <a:pPr>
              <a:buFontTx/>
              <a:buChar char="•"/>
            </a:pPr>
            <a:r>
              <a:rPr lang="ru-RU" sz="2800" dirty="0" smtClean="0">
                <a:latin typeface="Times New Roman"/>
                <a:cs typeface="Times New Roman"/>
              </a:rPr>
              <a:t>Практическое занятие.</a:t>
            </a:r>
          </a:p>
          <a:p>
            <a:pPr>
              <a:buFontTx/>
              <a:buChar char="•"/>
            </a:pPr>
            <a:r>
              <a:rPr lang="ru-RU" sz="2800" dirty="0" smtClean="0">
                <a:latin typeface="Times New Roman"/>
                <a:cs typeface="Times New Roman"/>
              </a:rPr>
              <a:t>Размышление.</a:t>
            </a:r>
          </a:p>
          <a:p>
            <a:pPr>
              <a:buFontTx/>
              <a:buChar char="•"/>
            </a:pPr>
            <a:r>
              <a:rPr lang="ru-RU" sz="2800" dirty="0" smtClean="0">
                <a:latin typeface="Times New Roman"/>
                <a:cs typeface="Times New Roman"/>
              </a:rPr>
              <a:t>Тренинг.</a:t>
            </a:r>
          </a:p>
          <a:p>
            <a:pPr>
              <a:buFontTx/>
              <a:buChar char="•"/>
            </a:pPr>
            <a:r>
              <a:rPr lang="ru-RU" sz="2800" dirty="0" smtClean="0">
                <a:latin typeface="Times New Roman"/>
                <a:cs typeface="Times New Roman"/>
              </a:rPr>
              <a:t>Творческая мастерская.</a:t>
            </a:r>
            <a:br>
              <a:rPr lang="ru-RU" sz="2800" dirty="0" smtClean="0">
                <a:latin typeface="Times New Roman"/>
                <a:cs typeface="Times New Roman"/>
              </a:rPr>
            </a:br>
            <a:r>
              <a:rPr lang="ru-RU" sz="2800" dirty="0" smtClean="0">
                <a:latin typeface="Times New Roman"/>
                <a:cs typeface="Times New Roman"/>
              </a:rPr>
              <a:t>Творческий отчет.</a:t>
            </a:r>
          </a:p>
          <a:p>
            <a:pPr>
              <a:buFontTx/>
              <a:buChar char="•"/>
            </a:pPr>
            <a:r>
              <a:rPr lang="ru-RU" sz="2800" dirty="0" smtClean="0">
                <a:latin typeface="Times New Roman"/>
                <a:cs typeface="Times New Roman"/>
              </a:rPr>
              <a:t>Эксперимент.</a:t>
            </a:r>
          </a:p>
          <a:p>
            <a:pPr>
              <a:buFontTx/>
              <a:buChar char="•"/>
            </a:pPr>
            <a:r>
              <a:rPr lang="ru-RU" sz="2800" dirty="0" smtClean="0">
                <a:latin typeface="Times New Roman"/>
                <a:cs typeface="Times New Roman"/>
              </a:rPr>
              <a:t>Беседа эвристическая.</a:t>
            </a:r>
          </a:p>
          <a:p>
            <a:pPr>
              <a:buFontTx/>
              <a:buChar char="•"/>
            </a:pPr>
            <a:r>
              <a:rPr lang="ru-RU" sz="2800" dirty="0" smtClean="0">
                <a:latin typeface="Times New Roman"/>
                <a:cs typeface="Times New Roman"/>
              </a:rPr>
              <a:t>Круиз.</a:t>
            </a:r>
          </a:p>
          <a:p>
            <a:pPr>
              <a:buFontTx/>
              <a:buChar char="•"/>
            </a:pPr>
            <a:r>
              <a:rPr lang="ru-RU" sz="2800" dirty="0" smtClean="0">
                <a:latin typeface="Times New Roman"/>
                <a:cs typeface="Times New Roman"/>
              </a:rPr>
              <a:t>Мозговой штурм.</a:t>
            </a:r>
          </a:p>
          <a:p>
            <a:pPr>
              <a:buFontTx/>
              <a:buChar char="•"/>
            </a:pPr>
            <a:r>
              <a:rPr lang="ru-RU" sz="2800" dirty="0" smtClean="0">
                <a:latin typeface="Times New Roman"/>
                <a:cs typeface="Times New Roman"/>
              </a:rPr>
              <a:t>«Фабрика».</a:t>
            </a:r>
          </a:p>
          <a:p>
            <a:pPr>
              <a:buFontTx/>
              <a:buChar char="•"/>
            </a:pPr>
            <a:r>
              <a:rPr lang="ru-RU" sz="2800" dirty="0" smtClean="0">
                <a:latin typeface="Times New Roman"/>
                <a:cs typeface="Times New Roman"/>
              </a:rPr>
              <a:t>Занятие-погружение.</a:t>
            </a:r>
          </a:p>
          <a:p>
            <a:endParaRPr lang="en-US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9436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  <a:t>Рекомендации</a:t>
            </a:r>
            <a:endParaRPr lang="en-US" sz="2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010400" cy="5388936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</a:pPr>
            <a:r>
              <a:rPr lang="ru-RU" sz="2800" dirty="0" smtClean="0">
                <a:latin typeface="Times New Roman"/>
                <a:cs typeface="Times New Roman"/>
              </a:rPr>
              <a:t>Не занимайтесь наставлениями, помогайте детям действовать независимо.</a:t>
            </a:r>
          </a:p>
          <a:p>
            <a:pPr algn="just">
              <a:lnSpc>
                <a:spcPct val="80000"/>
              </a:lnSpc>
            </a:pPr>
            <a:r>
              <a:rPr lang="ru-RU" sz="2800" dirty="0" smtClean="0">
                <a:latin typeface="Times New Roman"/>
                <a:cs typeface="Times New Roman"/>
              </a:rPr>
              <a:t>Не давайте прямых инструкций, относительно, чем они должны заниматься.</a:t>
            </a:r>
          </a:p>
          <a:p>
            <a:pPr algn="just">
              <a:lnSpc>
                <a:spcPct val="80000"/>
              </a:lnSpc>
            </a:pPr>
            <a:r>
              <a:rPr lang="ru-RU" sz="2800" dirty="0" smtClean="0">
                <a:latin typeface="Times New Roman"/>
                <a:cs typeface="Times New Roman"/>
              </a:rPr>
              <a:t>Не сдерживайте инициативы детей и не делайте за них то, что они могут сделать самостоятельно.</a:t>
            </a:r>
          </a:p>
          <a:p>
            <a:pPr algn="just">
              <a:lnSpc>
                <a:spcPct val="80000"/>
              </a:lnSpc>
            </a:pPr>
            <a:r>
              <a:rPr lang="ru-RU" sz="2800" dirty="0" smtClean="0">
                <a:latin typeface="Times New Roman"/>
                <a:cs typeface="Times New Roman"/>
              </a:rPr>
              <a:t>Научите ребенка прослеживать межпредметные связи и использовать знания, полученные при изучении других предметов. </a:t>
            </a:r>
          </a:p>
          <a:p>
            <a:pPr algn="just">
              <a:lnSpc>
                <a:spcPct val="80000"/>
              </a:lnSpc>
            </a:pPr>
            <a:r>
              <a:rPr lang="ru-RU" sz="2800" dirty="0" smtClean="0">
                <a:latin typeface="Times New Roman"/>
                <a:cs typeface="Times New Roman"/>
              </a:rPr>
              <a:t>Приучайте детей к навыкам самостоятельного решения проблем, исследования и анализа ситуаций.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267604" cy="6800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222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индивидуальный образовательный маршрут учащихся. Его значение для педагога</a:t>
            </a:r>
            <a:endParaRPr lang="ru-RU" sz="2222" dirty="0">
              <a:solidFill>
                <a:schemeClr val="tx2">
                  <a:lumMod val="60000"/>
                  <a:lumOff val="4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7643866" cy="5241314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Постоянное самосовершенствование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Поиск новых решений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Тесный контакт с семьёй учащегося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Постоянно быть в роли навигатора , корректора, единомышленника, друга…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Педагогу  необходимо  быть успешным.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Интересным  детям,  всем:  и одарённым, и которые  не одарённые, но и другие…</a:t>
            </a:r>
            <a:endParaRPr lang="ru-RU" sz="3200" dirty="0" smtClean="0">
              <a:latin typeface="Times New Roman"/>
              <a:cs typeface="Times New Roman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242048" cy="10668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  <a:t>Для чего нужны образовательные маршруты?</a:t>
            </a:r>
            <a:endParaRPr lang="en-US" sz="2400" dirty="0" smtClean="0">
              <a:solidFill>
                <a:schemeClr val="bg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600200"/>
            <a:ext cx="7315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/>
                <a:cs typeface="Times New Roman"/>
              </a:rPr>
              <a:t>Практика внедрения ИОМ предусмотрена ФГОС</a:t>
            </a:r>
          </a:p>
          <a:p>
            <a:endParaRPr lang="ru-RU" sz="4000" dirty="0" smtClean="0">
              <a:latin typeface="Times New Roman"/>
              <a:cs typeface="Times New Roman"/>
            </a:endParaRPr>
          </a:p>
          <a:p>
            <a:r>
              <a:rPr lang="ru-RU" sz="4000" dirty="0" smtClean="0">
                <a:latin typeface="Times New Roman"/>
                <a:cs typeface="Times New Roman"/>
              </a:rPr>
              <a:t>И первоочередная задача таких маршрутов- профильная направленность</a:t>
            </a:r>
            <a:r>
              <a:rPr lang="en-US" sz="4000" dirty="0" smtClean="0">
                <a:latin typeface="Times New Roman"/>
                <a:cs typeface="Times New Roman"/>
              </a:rPr>
              <a:t>.</a:t>
            </a:r>
            <a:endParaRPr lang="en-US" sz="4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391400" cy="106680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  <a:t/>
            </a:r>
            <a:br>
              <a:rPr lang="ru-RU" sz="2000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</a:b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  <a:t>Необходимость организации индивидуального</a:t>
            </a:r>
            <a:br>
              <a:rPr lang="ru-RU" sz="2000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</a:b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  <a:t>образовательного маршрута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2">
                    <a:lumMod val="75000"/>
                  </a:schemeClr>
                </a:solidFill>
              </a:rPr>
            </a:br>
            <a:endParaRPr lang="ru-RU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11560" y="1268760"/>
            <a:ext cx="6984776" cy="4824536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		ИОМ - специфический метод индивидуального обучения</a:t>
            </a:r>
            <a:r>
              <a:rPr lang="en-US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,</a:t>
            </a:r>
            <a:r>
              <a:rPr lang="ru-RU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3200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помога-ющий</a:t>
            </a:r>
            <a:r>
              <a:rPr lang="ru-RU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обучаться как с опережением</a:t>
            </a:r>
            <a:r>
              <a:rPr lang="en-US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,</a:t>
            </a:r>
            <a:r>
              <a:rPr lang="ru-RU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так и ликвидировать пробелы в знаниях</a:t>
            </a:r>
            <a:r>
              <a:rPr lang="en-US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,</a:t>
            </a:r>
            <a:r>
              <a:rPr lang="ru-RU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умениях</a:t>
            </a:r>
            <a:r>
              <a:rPr lang="en-US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,</a:t>
            </a:r>
            <a:r>
              <a:rPr lang="ru-RU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навыках учащихся</a:t>
            </a:r>
            <a:r>
              <a:rPr lang="en-US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,</a:t>
            </a:r>
            <a:r>
              <a:rPr lang="ru-RU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овладеть ключевыми </a:t>
            </a:r>
            <a:r>
              <a:rPr lang="ru-RU" sz="3200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образователь-ными</a:t>
            </a:r>
            <a:r>
              <a:rPr lang="ru-RU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технологиями</a:t>
            </a:r>
            <a:r>
              <a:rPr lang="en-US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,</a:t>
            </a:r>
            <a:r>
              <a:rPr lang="ru-RU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осуществить психолого-педагогическую поддержку ребенка</a:t>
            </a:r>
            <a:r>
              <a:rPr lang="en-US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,</a:t>
            </a:r>
            <a:r>
              <a:rPr lang="ru-RU" sz="3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а значит повысить уровень учебной мотивации.</a:t>
            </a:r>
          </a:p>
          <a:p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39000" cy="1066800"/>
          </a:xfrm>
        </p:spPr>
        <p:txBody>
          <a:bodyPr>
            <a:normAutofit/>
          </a:bodyPr>
          <a:lstStyle/>
          <a:p>
            <a:pPr algn="ctr"/>
            <a:r>
              <a:rPr lang="ru-RU" sz="2222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  <a:t>Значение</a:t>
            </a:r>
            <a:r>
              <a:rPr lang="ru-RU" sz="4000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  <a:t/>
            </a:r>
            <a:br>
              <a:rPr lang="ru-RU" sz="4000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</a:br>
            <a:r>
              <a:rPr lang="ru-RU" sz="2222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  <a:t>индивидуального образовательного маршрута для учащегося</a:t>
            </a:r>
            <a:endParaRPr lang="en-US" sz="2222" dirty="0">
              <a:solidFill>
                <a:schemeClr val="bg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dirty="0" smtClean="0">
                <a:latin typeface="Times New Roman"/>
                <a:cs typeface="Times New Roman"/>
              </a:rPr>
              <a:t>	</a:t>
            </a:r>
            <a:r>
              <a:rPr lang="ru-RU" sz="2400" dirty="0" smtClean="0">
                <a:latin typeface="Times New Roman"/>
                <a:cs typeface="Times New Roman"/>
              </a:rPr>
              <a:t>Процесс движения учащихся по ИОМ обеспечивает становление и развитие образовательных компетенций на уровне каждого обучающегося при условии использования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ru-RU" sz="2400" dirty="0" smtClean="0">
                <a:latin typeface="Times New Roman"/>
                <a:cs typeface="Times New Roman"/>
              </a:rPr>
              <a:t>в процессе реализации маршрута</a:t>
            </a:r>
            <a:r>
              <a:rPr lang="en-US" sz="2400" dirty="0" smtClean="0">
                <a:latin typeface="Times New Roman"/>
                <a:cs typeface="Times New Roman"/>
              </a:rPr>
              <a:t>: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atin typeface="Times New Roman"/>
                <a:cs typeface="Times New Roman"/>
              </a:rPr>
              <a:t>возможностей для выбора обучающимися уровня освоения учебного содержания в соответствии с особенностями и потребностямиучащихся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atin typeface="Times New Roman"/>
                <a:cs typeface="Times New Roman"/>
              </a:rPr>
              <a:t>-образовательных технологий</a:t>
            </a:r>
            <a:r>
              <a:rPr lang="en-US" sz="2400" dirty="0" smtClean="0">
                <a:latin typeface="Times New Roman"/>
                <a:cs typeface="Times New Roman"/>
              </a:rPr>
              <a:t>,</a:t>
            </a:r>
            <a:r>
              <a:rPr lang="ru-RU" sz="2400" dirty="0" smtClean="0">
                <a:latin typeface="Times New Roman"/>
                <a:cs typeface="Times New Roman"/>
              </a:rPr>
              <a:t>обеспечивающих активную позицию ученика при взаимодействии с информацией и окружающим миром</a:t>
            </a:r>
            <a:endParaRPr lang="en-US" sz="2400" dirty="0" smtClean="0">
              <a:latin typeface="Times New Roman"/>
              <a:cs typeface="Times New Roman"/>
            </a:endParaRPr>
          </a:p>
          <a:p>
            <a:pPr algn="just">
              <a:buFontTx/>
              <a:buChar char="-"/>
            </a:pPr>
            <a:r>
              <a:rPr lang="en-US" sz="2400" dirty="0" smtClean="0">
                <a:latin typeface="Times New Roman"/>
                <a:cs typeface="Times New Roman"/>
              </a:rPr>
              <a:t>-</a:t>
            </a:r>
            <a:r>
              <a:rPr lang="ru-RU" sz="2400" dirty="0" smtClean="0">
                <a:latin typeface="Times New Roman"/>
                <a:cs typeface="Times New Roman"/>
              </a:rPr>
              <a:t>мониторинговой системы оценивания результатов обучения</a:t>
            </a:r>
            <a:endParaRPr lang="en-US"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  <a:t>Какие виды маршрутов уже известны и успешно применяются в педагогической практике?</a:t>
            </a:r>
            <a:endParaRPr lang="en-US" sz="2000" dirty="0">
              <a:solidFill>
                <a:schemeClr val="bg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7086600" cy="4267200"/>
          </a:xfrm>
        </p:spPr>
        <p:txBody>
          <a:bodyPr/>
          <a:lstStyle/>
          <a:p>
            <a:r>
              <a:rPr lang="ru-RU" sz="3200" dirty="0" smtClean="0">
                <a:latin typeface="Times New Roman"/>
                <a:cs typeface="Times New Roman"/>
              </a:rPr>
              <a:t>для детей с ослабленным здоровьем</a:t>
            </a:r>
            <a:r>
              <a:rPr lang="en-US" sz="3200" dirty="0" smtClean="0">
                <a:latin typeface="Times New Roman"/>
                <a:cs typeface="Times New Roman"/>
              </a:rPr>
              <a:t>;</a:t>
            </a:r>
            <a:endParaRPr lang="ru-RU" sz="3200" dirty="0" smtClean="0">
              <a:latin typeface="Times New Roman"/>
              <a:cs typeface="Times New Roman"/>
            </a:endParaRPr>
          </a:p>
          <a:p>
            <a:r>
              <a:rPr lang="ru-RU" sz="3200" dirty="0" smtClean="0">
                <a:latin typeface="Times New Roman"/>
                <a:cs typeface="Times New Roman"/>
              </a:rPr>
              <a:t>для слабоуспевающих</a:t>
            </a:r>
            <a:r>
              <a:rPr lang="en-US" sz="3200" dirty="0" smtClean="0">
                <a:latin typeface="Times New Roman"/>
                <a:cs typeface="Times New Roman"/>
              </a:rPr>
              <a:t>;</a:t>
            </a:r>
            <a:endParaRPr lang="ru-RU" sz="3200" dirty="0" smtClean="0">
              <a:latin typeface="Times New Roman"/>
              <a:cs typeface="Times New Roman"/>
            </a:endParaRPr>
          </a:p>
          <a:p>
            <a:r>
              <a:rPr lang="ru-RU" sz="3200" dirty="0" smtClean="0">
                <a:latin typeface="Times New Roman"/>
                <a:cs typeface="Times New Roman"/>
              </a:rPr>
              <a:t>для одаренных учащихся с индивидуальными особенностями характера</a:t>
            </a:r>
            <a:r>
              <a:rPr lang="en-US" sz="3200" dirty="0" smtClean="0">
                <a:latin typeface="Times New Roman"/>
                <a:cs typeface="Times New Roman"/>
              </a:rPr>
              <a:t>;</a:t>
            </a:r>
          </a:p>
          <a:p>
            <a:r>
              <a:rPr lang="ru-RU" sz="3200" dirty="0" smtClean="0">
                <a:latin typeface="Times New Roman"/>
                <a:cs typeface="Times New Roman"/>
              </a:rPr>
              <a:t>для детей</a:t>
            </a:r>
            <a:r>
              <a:rPr lang="en-US" sz="3200" dirty="0" smtClean="0">
                <a:latin typeface="Times New Roman"/>
                <a:cs typeface="Times New Roman"/>
              </a:rPr>
              <a:t>,</a:t>
            </a:r>
            <a:r>
              <a:rPr lang="ru-RU" sz="3200" dirty="0" smtClean="0">
                <a:latin typeface="Times New Roman"/>
                <a:cs typeface="Times New Roman"/>
              </a:rPr>
              <a:t> опережающих развитие</a:t>
            </a:r>
            <a:endParaRPr lang="en-US" sz="3200" dirty="0" smtClean="0">
              <a:latin typeface="Times New Roman"/>
              <a:cs typeface="Times New Roman"/>
            </a:endParaRPr>
          </a:p>
          <a:p>
            <a:endParaRPr lang="ru-RU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222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  <a:t>Значение</a:t>
            </a:r>
            <a:r>
              <a:rPr lang="ru-RU" sz="6000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  <a:t/>
            </a:r>
            <a:br>
              <a:rPr lang="ru-RU" sz="6000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</a:br>
            <a:r>
              <a:rPr lang="ru-RU" sz="2222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  <a:t>индивидуального образовательного маршрута для учащегося</a:t>
            </a:r>
            <a:endParaRPr lang="en-US" sz="2222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Ученик: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> приобретает способность ставить собственные цели;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> выбирает пути и способы их достижения;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>работает в индивидуальном темпе;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>осваивает учебное содержание на оптимальном индивидуальном уровне сложности; принимает активное участие в обсуждении проблем и пути их решения, использует интернет, литературное наследие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Вывод: Это способствует более успешному формированию ключевых компетентностей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20040"/>
            <a:ext cx="7162800" cy="44196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bg2">
                    <a:lumMod val="75000"/>
                  </a:schemeClr>
                </a:solidFill>
              </a:rPr>
              <a:t>Информационно-коммуникативная компетенция</a:t>
            </a:r>
            <a:endParaRPr lang="en-US" sz="20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162800" cy="538893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>Умеет  слушать собеседника, проявляет уважение и терпимость к чужому мнению;  грамотно, в культурной форме высказывает своё мнение, разрешает конфликты в общении, находит оптимальный выход из них.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>Умеет анализировать и планировать свою деятельность. Самостоятельно находит, систематизирует, оценивает необходимую информацию.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>Активно использует для решения познавательных и коммуникативных задач различные источники в  т.ч. интернет-ресурсы.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>Уверенно владеет навыками самопрезентации</a:t>
            </a:r>
            <a:r>
              <a:rPr lang="ru-RU" dirty="0" smtClean="0">
                <a:latin typeface="Times New Roman"/>
                <a:cs typeface="Times New Roman"/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816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Принципы выстраивания ИОМ </a:t>
            </a:r>
            <a:endParaRPr lang="en-US" sz="20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239000" cy="531273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/>
                <a:cs typeface="Times New Roman"/>
              </a:rPr>
              <a:t>систематическая диагностика</a:t>
            </a:r>
          </a:p>
          <a:p>
            <a:r>
              <a:rPr lang="ru-RU" sz="3200" dirty="0" smtClean="0">
                <a:latin typeface="Times New Roman"/>
                <a:cs typeface="Times New Roman"/>
              </a:rPr>
              <a:t>индивидуальный подбор педагогических технологий</a:t>
            </a:r>
          </a:p>
          <a:p>
            <a:r>
              <a:rPr lang="ru-RU" sz="3200" dirty="0" smtClean="0">
                <a:latin typeface="Times New Roman"/>
                <a:cs typeface="Times New Roman"/>
              </a:rPr>
              <a:t>контроль и корректировка</a:t>
            </a:r>
          </a:p>
          <a:p>
            <a:r>
              <a:rPr lang="ru-RU" sz="3200" dirty="0" smtClean="0">
                <a:latin typeface="Times New Roman"/>
                <a:cs typeface="Times New Roman"/>
              </a:rPr>
              <a:t>систематические наблюдения</a:t>
            </a:r>
          </a:p>
          <a:p>
            <a:r>
              <a:rPr lang="ru-RU" sz="3200" dirty="0" smtClean="0">
                <a:latin typeface="Times New Roman"/>
                <a:cs typeface="Times New Roman"/>
              </a:rPr>
              <a:t>пошаговая фиксация</a:t>
            </a:r>
          </a:p>
          <a:p>
            <a:endParaRPr lang="ru-RU" sz="3200" dirty="0" smtClean="0">
              <a:latin typeface="Times New Roman"/>
              <a:cs typeface="Times New Roman"/>
            </a:endParaRPr>
          </a:p>
          <a:p>
            <a:endParaRPr lang="en-US"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124728" cy="1285860"/>
          </a:xfrm>
        </p:spPr>
        <p:txBody>
          <a:bodyPr>
            <a:noAutofit/>
          </a:bodyPr>
          <a:lstStyle/>
          <a:p>
            <a:pPr algn="ctr"/>
            <a:r>
              <a:rPr lang="ru-RU" sz="2500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  <a:t>Организация педагогом</a:t>
            </a:r>
            <a:br>
              <a:rPr lang="ru-RU" sz="2500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</a:br>
            <a:r>
              <a:rPr lang="ru-RU" sz="2500" dirty="0" smtClean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</a:rPr>
              <a:t>индивидуального образовательного маршрута</a:t>
            </a:r>
            <a:endParaRPr lang="ru-RU" sz="2500" dirty="0">
              <a:solidFill>
                <a:schemeClr val="bg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7410480" cy="5098438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Основная задача педагога:</a:t>
            </a:r>
          </a:p>
          <a:p>
            <a:pPr algn="just"/>
            <a:r>
              <a:rPr lang="ru-RU" dirty="0" smtClean="0">
                <a:latin typeface="Times New Roman"/>
                <a:cs typeface="Times New Roman"/>
              </a:rPr>
              <a:t>Провести диагностику уровня развития учащегося:</a:t>
            </a:r>
          </a:p>
          <a:p>
            <a:pPr algn="just"/>
            <a:r>
              <a:rPr lang="ru-RU" dirty="0" smtClean="0">
                <a:latin typeface="Times New Roman"/>
                <a:cs typeface="Times New Roman"/>
              </a:rPr>
              <a:t> Предложить ему весь спектр возможностей, в соответствии с его потребностями, интересами.</a:t>
            </a:r>
          </a:p>
          <a:p>
            <a:pPr algn="just"/>
            <a:endParaRPr lang="ru-RU" dirty="0" smtClean="0">
              <a:latin typeface="Times New Roman"/>
              <a:cs typeface="Times New Roman"/>
            </a:endParaRPr>
          </a:p>
          <a:p>
            <a:pPr algn="ctr">
              <a:buNone/>
            </a:pPr>
            <a:r>
              <a:rPr lang="ru-RU" b="1" i="1" dirty="0" smtClean="0">
                <a:latin typeface="Times New Roman"/>
                <a:cs typeface="Times New Roman"/>
              </a:rPr>
              <a:t>Выбор ИОМ определяется комплексом факторов: </a:t>
            </a:r>
          </a:p>
          <a:p>
            <a:pPr algn="just"/>
            <a:r>
              <a:rPr lang="ru-RU" dirty="0" smtClean="0">
                <a:latin typeface="Times New Roman"/>
                <a:cs typeface="Times New Roman"/>
              </a:rPr>
              <a:t>особенностями, интересами и потребностями самого ребенка и его родителей в достижении необходимого образовательного результата; </a:t>
            </a:r>
          </a:p>
          <a:p>
            <a:pPr algn="just"/>
            <a:r>
              <a:rPr lang="ru-RU" dirty="0" smtClean="0">
                <a:latin typeface="Times New Roman"/>
                <a:cs typeface="Times New Roman"/>
              </a:rPr>
              <a:t>возможностями удовлетворить образовательные потребности одаренной личности; </a:t>
            </a:r>
          </a:p>
          <a:p>
            <a:pPr algn="just"/>
            <a:r>
              <a:rPr lang="ru-RU" dirty="0" smtClean="0">
                <a:latin typeface="Times New Roman"/>
                <a:cs typeface="Times New Roman"/>
              </a:rPr>
              <a:t>ресурсными возможностями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801</TotalTime>
  <Words>859</Words>
  <Application>Microsoft Macintosh PowerPoint</Application>
  <PresentationFormat>On-screen Show (4:3)</PresentationFormat>
  <Paragraphs>121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Изящная</vt:lpstr>
      <vt:lpstr>Движения учащихся по индивидуальному маршруту   как фактор развития образовательных компетенций</vt:lpstr>
      <vt:lpstr>Для чего нужны образовательные маршруты?</vt:lpstr>
      <vt:lpstr> Необходимость организации индивидуального образовательного маршрута </vt:lpstr>
      <vt:lpstr>Значение индивидуального образовательного маршрута для учащегося</vt:lpstr>
      <vt:lpstr>Какие виды маршрутов уже известны и успешно применяются в педагогической практике?</vt:lpstr>
      <vt:lpstr>Значение индивидуального образовательного маршрута для учащегося</vt:lpstr>
      <vt:lpstr>Информационно-коммуникативная компетенция</vt:lpstr>
      <vt:lpstr>Принципы выстраивания ИОМ </vt:lpstr>
      <vt:lpstr>Организация педагогом индивидуального образовательного маршрута</vt:lpstr>
      <vt:lpstr>Примерный алгоритм введения ИОМ</vt:lpstr>
      <vt:lpstr>Примерный алгоритм введения ИОМ</vt:lpstr>
      <vt:lpstr>Примерный алгоритм введения ИОМ</vt:lpstr>
      <vt:lpstr>ИОМ- примеры и образцы</vt:lpstr>
      <vt:lpstr> Возможные формы занятий для одаренных учеников, занимающихся по ИОМ</vt:lpstr>
      <vt:lpstr>Рекомендации</vt:lpstr>
      <vt:lpstr>   индивидуальный образовательный маршрут учащихся. Его значение для педагога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ключевых компетентностей   учащихся  в ходе реализации  индивидуального образовательного  маршрута</dc:title>
  <dc:creator>Ирина</dc:creator>
  <cp:lastModifiedBy>Марина Алексеева</cp:lastModifiedBy>
  <cp:revision>84</cp:revision>
  <dcterms:created xsi:type="dcterms:W3CDTF">2020-01-19T17:43:02Z</dcterms:created>
  <dcterms:modified xsi:type="dcterms:W3CDTF">2020-01-19T17:46:52Z</dcterms:modified>
</cp:coreProperties>
</file>