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3" r:id="rId5"/>
    <p:sldId id="262" r:id="rId6"/>
    <p:sldId id="264" r:id="rId7"/>
    <p:sldId id="261" r:id="rId8"/>
    <p:sldId id="259" r:id="rId9"/>
    <p:sldId id="260" r:id="rId10"/>
    <p:sldId id="272" r:id="rId11"/>
    <p:sldId id="265" r:id="rId12"/>
    <p:sldId id="268" r:id="rId13"/>
    <p:sldId id="271" r:id="rId14"/>
    <p:sldId id="270" r:id="rId15"/>
    <p:sldId id="269" r:id="rId16"/>
    <p:sldId id="26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FE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age borders and frames free download clipart, Free Page bor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187625" y="-1143002"/>
            <a:ext cx="6768751" cy="914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51417" y="1988840"/>
            <a:ext cx="7841166" cy="12618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FrankRuehl" pitchFamily="34" charset="-79"/>
              </a:rPr>
              <a:t>К</a:t>
            </a:r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FrankRuehl" pitchFamily="34" charset="-79"/>
              </a:rPr>
              <a:t>ак приучить ребенка культурно-гигиеническим правилам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cs typeface="FrankRuehl" pitchFamily="34" charset="-79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980728"/>
            <a:ext cx="671221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/>
                <a:solidFill>
                  <a:srgbClr val="002060"/>
                </a:solidFill>
                <a:effectLst/>
                <a:latin typeface="Monotype Corsiva" pitchFamily="66" charset="0"/>
              </a:rPr>
              <a:t>Консультация для родителей</a:t>
            </a:r>
            <a:endParaRPr lang="ru-RU" sz="4400" b="1" cap="none" spc="0" dirty="0">
              <a:ln/>
              <a:solidFill>
                <a:srgbClr val="002060"/>
              </a:solidFill>
              <a:effectLst/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76680" y="5701898"/>
            <a:ext cx="5151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Подготовил: Старший воспитатель Болдырева Е.Р.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Как воспитать культурно-гигиенические навыки воспитанника ..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251400"/>
            <a:ext cx="2143997" cy="2464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1880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age borders and frames free download clipart, Free Page bor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187625" y="-1143002"/>
            <a:ext cx="6768751" cy="914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lean soap bubbles | Free Vect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788" y="908720"/>
            <a:ext cx="7292890" cy="4858044"/>
          </a:xfrm>
          <a:prstGeom prst="cloud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91680" y="1841646"/>
            <a:ext cx="28083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Comic Sans MS" pitchFamily="66" charset="0"/>
              </a:rPr>
              <a:t>Вот тюлень — ему не лень</a:t>
            </a:r>
          </a:p>
          <a:p>
            <a:r>
              <a:rPr lang="ru-RU" sz="1600" dirty="0"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Comic Sans MS" pitchFamily="66" charset="0"/>
              </a:rPr>
              <a:t>Чистить зубы каждый день,</a:t>
            </a:r>
          </a:p>
          <a:p>
            <a:r>
              <a:rPr lang="ru-RU" sz="1600" dirty="0"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Comic Sans MS" pitchFamily="66" charset="0"/>
              </a:rPr>
              <a:t>Крокодил зубастый</a:t>
            </a:r>
          </a:p>
          <a:p>
            <a:r>
              <a:rPr lang="ru-RU" sz="1600" dirty="0"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Comic Sans MS" pitchFamily="66" charset="0"/>
              </a:rPr>
              <a:t>Чистит зубы пастой.</a:t>
            </a:r>
          </a:p>
          <a:p>
            <a:r>
              <a:rPr lang="ru-RU" sz="1600" dirty="0"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Comic Sans MS" pitchFamily="66" charset="0"/>
              </a:rPr>
              <a:t>Вот зайчишка молодой,</a:t>
            </a:r>
          </a:p>
          <a:p>
            <a:r>
              <a:rPr lang="ru-RU" sz="1600" dirty="0"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Comic Sans MS" pitchFamily="66" charset="0"/>
              </a:rPr>
              <a:t>Он полощет рот водой.</a:t>
            </a:r>
          </a:p>
          <a:p>
            <a:r>
              <a:rPr lang="ru-RU" sz="1600" dirty="0"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Comic Sans MS" pitchFamily="66" charset="0"/>
              </a:rPr>
              <a:t>Научился и медведь</a:t>
            </a:r>
          </a:p>
          <a:p>
            <a:r>
              <a:rPr lang="ru-RU" sz="1600" dirty="0"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Comic Sans MS" pitchFamily="66" charset="0"/>
              </a:rPr>
              <a:t>Зубы </a:t>
            </a:r>
            <a:r>
              <a:rPr lang="ru-RU" sz="1600" dirty="0" err="1"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Comic Sans MS" pitchFamily="66" charset="0"/>
              </a:rPr>
              <a:t>щёткою</a:t>
            </a:r>
            <a:r>
              <a:rPr lang="ru-RU" sz="1600" dirty="0"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Comic Sans MS" pitchFamily="66" charset="0"/>
              </a:rPr>
              <a:t> тереть.</a:t>
            </a:r>
          </a:p>
        </p:txBody>
      </p:sp>
      <p:pic>
        <p:nvPicPr>
          <p:cNvPr id="13316" name="Picture 4" descr="Молодая девушка чистит зубы | Премиум векторы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468752"/>
            <a:ext cx="2219884" cy="3054113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70754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age borders and frames free download clipart, Free Page bor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187625" y="-1143002"/>
            <a:ext cx="6768751" cy="914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lean soap bubbles | Free Vect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788" y="908720"/>
            <a:ext cx="7292890" cy="4858044"/>
          </a:xfrm>
          <a:prstGeom prst="cloud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91680" y="1916832"/>
            <a:ext cx="280831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Comic Sans MS" pitchFamily="66" charset="0"/>
              </a:rPr>
              <a:t>Знаем, знаем, да-да-да</a:t>
            </a:r>
            <a:r>
              <a:rPr lang="ru-RU" sz="1600" dirty="0" smtClean="0"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Comic Sans MS" pitchFamily="66" charset="0"/>
              </a:rPr>
              <a:t>,</a:t>
            </a:r>
            <a:endParaRPr lang="ru-RU" sz="1600" dirty="0">
              <a:effectLst>
                <a:glow rad="228600">
                  <a:srgbClr val="FFFF00">
                    <a:alpha val="40000"/>
                  </a:srgbClr>
                </a:glow>
              </a:effectLst>
              <a:latin typeface="Comic Sans MS" pitchFamily="66" charset="0"/>
            </a:endParaRPr>
          </a:p>
          <a:p>
            <a:r>
              <a:rPr lang="ru-RU" sz="1600" dirty="0"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Comic Sans MS" pitchFamily="66" charset="0"/>
              </a:rPr>
              <a:t>Где ты прячешься вода</a:t>
            </a:r>
            <a:r>
              <a:rPr lang="ru-RU" sz="1600" dirty="0" smtClean="0"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Comic Sans MS" pitchFamily="66" charset="0"/>
              </a:rPr>
              <a:t>!</a:t>
            </a:r>
            <a:endParaRPr lang="ru-RU" sz="1600" dirty="0">
              <a:effectLst>
                <a:glow rad="228600">
                  <a:srgbClr val="FFFF00">
                    <a:alpha val="40000"/>
                  </a:srgbClr>
                </a:glow>
              </a:effectLst>
              <a:latin typeface="Comic Sans MS" pitchFamily="66" charset="0"/>
            </a:endParaRPr>
          </a:p>
          <a:p>
            <a:r>
              <a:rPr lang="ru-RU" sz="1600" dirty="0"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Comic Sans MS" pitchFamily="66" charset="0"/>
              </a:rPr>
              <a:t>Выходи, водица</a:t>
            </a:r>
            <a:r>
              <a:rPr lang="ru-RU" sz="1600" dirty="0" smtClean="0"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Comic Sans MS" pitchFamily="66" charset="0"/>
              </a:rPr>
              <a:t>,</a:t>
            </a:r>
            <a:endParaRPr lang="ru-RU" sz="1600" dirty="0">
              <a:effectLst>
                <a:glow rad="228600">
                  <a:srgbClr val="FFFF00">
                    <a:alpha val="40000"/>
                  </a:srgbClr>
                </a:glow>
              </a:effectLst>
              <a:latin typeface="Comic Sans MS" pitchFamily="66" charset="0"/>
            </a:endParaRPr>
          </a:p>
          <a:p>
            <a:r>
              <a:rPr lang="ru-RU" sz="1600" dirty="0"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Comic Sans MS" pitchFamily="66" charset="0"/>
              </a:rPr>
              <a:t>Мы пришли умыться</a:t>
            </a:r>
            <a:r>
              <a:rPr lang="ru-RU" sz="1600" dirty="0" smtClean="0"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Comic Sans MS" pitchFamily="66" charset="0"/>
              </a:rPr>
              <a:t>!</a:t>
            </a:r>
            <a:endParaRPr lang="ru-RU" sz="1600" dirty="0">
              <a:effectLst>
                <a:glow rad="228600">
                  <a:srgbClr val="FFFF00">
                    <a:alpha val="40000"/>
                  </a:srgbClr>
                </a:glow>
              </a:effectLst>
              <a:latin typeface="Comic Sans MS" pitchFamily="66" charset="0"/>
            </a:endParaRPr>
          </a:p>
          <a:p>
            <a:r>
              <a:rPr lang="ru-RU" sz="1600" dirty="0"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Comic Sans MS" pitchFamily="66" charset="0"/>
              </a:rPr>
              <a:t>Лейся на ладошку</a:t>
            </a:r>
          </a:p>
          <a:p>
            <a:r>
              <a:rPr lang="ru-RU" sz="1600" dirty="0" err="1"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Comic Sans MS" pitchFamily="66" charset="0"/>
              </a:rPr>
              <a:t>По-нем-нож-ку</a:t>
            </a:r>
            <a:r>
              <a:rPr lang="ru-RU" sz="1600" dirty="0" smtClean="0"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Comic Sans MS" pitchFamily="66" charset="0"/>
              </a:rPr>
              <a:t>.</a:t>
            </a:r>
            <a:endParaRPr lang="ru-RU" sz="1600" dirty="0">
              <a:effectLst>
                <a:glow rad="228600">
                  <a:srgbClr val="FFFF00">
                    <a:alpha val="40000"/>
                  </a:srgbClr>
                </a:glow>
              </a:effectLst>
              <a:latin typeface="Comic Sans MS" pitchFamily="66" charset="0"/>
            </a:endParaRPr>
          </a:p>
          <a:p>
            <a:r>
              <a:rPr lang="ru-RU" sz="1600" dirty="0"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Comic Sans MS" pitchFamily="66" charset="0"/>
              </a:rPr>
              <a:t>Нет, не понемножку </a:t>
            </a:r>
            <a:r>
              <a:rPr lang="ru-RU" sz="1600" dirty="0" smtClean="0"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Comic Sans MS" pitchFamily="66" charset="0"/>
              </a:rPr>
              <a:t>–</a:t>
            </a:r>
            <a:endParaRPr lang="ru-RU" sz="1600" dirty="0">
              <a:effectLst>
                <a:glow rad="228600">
                  <a:srgbClr val="FFFF00">
                    <a:alpha val="40000"/>
                  </a:srgbClr>
                </a:glow>
              </a:effectLst>
              <a:latin typeface="Comic Sans MS" pitchFamily="66" charset="0"/>
            </a:endParaRPr>
          </a:p>
          <a:p>
            <a:r>
              <a:rPr lang="ru-RU" sz="1600" dirty="0"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Comic Sans MS" pitchFamily="66" charset="0"/>
              </a:rPr>
              <a:t>Посмелей</a:t>
            </a:r>
            <a:r>
              <a:rPr lang="ru-RU" sz="1600" dirty="0" smtClean="0"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Comic Sans MS" pitchFamily="66" charset="0"/>
              </a:rPr>
              <a:t>!</a:t>
            </a:r>
            <a:endParaRPr lang="ru-RU" sz="1600" dirty="0">
              <a:effectLst>
                <a:glow rad="228600">
                  <a:srgbClr val="FFFF00">
                    <a:alpha val="40000"/>
                  </a:srgbClr>
                </a:glow>
              </a:effectLst>
              <a:latin typeface="Comic Sans MS" pitchFamily="66" charset="0"/>
            </a:endParaRPr>
          </a:p>
          <a:p>
            <a:r>
              <a:rPr lang="ru-RU" sz="1600" dirty="0"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Comic Sans MS" pitchFamily="66" charset="0"/>
              </a:rPr>
              <a:t>Будет </a:t>
            </a:r>
            <a:r>
              <a:rPr lang="ru-RU" sz="1600" dirty="0" smtClean="0"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Comic Sans MS" pitchFamily="66" charset="0"/>
              </a:rPr>
              <a:t>умываться</a:t>
            </a:r>
            <a:endParaRPr lang="ru-RU" sz="1600" dirty="0">
              <a:effectLst>
                <a:glow rad="228600">
                  <a:srgbClr val="FFFF00">
                    <a:alpha val="40000"/>
                  </a:srgbClr>
                </a:glow>
              </a:effectLst>
              <a:latin typeface="Comic Sans MS" pitchFamily="66" charset="0"/>
            </a:endParaRPr>
          </a:p>
          <a:p>
            <a:r>
              <a:rPr lang="ru-RU" sz="1600" dirty="0"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Comic Sans MS" pitchFamily="66" charset="0"/>
              </a:rPr>
              <a:t>Веселей!</a:t>
            </a:r>
          </a:p>
        </p:txBody>
      </p:sp>
      <p:pic>
        <p:nvPicPr>
          <p:cNvPr id="12292" name="Picture 4" descr="ГРИПП: меры профилактик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340768"/>
            <a:ext cx="2950572" cy="302433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87827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age borders and frames free download clipart, Free Page bor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187625" y="-1143002"/>
            <a:ext cx="6768751" cy="914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lean soap bubbles | Free Vect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788" y="908720"/>
            <a:ext cx="7292890" cy="4858044"/>
          </a:xfrm>
          <a:prstGeom prst="cloud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03648" y="2420888"/>
            <a:ext cx="28083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Comic Sans MS" pitchFamily="66" charset="0"/>
              </a:rPr>
              <a:t>Петушок, петушок!</a:t>
            </a:r>
          </a:p>
          <a:p>
            <a:r>
              <a:rPr lang="ru-RU" sz="1600" dirty="0"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Comic Sans MS" pitchFamily="66" charset="0"/>
              </a:rPr>
              <a:t>Подари мне гребешок?!</a:t>
            </a:r>
          </a:p>
          <a:p>
            <a:r>
              <a:rPr lang="ru-RU" sz="1600" dirty="0"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Comic Sans MS" pitchFamily="66" charset="0"/>
              </a:rPr>
              <a:t>Ну, пожалуйста, прошу!</a:t>
            </a:r>
          </a:p>
          <a:p>
            <a:r>
              <a:rPr lang="ru-RU" sz="1600" dirty="0"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Comic Sans MS" pitchFamily="66" charset="0"/>
              </a:rPr>
              <a:t>Я кудряшки расчешу!</a:t>
            </a:r>
          </a:p>
        </p:txBody>
      </p:sp>
      <p:pic>
        <p:nvPicPr>
          <p:cNvPr id="17410" name="Picture 2" descr="Методическая разработка (младшая группа) на тему: &amp;quot;Пути ..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411325"/>
            <a:ext cx="3089463" cy="309634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2861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age borders and frames free download clipart, Free Page bor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187625" y="-1143002"/>
            <a:ext cx="6768751" cy="914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lean soap bubbles | Free Vect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788" y="908720"/>
            <a:ext cx="7292890" cy="4858044"/>
          </a:xfrm>
          <a:prstGeom prst="cloud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64921" y="1818172"/>
            <a:ext cx="280831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Comic Sans MS" pitchFamily="66" charset="0"/>
              </a:rPr>
              <a:t>Глубоко - не мелко,</a:t>
            </a:r>
          </a:p>
          <a:p>
            <a:r>
              <a:rPr lang="ru-RU" sz="1600" dirty="0"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Comic Sans MS" pitchFamily="66" charset="0"/>
              </a:rPr>
              <a:t>Корабли в тарелках. </a:t>
            </a:r>
          </a:p>
          <a:p>
            <a:r>
              <a:rPr lang="ru-RU" sz="1600" dirty="0"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Comic Sans MS" pitchFamily="66" charset="0"/>
              </a:rPr>
              <a:t>Луку головка,</a:t>
            </a:r>
          </a:p>
          <a:p>
            <a:r>
              <a:rPr lang="ru-RU" sz="1600" dirty="0"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Comic Sans MS" pitchFamily="66" charset="0"/>
              </a:rPr>
              <a:t>Красная морковка,</a:t>
            </a:r>
          </a:p>
          <a:p>
            <a:r>
              <a:rPr lang="ru-RU" sz="1600" dirty="0"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Comic Sans MS" pitchFamily="66" charset="0"/>
              </a:rPr>
              <a:t>Петрушка, картошка,</a:t>
            </a:r>
          </a:p>
          <a:p>
            <a:r>
              <a:rPr lang="ru-RU" sz="1600" dirty="0"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Comic Sans MS" pitchFamily="66" charset="0"/>
              </a:rPr>
              <a:t>Крупки немножко.</a:t>
            </a:r>
          </a:p>
          <a:p>
            <a:r>
              <a:rPr lang="ru-RU" sz="1600" dirty="0"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Comic Sans MS" pitchFamily="66" charset="0"/>
              </a:rPr>
              <a:t>Вот кораблик плывет,</a:t>
            </a:r>
          </a:p>
          <a:p>
            <a:r>
              <a:rPr lang="ru-RU" sz="1600" dirty="0"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Comic Sans MS" pitchFamily="66" charset="0"/>
              </a:rPr>
              <a:t>Заплывает прямо в </a:t>
            </a:r>
            <a:r>
              <a:rPr lang="ru-RU" sz="1600" dirty="0" smtClean="0"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Comic Sans MS" pitchFamily="66" charset="0"/>
              </a:rPr>
              <a:t>рот!</a:t>
            </a:r>
            <a:endParaRPr lang="ru-RU" sz="1600" dirty="0">
              <a:effectLst>
                <a:glow rad="228600">
                  <a:srgbClr val="FFFF00">
                    <a:alpha val="40000"/>
                  </a:srgbClr>
                </a:glow>
              </a:effectLst>
              <a:latin typeface="Comic Sans MS" pitchFamily="66" charset="0"/>
            </a:endParaRPr>
          </a:p>
        </p:txBody>
      </p:sp>
      <p:pic>
        <p:nvPicPr>
          <p:cNvPr id="14340" name="Picture 4" descr="Памятка для родителей &quot;Адаптация ребенка к режиму питания в ...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7138" y="1628800"/>
            <a:ext cx="2977954" cy="2584864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90329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age borders and frames free download clipart, Free Page bor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187625" y="-1143002"/>
            <a:ext cx="6768751" cy="914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lean soap bubbles | Free Vect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523" y="903680"/>
            <a:ext cx="7292890" cy="4858044"/>
          </a:xfrm>
          <a:prstGeom prst="cloud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47664" y="1700808"/>
            <a:ext cx="259228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002060"/>
                </a:solidFill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Comic Sans MS" pitchFamily="66" charset="0"/>
              </a:rPr>
              <a:t>Маша варежку надела. </a:t>
            </a:r>
          </a:p>
          <a:p>
            <a:r>
              <a:rPr lang="ru-RU" sz="1600" dirty="0">
                <a:solidFill>
                  <a:srgbClr val="002060"/>
                </a:solidFill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Comic Sans MS" pitchFamily="66" charset="0"/>
              </a:rPr>
              <a:t>- Ой, куда я пальчик дела? </a:t>
            </a:r>
          </a:p>
          <a:p>
            <a:r>
              <a:rPr lang="ru-RU" sz="1600" dirty="0">
                <a:solidFill>
                  <a:srgbClr val="002060"/>
                </a:solidFill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Comic Sans MS" pitchFamily="66" charset="0"/>
              </a:rPr>
              <a:t>Нету пальчика, пропал, </a:t>
            </a:r>
          </a:p>
          <a:p>
            <a:r>
              <a:rPr lang="ru-RU" sz="1600" dirty="0">
                <a:solidFill>
                  <a:srgbClr val="002060"/>
                </a:solidFill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Comic Sans MS" pitchFamily="66" charset="0"/>
              </a:rPr>
              <a:t>В свой домишко не попал! </a:t>
            </a:r>
          </a:p>
          <a:p>
            <a:r>
              <a:rPr lang="ru-RU" sz="1600" dirty="0">
                <a:solidFill>
                  <a:srgbClr val="002060"/>
                </a:solidFill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Comic Sans MS" pitchFamily="66" charset="0"/>
              </a:rPr>
              <a:t>Маша варежку сняла. </a:t>
            </a:r>
          </a:p>
          <a:p>
            <a:r>
              <a:rPr lang="ru-RU" sz="1600" dirty="0">
                <a:solidFill>
                  <a:srgbClr val="002060"/>
                </a:solidFill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Comic Sans MS" pitchFamily="66" charset="0"/>
              </a:rPr>
              <a:t>- Поглядите-ка, нашла! </a:t>
            </a:r>
          </a:p>
          <a:p>
            <a:r>
              <a:rPr lang="ru-RU" sz="1600" dirty="0">
                <a:solidFill>
                  <a:srgbClr val="002060"/>
                </a:solidFill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Comic Sans MS" pitchFamily="66" charset="0"/>
              </a:rPr>
              <a:t>Ищешь, ищешь – и найдёшь. </a:t>
            </a:r>
          </a:p>
          <a:p>
            <a:r>
              <a:rPr lang="ru-RU" sz="1600" dirty="0">
                <a:solidFill>
                  <a:srgbClr val="002060"/>
                </a:solidFill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Comic Sans MS" pitchFamily="66" charset="0"/>
              </a:rPr>
              <a:t>Здравствуй, пальчик! </a:t>
            </a:r>
          </a:p>
          <a:p>
            <a:r>
              <a:rPr lang="ru-RU" sz="1600" dirty="0">
                <a:solidFill>
                  <a:srgbClr val="002060"/>
                </a:solidFill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Comic Sans MS" pitchFamily="66" charset="0"/>
              </a:rPr>
              <a:t>Как живёшь?</a:t>
            </a:r>
          </a:p>
        </p:txBody>
      </p:sp>
      <p:pic>
        <p:nvPicPr>
          <p:cNvPr id="15362" name="Picture 2" descr="Сборник &quot;Художественное слово по самообслуживанию и формированию ..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340767"/>
            <a:ext cx="2409453" cy="3317689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37059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age borders and frames free download clipart, Free Page bor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187625" y="-1143002"/>
            <a:ext cx="6768751" cy="914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lean soap bubbles | Free Vect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08720"/>
            <a:ext cx="7394764" cy="4925906"/>
          </a:xfrm>
          <a:prstGeom prst="cloud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27816" y="1601958"/>
            <a:ext cx="280831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Comic Sans MS" pitchFamily="66" charset="0"/>
              </a:rPr>
              <a:t>Пять котят спать хотят,</a:t>
            </a:r>
          </a:p>
          <a:p>
            <a:r>
              <a:rPr lang="ru-RU" sz="1600" dirty="0"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Comic Sans MS" pitchFamily="66" charset="0"/>
              </a:rPr>
              <a:t>А шестой - не спит.</a:t>
            </a:r>
          </a:p>
          <a:p>
            <a:r>
              <a:rPr lang="ru-RU" sz="1600" dirty="0"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Comic Sans MS" pitchFamily="66" charset="0"/>
              </a:rPr>
              <a:t>Пять котят спать хотят,</a:t>
            </a:r>
          </a:p>
          <a:p>
            <a:r>
              <a:rPr lang="ru-RU" sz="1600" dirty="0"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Comic Sans MS" pitchFamily="66" charset="0"/>
              </a:rPr>
              <a:t>А шестой - шалит!</a:t>
            </a:r>
          </a:p>
          <a:p>
            <a:r>
              <a:rPr lang="ru-RU" sz="1600" dirty="0"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Comic Sans MS" pitchFamily="66" charset="0"/>
              </a:rPr>
              <a:t>Хвостиком виляет, громко лает</a:t>
            </a:r>
            <a:r>
              <a:rPr lang="ru-RU" sz="1600" dirty="0" smtClean="0"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Comic Sans MS" pitchFamily="66" charset="0"/>
              </a:rPr>
              <a:t>!</a:t>
            </a:r>
            <a:endParaRPr lang="ru-RU" sz="1600" dirty="0">
              <a:effectLst>
                <a:glow rad="228600">
                  <a:srgbClr val="FFFF00">
                    <a:alpha val="40000"/>
                  </a:srgbClr>
                </a:glow>
              </a:effectLst>
              <a:latin typeface="Comic Sans MS" pitchFamily="66" charset="0"/>
            </a:endParaRPr>
          </a:p>
          <a:p>
            <a:r>
              <a:rPr lang="ru-RU" sz="1600" dirty="0"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Comic Sans MS" pitchFamily="66" charset="0"/>
              </a:rPr>
              <a:t>Он бы лаял до утра,</a:t>
            </a:r>
          </a:p>
          <a:p>
            <a:r>
              <a:rPr lang="ru-RU" sz="1600" dirty="0"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Comic Sans MS" pitchFamily="66" charset="0"/>
              </a:rPr>
              <a:t>Да подумал: спать пора!</a:t>
            </a:r>
          </a:p>
          <a:p>
            <a:r>
              <a:rPr lang="ru-RU" sz="1600" dirty="0"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Comic Sans MS" pitchFamily="66" charset="0"/>
              </a:rPr>
              <a:t>Мирно хвостиком вильнул,</a:t>
            </a:r>
          </a:p>
          <a:p>
            <a:r>
              <a:rPr lang="ru-RU" sz="1600" dirty="0"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Comic Sans MS" pitchFamily="66" charset="0"/>
              </a:rPr>
              <a:t>И быстрее всех уснул.</a:t>
            </a:r>
          </a:p>
          <a:p>
            <a:r>
              <a:rPr lang="ru-RU" sz="1600" dirty="0"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Comic Sans MS" pitchFamily="66" charset="0"/>
              </a:rPr>
              <a:t>И тебе он, между прочим,</a:t>
            </a:r>
          </a:p>
          <a:p>
            <a:r>
              <a:rPr lang="ru-RU" sz="1600" dirty="0"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Comic Sans MS" pitchFamily="66" charset="0"/>
              </a:rPr>
              <a:t>Пожелал: «Спокойной ночи!»</a:t>
            </a:r>
          </a:p>
        </p:txBody>
      </p:sp>
      <p:pic>
        <p:nvPicPr>
          <p:cNvPr id="16386" name="Picture 2" descr="Стихи для формирования культурно гигиенических навыков у малышей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128" y="1674791"/>
            <a:ext cx="2907972" cy="2488414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012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age borders and frames free download clipart, Free Page bor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187625" y="-1145134"/>
            <a:ext cx="6768751" cy="914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32492" y="1340768"/>
            <a:ext cx="78790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Спасибо за внимание!</a:t>
            </a:r>
            <a:endParaRPr lang="ru-RU" sz="5400" b="1" cap="all" spc="0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1268" name="Picture 4" descr="Дети счастливые дети, держа руку | Премиум векторы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35"/>
          <a:stretch/>
        </p:blipFill>
        <p:spPr bwMode="auto">
          <a:xfrm>
            <a:off x="1907704" y="2563072"/>
            <a:ext cx="5328592" cy="3501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21816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age borders and frames free download clipart, Free Page bor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187625" y="-1143002"/>
            <a:ext cx="6768751" cy="914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РОМАШКА - Сайт dzvinochok2015!» — карточка пользователя Оксана К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364088" y="1884209"/>
            <a:ext cx="2969520" cy="3868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лако 3"/>
          <p:cNvSpPr/>
          <p:nvPr/>
        </p:nvSpPr>
        <p:spPr>
          <a:xfrm rot="21277920">
            <a:off x="700486" y="914163"/>
            <a:ext cx="5616624" cy="2980455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 rot="21196112">
            <a:off x="1379160" y="1277149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Monotype Corsiva" pitchFamily="66" charset="0"/>
              </a:rPr>
              <a:t>Культурно-гигиенические навыки - важная составная часть культуры поведения. Необходимость опрятности, содержание в чистоте лица, тела, прически, одежды, обуви, продиктована не только требованиями гигиены, но и нормами человеческих отношений.</a:t>
            </a:r>
            <a:r>
              <a:rPr lang="ru-RU" b="1" dirty="0"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b="1" dirty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8196" name="Picture 4" descr="Плакат вырубной Мойдодыр - купить в магазине развивающих игрушек ...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96" r="21727"/>
          <a:stretch/>
        </p:blipFill>
        <p:spPr bwMode="auto">
          <a:xfrm>
            <a:off x="755576" y="3911682"/>
            <a:ext cx="1492559" cy="2181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6003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Картинки по запросу культурно гигиенические навыки (с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780928"/>
            <a:ext cx="4583832" cy="3115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Page borders and frames free download clipart, Free Page bor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187625" y="-1143002"/>
            <a:ext cx="6768751" cy="914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лако 2"/>
          <p:cNvSpPr/>
          <p:nvPr/>
        </p:nvSpPr>
        <p:spPr>
          <a:xfrm>
            <a:off x="4427984" y="836711"/>
            <a:ext cx="4104456" cy="2952329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932040" y="1422777"/>
            <a:ext cx="30060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Monotype Corsiva" pitchFamily="66" charset="0"/>
              </a:rPr>
              <a:t>Кто горячей водой умывается,</a:t>
            </a:r>
          </a:p>
          <a:p>
            <a:r>
              <a:rPr lang="ru-RU" dirty="0">
                <a:latin typeface="Monotype Corsiva" pitchFamily="66" charset="0"/>
              </a:rPr>
              <a:t>Называется молодцом.</a:t>
            </a:r>
          </a:p>
          <a:p>
            <a:r>
              <a:rPr lang="ru-RU" dirty="0">
                <a:latin typeface="Monotype Corsiva" pitchFamily="66" charset="0"/>
              </a:rPr>
              <a:t>Кто холодной водой умывается,</a:t>
            </a:r>
          </a:p>
          <a:p>
            <a:r>
              <a:rPr lang="ru-RU" dirty="0">
                <a:latin typeface="Monotype Corsiva" pitchFamily="66" charset="0"/>
              </a:rPr>
              <a:t>Называется храбрецом</a:t>
            </a:r>
            <a:r>
              <a:rPr lang="ru-RU" dirty="0" smtClean="0">
                <a:latin typeface="Monotype Corsiva" pitchFamily="66" charset="0"/>
              </a:rPr>
              <a:t>.</a:t>
            </a:r>
            <a:endParaRPr lang="ru-RU" dirty="0">
              <a:latin typeface="Monotype Corsiva" pitchFamily="66" charset="0"/>
            </a:endParaRPr>
          </a:p>
          <a:p>
            <a:r>
              <a:rPr lang="ru-RU" dirty="0">
                <a:latin typeface="Monotype Corsiva" pitchFamily="66" charset="0"/>
              </a:rPr>
              <a:t>А кто не умывается,</a:t>
            </a:r>
          </a:p>
          <a:p>
            <a:r>
              <a:rPr lang="ru-RU" dirty="0">
                <a:latin typeface="Monotype Corsiva" pitchFamily="66" charset="0"/>
              </a:rPr>
              <a:t>Никак не называется.</a:t>
            </a:r>
          </a:p>
        </p:txBody>
      </p:sp>
      <p:sp>
        <p:nvSpPr>
          <p:cNvPr id="4" name="Прямоугольник 3"/>
          <p:cNvSpPr/>
          <p:nvPr/>
        </p:nvSpPr>
        <p:spPr>
          <a:xfrm rot="20787774">
            <a:off x="10793" y="1879121"/>
            <a:ext cx="532859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Up">
              <a:avLst>
                <a:gd name="adj" fmla="val 10738926"/>
              </a:avLst>
            </a:prstTxWarp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Чистота – </a:t>
            </a:r>
          </a:p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залог здоровья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64814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age borders and frames free download clipart, Free Page bor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187625" y="-1143002"/>
            <a:ext cx="6768751" cy="914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971600" y="1484784"/>
            <a:ext cx="7488832" cy="972966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Up">
              <a:avLst>
                <a:gd name="adj" fmla="val 10890038"/>
              </a:avLst>
            </a:prstTxWarp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по формированию у детей </a:t>
            </a:r>
            <a:endParaRPr lang="ru-RU" sz="3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культурно-гигиенических навыков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7331" y="2083665"/>
            <a:ext cx="2468753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Дети от 3-4 лет</a:t>
            </a:r>
            <a:endParaRPr lang="ru-RU" sz="2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8464" y="2718223"/>
            <a:ext cx="2468753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Дети от 4-5 лет</a:t>
            </a:r>
            <a:endParaRPr lang="ru-RU" sz="2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89751" y="1971267"/>
            <a:ext cx="2468753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Дети от 5-6 лет</a:t>
            </a:r>
            <a:endParaRPr lang="ru-RU" sz="2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361959" y="2535646"/>
            <a:ext cx="2468753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Дети от 5-7 лет</a:t>
            </a:r>
            <a:endParaRPr lang="ru-RU" sz="2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87324" y="2484666"/>
            <a:ext cx="1940460" cy="252376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Учить </a:t>
            </a:r>
            <a:r>
              <a:rPr lang="ru-RU" sz="12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детей самостоятельно мыть руки, лицо, правильно вешать полотенце на свое место. </a:t>
            </a:r>
          </a:p>
          <a:p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2.Формировать </a:t>
            </a:r>
            <a:r>
              <a:rPr lang="ru-RU" sz="12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навыки еды: не крошить хлеб, не проливать пищу, пережевывать пищу с закрытым ртом. </a:t>
            </a:r>
            <a:endParaRPr lang="ru-RU" sz="12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3.Учить </a:t>
            </a:r>
            <a:r>
              <a:rPr lang="ru-RU" sz="12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детей правильно пользоваться ложкой, вилкой, салфеткой.</a:t>
            </a:r>
            <a:endParaRPr lang="ru-RU" sz="12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789666" y="3109030"/>
            <a:ext cx="1926350" cy="23083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12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1.Совершенствовать навыки аккуратной еды: пищу брать понемногу, хорошо пережевывать, 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есть бесшумно.</a:t>
            </a:r>
          </a:p>
          <a:p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2.Продолжать </a:t>
            </a:r>
            <a:r>
              <a:rPr lang="ru-RU" sz="12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учить правильно пользоваться столовыми приборами (ложкой, вилкой, ножом), 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салфеткой</a:t>
            </a:r>
            <a:r>
              <a:rPr lang="ru-RU" sz="12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3.Учить </a:t>
            </a:r>
            <a:r>
              <a:rPr lang="ru-RU" sz="12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полоскать рот после еды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860032" y="2407722"/>
            <a:ext cx="1728192" cy="286232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12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1.Совершенствовать навыки еды: правильно пользоваться столовыми приборами (вилкой, ножом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2.Есть </a:t>
            </a:r>
            <a:r>
              <a:rPr lang="ru-RU" sz="12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аккуратно, бесшумно, сохраняя правильную осанку за 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столом.</a:t>
            </a:r>
          </a:p>
          <a:p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3.Продолжать </a:t>
            </a:r>
            <a:r>
              <a:rPr lang="ru-RU" sz="12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воспитывать навыки культурного поведения: выходя из-за стола, тихо задвигать стул, благодарить взрослых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739600" y="2935756"/>
            <a:ext cx="1728192" cy="19389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1.Закреплять </a:t>
            </a:r>
            <a:r>
              <a:rPr lang="ru-RU" sz="12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навыки культурного поведения за столом: прямо сидеть, не класть локти на стол, бесшумно пить и пережевывать 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пищу. </a:t>
            </a:r>
          </a:p>
          <a:p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2.Правильно </a:t>
            </a:r>
            <a:r>
              <a:rPr lang="ru-RU" sz="12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пользоваться ножом, вилкой, 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салфеткой.</a:t>
            </a:r>
            <a:endParaRPr lang="ru-RU" sz="12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76824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age borders and frames free download clipart, Free Page bor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187625" y="-1143002"/>
            <a:ext cx="6768751" cy="914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Стихи про гигиену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554440"/>
            <a:ext cx="1386349" cy="2236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 rot="20787774">
            <a:off x="24594" y="1615201"/>
            <a:ext cx="4863296" cy="48405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Up">
              <a:avLst>
                <a:gd name="adj" fmla="val 10983668"/>
              </a:avLst>
            </a:prstTxWarp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научить </a:t>
            </a:r>
          </a:p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ребенка умываться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Облако 1"/>
          <p:cNvSpPr/>
          <p:nvPr/>
        </p:nvSpPr>
        <p:spPr>
          <a:xfrm>
            <a:off x="4067945" y="764704"/>
            <a:ext cx="4608512" cy="3026380"/>
          </a:xfrm>
          <a:prstGeom prst="cloud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067945" y="1109643"/>
            <a:ext cx="474645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                </a:t>
            </a: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2.Сделать </a:t>
            </a:r>
            <a:r>
              <a:rPr lang="ru-RU" dirty="0">
                <a:solidFill>
                  <a:srgbClr val="002060"/>
                </a:solidFill>
                <a:latin typeface="Monotype Corsiva" pitchFamily="66" charset="0"/>
              </a:rPr>
              <a:t>место для умывания </a:t>
            </a:r>
            <a:endParaRPr lang="ru-RU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       удобным </a:t>
            </a:r>
            <a:r>
              <a:rPr lang="ru-RU" dirty="0">
                <a:solidFill>
                  <a:srgbClr val="002060"/>
                </a:solidFill>
                <a:latin typeface="Monotype Corsiva" pitchFamily="66" charset="0"/>
              </a:rPr>
              <a:t>- к умывальнику можно подставить </a:t>
            </a: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     </a:t>
            </a:r>
          </a:p>
          <a:p>
            <a:r>
              <a:rPr lang="ru-RU" dirty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            скамейку</a:t>
            </a:r>
            <a:r>
              <a:rPr lang="ru-RU" dirty="0">
                <a:solidFill>
                  <a:srgbClr val="002060"/>
                </a:solidFill>
                <a:latin typeface="Monotype Corsiva" pitchFamily="66" charset="0"/>
              </a:rPr>
              <a:t>, позволяющую малышу </a:t>
            </a: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    </a:t>
            </a:r>
          </a:p>
          <a:p>
            <a:r>
              <a:rPr lang="ru-RU" dirty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  самостоятельно </a:t>
            </a:r>
            <a:r>
              <a:rPr lang="ru-RU" dirty="0">
                <a:solidFill>
                  <a:srgbClr val="002060"/>
                </a:solidFill>
                <a:latin typeface="Monotype Corsiva" pitchFamily="66" charset="0"/>
              </a:rPr>
              <a:t>дотягиваться до струи из крана. </a:t>
            </a: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   </a:t>
            </a:r>
          </a:p>
          <a:p>
            <a:r>
              <a:rPr lang="ru-RU" dirty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  Повесить </a:t>
            </a:r>
            <a:r>
              <a:rPr lang="ru-RU" dirty="0">
                <a:solidFill>
                  <a:srgbClr val="002060"/>
                </a:solidFill>
                <a:latin typeface="Monotype Corsiva" pitchFamily="66" charset="0"/>
              </a:rPr>
              <a:t>яркое полотенце, до которого легко </a:t>
            </a: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   </a:t>
            </a:r>
          </a:p>
          <a:p>
            <a:r>
              <a:rPr lang="ru-RU" dirty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         дотянуться </a:t>
            </a:r>
            <a:r>
              <a:rPr lang="ru-RU" dirty="0">
                <a:solidFill>
                  <a:srgbClr val="002060"/>
                </a:solidFill>
                <a:latin typeface="Monotype Corsiva" pitchFamily="66" charset="0"/>
              </a:rPr>
              <a:t>малышу. Использовать  </a:t>
            </a: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</a:p>
          <a:p>
            <a:r>
              <a:rPr lang="ru-RU" dirty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       детское </a:t>
            </a:r>
            <a:r>
              <a:rPr lang="ru-RU" dirty="0">
                <a:solidFill>
                  <a:srgbClr val="002060"/>
                </a:solidFill>
                <a:latin typeface="Monotype Corsiva" pitchFamily="66" charset="0"/>
              </a:rPr>
              <a:t>мыло </a:t>
            </a: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с </a:t>
            </a:r>
            <a:r>
              <a:rPr lang="ru-RU" dirty="0">
                <a:solidFill>
                  <a:srgbClr val="002060"/>
                </a:solidFill>
                <a:latin typeface="Monotype Corsiva" pitchFamily="66" charset="0"/>
              </a:rPr>
              <a:t>приятным запахом.</a:t>
            </a:r>
          </a:p>
        </p:txBody>
      </p:sp>
      <p:sp>
        <p:nvSpPr>
          <p:cNvPr id="6" name="Облако 5"/>
          <p:cNvSpPr/>
          <p:nvPr/>
        </p:nvSpPr>
        <p:spPr>
          <a:xfrm>
            <a:off x="4427983" y="3791084"/>
            <a:ext cx="4093803" cy="2304256"/>
          </a:xfrm>
          <a:prstGeom prst="cloud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886342" y="4243567"/>
            <a:ext cx="331236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2060"/>
                </a:solidFill>
                <a:latin typeface="Monotype Corsiva" pitchFamily="66" charset="0"/>
              </a:rPr>
              <a:t>3.Все совершаемые действия нужно объяснить, лучше это делать в игровой форме, проговаривая одновременно </a:t>
            </a: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стишки - </a:t>
            </a:r>
            <a:r>
              <a:rPr lang="ru-RU" dirty="0" err="1" smtClean="0">
                <a:solidFill>
                  <a:srgbClr val="002060"/>
                </a:solidFill>
                <a:latin typeface="Monotype Corsiva" pitchFamily="66" charset="0"/>
              </a:rPr>
              <a:t>потешки</a:t>
            </a: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.</a:t>
            </a:r>
            <a:endParaRPr lang="ru-RU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531737" y="3791084"/>
            <a:ext cx="3896246" cy="2304256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3823803"/>
            <a:ext cx="352839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  <a:latin typeface="Monotype Corsiva" pitchFamily="66" charset="0"/>
              </a:rPr>
              <a:t>              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Monotype Corsiva" pitchFamily="66" charset="0"/>
              </a:rPr>
              <a:t>1.Малыш </a:t>
            </a:r>
            <a:r>
              <a:rPr lang="ru-RU" sz="1600" dirty="0">
                <a:solidFill>
                  <a:srgbClr val="002060"/>
                </a:solidFill>
                <a:latin typeface="Monotype Corsiva" pitchFamily="66" charset="0"/>
              </a:rPr>
              <a:t>должен видеть положительный пример взрослых. Нужно просто рассказывать о том, что мыть руки полезно. Родители сами должны подавать положительный пример </a:t>
            </a:r>
            <a:r>
              <a:rPr lang="ru-RU" sz="1600" dirty="0" smtClean="0">
                <a:solidFill>
                  <a:srgbClr val="002060"/>
                </a:solidFill>
                <a:latin typeface="Monotype Corsiva" pitchFamily="66" charset="0"/>
              </a:rPr>
              <a:t>своим 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Monotype Corsiva" pitchFamily="66" charset="0"/>
              </a:rPr>
              <a:t>     малышам </a:t>
            </a:r>
            <a:r>
              <a:rPr lang="ru-RU" sz="1600" dirty="0">
                <a:solidFill>
                  <a:srgbClr val="002060"/>
                </a:solidFill>
                <a:latin typeface="Monotype Corsiva" pitchFamily="66" charset="0"/>
              </a:rPr>
              <a:t>— и идти </a:t>
            </a:r>
            <a:r>
              <a:rPr lang="ru-RU" sz="1600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</a:p>
          <a:p>
            <a:r>
              <a:rPr lang="ru-RU" sz="1600" dirty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1600" dirty="0" smtClean="0">
                <a:solidFill>
                  <a:srgbClr val="002060"/>
                </a:solidFill>
                <a:latin typeface="Monotype Corsiva" pitchFamily="66" charset="0"/>
              </a:rPr>
              <a:t>           мыть </a:t>
            </a:r>
            <a:r>
              <a:rPr lang="ru-RU" sz="1600" dirty="0">
                <a:solidFill>
                  <a:srgbClr val="002060"/>
                </a:solidFill>
                <a:latin typeface="Monotype Corsiva" pitchFamily="66" charset="0"/>
              </a:rPr>
              <a:t>руки вместе.</a:t>
            </a:r>
          </a:p>
        </p:txBody>
      </p:sp>
    </p:spTree>
    <p:extLst>
      <p:ext uri="{BB962C8B-B14F-4D97-AF65-F5344CB8AC3E}">
        <p14:creationId xmlns:p14="http://schemas.microsoft.com/office/powerpoint/2010/main" val="37075130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/>
      <p:bldP spid="6" grpId="0" animBg="1"/>
      <p:bldP spid="11" grpId="0"/>
      <p:bldP spid="7" grpId="0" animBg="1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age borders and frames free download clipart, Free Page bor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187625" y="-1143002"/>
            <a:ext cx="6768751" cy="914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 rot="498692">
            <a:off x="4034834" y="1658204"/>
            <a:ext cx="4863296" cy="48405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Up">
              <a:avLst>
                <a:gd name="adj" fmla="val 10983668"/>
              </a:avLst>
            </a:prstTxWarp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научить </a:t>
            </a:r>
          </a:p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ребенка чистить зубы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лако 3"/>
          <p:cNvSpPr/>
          <p:nvPr/>
        </p:nvSpPr>
        <p:spPr>
          <a:xfrm>
            <a:off x="565519" y="1213950"/>
            <a:ext cx="4150497" cy="4700305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1882382"/>
            <a:ext cx="36696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  <a:latin typeface="Monotype Corsiva" pitchFamily="66" charset="0"/>
              </a:rPr>
              <a:t>   1. Маленькие </a:t>
            </a:r>
            <a:r>
              <a:rPr lang="ru-RU" sz="1600" dirty="0">
                <a:solidFill>
                  <a:srgbClr val="002060"/>
                </a:solidFill>
                <a:latin typeface="Monotype Corsiva" pitchFamily="66" charset="0"/>
              </a:rPr>
              <a:t>дети обожают </a:t>
            </a:r>
            <a:r>
              <a:rPr lang="ru-RU" sz="1600" dirty="0" smtClean="0">
                <a:solidFill>
                  <a:srgbClr val="002060"/>
                </a:solidFill>
                <a:latin typeface="Monotype Corsiva" pitchFamily="66" charset="0"/>
              </a:rPr>
              <a:t>      </a:t>
            </a:r>
          </a:p>
          <a:p>
            <a:r>
              <a:rPr lang="ru-RU" sz="1600" dirty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1600" dirty="0" smtClean="0">
                <a:solidFill>
                  <a:srgbClr val="002060"/>
                </a:solidFill>
                <a:latin typeface="Monotype Corsiva" pitchFamily="66" charset="0"/>
              </a:rPr>
              <a:t>   копировать </a:t>
            </a:r>
            <a:r>
              <a:rPr lang="ru-RU" sz="1600" dirty="0">
                <a:solidFill>
                  <a:srgbClr val="002060"/>
                </a:solidFill>
                <a:latin typeface="Monotype Corsiva" pitchFamily="66" charset="0"/>
              </a:rPr>
              <a:t>взрослых, потому </a:t>
            </a:r>
            <a:r>
              <a:rPr lang="ru-RU" sz="1600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</a:p>
          <a:p>
            <a:r>
              <a:rPr lang="ru-RU" sz="1600" dirty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1600" dirty="0" smtClean="0">
                <a:solidFill>
                  <a:srgbClr val="002060"/>
                </a:solidFill>
                <a:latin typeface="Monotype Corsiva" pitchFamily="66" charset="0"/>
              </a:rPr>
              <a:t>  показывайте </a:t>
            </a:r>
            <a:r>
              <a:rPr lang="ru-RU" sz="1600" dirty="0">
                <a:solidFill>
                  <a:srgbClr val="002060"/>
                </a:solidFill>
                <a:latin typeface="Monotype Corsiva" pitchFamily="66" charset="0"/>
              </a:rPr>
              <a:t>пример сами. </a:t>
            </a:r>
            <a:endParaRPr lang="ru-RU" sz="1600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sz="1600" dirty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1600" dirty="0" smtClean="0">
                <a:solidFill>
                  <a:srgbClr val="002060"/>
                </a:solidFill>
                <a:latin typeface="Monotype Corsiva" pitchFamily="66" charset="0"/>
              </a:rPr>
              <a:t>  2</a:t>
            </a:r>
            <a:r>
              <a:rPr lang="ru-RU" sz="1600" dirty="0">
                <a:solidFill>
                  <a:srgbClr val="002060"/>
                </a:solidFill>
                <a:latin typeface="Monotype Corsiva" pitchFamily="66" charset="0"/>
              </a:rPr>
              <a:t>. Не заставляйте</a:t>
            </a:r>
            <a:r>
              <a:rPr lang="ru-RU" sz="1600" dirty="0" smtClean="0">
                <a:solidFill>
                  <a:srgbClr val="002060"/>
                </a:solidFill>
                <a:latin typeface="Monotype Corsiva" pitchFamily="66" charset="0"/>
              </a:rPr>
              <a:t>.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Monotype Corsiva" pitchFamily="66" charset="0"/>
              </a:rPr>
              <a:t>   3. Не ругайте.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Monotype Corsiva" pitchFamily="66" charset="0"/>
              </a:rPr>
              <a:t>   4</a:t>
            </a:r>
            <a:r>
              <a:rPr lang="ru-RU" sz="1600" dirty="0">
                <a:solidFill>
                  <a:srgbClr val="002060"/>
                </a:solidFill>
                <a:latin typeface="Monotype Corsiva" pitchFamily="66" charset="0"/>
              </a:rPr>
              <a:t>. Выбрать себе щётку ребёнок </a:t>
            </a:r>
            <a:r>
              <a:rPr lang="ru-RU" sz="1600" dirty="0" smtClean="0">
                <a:solidFill>
                  <a:srgbClr val="002060"/>
                </a:solidFill>
                <a:latin typeface="Monotype Corsiva" pitchFamily="66" charset="0"/>
              </a:rPr>
              <a:t>         </a:t>
            </a:r>
          </a:p>
          <a:p>
            <a:r>
              <a:rPr lang="ru-RU" sz="1600" dirty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1600" dirty="0" smtClean="0">
                <a:solidFill>
                  <a:srgbClr val="002060"/>
                </a:solidFill>
                <a:latin typeface="Monotype Corsiva" pitchFamily="66" charset="0"/>
              </a:rPr>
              <a:t>   должен </a:t>
            </a:r>
            <a:r>
              <a:rPr lang="ru-RU" sz="1600" dirty="0">
                <a:solidFill>
                  <a:srgbClr val="002060"/>
                </a:solidFill>
                <a:latin typeface="Monotype Corsiva" pitchFamily="66" charset="0"/>
              </a:rPr>
              <a:t>сам</a:t>
            </a:r>
            <a:r>
              <a:rPr lang="ru-RU" sz="1600" dirty="0" smtClean="0">
                <a:solidFill>
                  <a:srgbClr val="002060"/>
                </a:solidFill>
                <a:latin typeface="Monotype Corsiva" pitchFamily="66" charset="0"/>
              </a:rPr>
              <a:t>.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Monotype Corsiva" pitchFamily="66" charset="0"/>
              </a:rPr>
              <a:t>   5</a:t>
            </a:r>
            <a:r>
              <a:rPr lang="ru-RU" sz="1600" dirty="0">
                <a:solidFill>
                  <a:srgbClr val="002060"/>
                </a:solidFill>
                <a:latin typeface="Monotype Corsiva" pitchFamily="66" charset="0"/>
              </a:rPr>
              <a:t>. Привлекайте игрушки. </a:t>
            </a:r>
            <a:endParaRPr lang="ru-RU" sz="1600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sz="1600" dirty="0" smtClean="0">
                <a:solidFill>
                  <a:srgbClr val="002060"/>
                </a:solidFill>
                <a:latin typeface="Monotype Corsiva" pitchFamily="66" charset="0"/>
              </a:rPr>
              <a:t>   6</a:t>
            </a:r>
            <a:r>
              <a:rPr lang="ru-RU" sz="1600" dirty="0">
                <a:solidFill>
                  <a:srgbClr val="002060"/>
                </a:solidFill>
                <a:latin typeface="Monotype Corsiva" pitchFamily="66" charset="0"/>
              </a:rPr>
              <a:t>. Включайте любимую музыку. </a:t>
            </a:r>
            <a:endParaRPr lang="ru-RU" sz="1600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sz="1600" dirty="0">
                <a:solidFill>
                  <a:srgbClr val="002060"/>
                </a:solidFill>
                <a:latin typeface="Monotype Corsiva" pitchFamily="66" charset="0"/>
              </a:rPr>
              <a:t>   7. </a:t>
            </a:r>
            <a:r>
              <a:rPr lang="ru-RU" sz="1600" dirty="0" smtClean="0">
                <a:solidFill>
                  <a:srgbClr val="002060"/>
                </a:solidFill>
                <a:latin typeface="Monotype Corsiva" pitchFamily="66" charset="0"/>
              </a:rPr>
              <a:t>Придумывайте </a:t>
            </a:r>
            <a:r>
              <a:rPr lang="ru-RU" sz="1600" dirty="0">
                <a:solidFill>
                  <a:srgbClr val="002060"/>
                </a:solidFill>
                <a:latin typeface="Monotype Corsiva" pitchFamily="66" charset="0"/>
              </a:rPr>
              <a:t>и смотрите </a:t>
            </a:r>
            <a:endParaRPr lang="ru-RU" sz="1600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sz="1600" dirty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1600" dirty="0" smtClean="0">
                <a:solidFill>
                  <a:srgbClr val="002060"/>
                </a:solidFill>
                <a:latin typeface="Monotype Corsiva" pitchFamily="66" charset="0"/>
              </a:rPr>
              <a:t>  сказки </a:t>
            </a:r>
            <a:r>
              <a:rPr lang="ru-RU" sz="1600" dirty="0">
                <a:solidFill>
                  <a:srgbClr val="002060"/>
                </a:solidFill>
                <a:latin typeface="Monotype Corsiva" pitchFamily="66" charset="0"/>
              </a:rPr>
              <a:t>про зубы</a:t>
            </a:r>
            <a:r>
              <a:rPr lang="ru-RU" sz="1600" dirty="0" smtClean="0">
                <a:solidFill>
                  <a:srgbClr val="002060"/>
                </a:solidFill>
                <a:latin typeface="Monotype Corsiva" pitchFamily="66" charset="0"/>
              </a:rPr>
              <a:t>.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Monotype Corsiva" pitchFamily="66" charset="0"/>
              </a:rPr>
              <a:t>  </a:t>
            </a:r>
            <a:r>
              <a:rPr lang="ru-RU" sz="1600" dirty="0">
                <a:solidFill>
                  <a:srgbClr val="002060"/>
                </a:solidFill>
                <a:latin typeface="Monotype Corsiva" pitchFamily="66" charset="0"/>
              </a:rPr>
              <a:t>8. Д</a:t>
            </a:r>
            <a:r>
              <a:rPr lang="ru-RU" sz="1600" dirty="0" smtClean="0">
                <a:solidFill>
                  <a:srgbClr val="002060"/>
                </a:solidFill>
                <a:latin typeface="Monotype Corsiva" pitchFamily="66" charset="0"/>
              </a:rPr>
              <a:t>елать </a:t>
            </a:r>
            <a:r>
              <a:rPr lang="ru-RU" sz="1600" dirty="0">
                <a:solidFill>
                  <a:srgbClr val="002060"/>
                </a:solidFill>
                <a:latin typeface="Monotype Corsiva" pitchFamily="66" charset="0"/>
              </a:rPr>
              <a:t>в игровой форме, </a:t>
            </a:r>
            <a:endParaRPr lang="ru-RU" sz="1600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sz="1600" dirty="0" smtClean="0">
                <a:solidFill>
                  <a:srgbClr val="002060"/>
                </a:solidFill>
                <a:latin typeface="Monotype Corsiva" pitchFamily="66" charset="0"/>
              </a:rPr>
              <a:t>   проговаривая </a:t>
            </a:r>
            <a:r>
              <a:rPr lang="ru-RU" sz="1600" dirty="0">
                <a:solidFill>
                  <a:srgbClr val="002060"/>
                </a:solidFill>
                <a:latin typeface="Monotype Corsiva" pitchFamily="66" charset="0"/>
              </a:rPr>
              <a:t>одновременно </a:t>
            </a:r>
            <a:endParaRPr lang="ru-RU" sz="1600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sz="1600" dirty="0" smtClean="0">
                <a:solidFill>
                  <a:srgbClr val="002060"/>
                </a:solidFill>
                <a:latin typeface="Monotype Corsiva" pitchFamily="66" charset="0"/>
              </a:rPr>
              <a:t>   стишки </a:t>
            </a:r>
            <a:r>
              <a:rPr lang="ru-RU" sz="1600" dirty="0">
                <a:solidFill>
                  <a:srgbClr val="002060"/>
                </a:solidFill>
                <a:latin typeface="Monotype Corsiva" pitchFamily="66" charset="0"/>
              </a:rPr>
              <a:t>- </a:t>
            </a:r>
            <a:r>
              <a:rPr lang="ru-RU" sz="1600" dirty="0" err="1">
                <a:solidFill>
                  <a:srgbClr val="002060"/>
                </a:solidFill>
                <a:latin typeface="Monotype Corsiva" pitchFamily="66" charset="0"/>
              </a:rPr>
              <a:t>потешки</a:t>
            </a:r>
            <a:r>
              <a:rPr lang="ru-RU" sz="1600" dirty="0">
                <a:solidFill>
                  <a:srgbClr val="002060"/>
                </a:solidFill>
                <a:latin typeface="Monotype Corsiva" pitchFamily="66" charset="0"/>
              </a:rPr>
              <a:t>.</a:t>
            </a:r>
            <a:endParaRPr lang="ru-RU" sz="1600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endParaRPr lang="ru-RU" sz="1600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endParaRPr lang="ru-RU" sz="16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9218" name="Picture 2" descr="C:\Users\Олег\Desktop\Баллы июнь 2020\0cc00c53997efdbc7124dbac3fbec76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034" y="1984740"/>
            <a:ext cx="2853453" cy="3956788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0285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age borders and frames free download clipart, Free Page bor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187625" y="-1143002"/>
            <a:ext cx="6768751" cy="914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 rot="20787774">
            <a:off x="816682" y="1759216"/>
            <a:ext cx="4863296" cy="48405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Up">
              <a:avLst>
                <a:gd name="adj" fmla="val 10983668"/>
              </a:avLst>
            </a:prstTxWarp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научить </a:t>
            </a:r>
          </a:p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ребенка причесываться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4" descr="Уход за волосами » Бібліотечна гаван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5224" y="908720"/>
            <a:ext cx="2743200" cy="4876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 rot="21090167">
            <a:off x="1334746" y="2406059"/>
            <a:ext cx="4267012" cy="2308324"/>
          </a:xfrm>
          <a:prstGeom prst="rect">
            <a:avLst/>
          </a:prstGeom>
          <a:solidFill>
            <a:srgbClr val="FFFF00"/>
          </a:solidFill>
          <a:ln w="57150">
            <a:solidFill>
              <a:srgbClr val="0070C0"/>
            </a:solidFill>
            <a:prstDash val="lgDashDot"/>
          </a:ln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Monotype Corsiva" pitchFamily="66" charset="0"/>
              </a:rPr>
              <a:t>Малыш 6 лет вполне может научиться расчесываться самостоятельно. </a:t>
            </a:r>
            <a:endParaRPr lang="ru-RU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Необходимо </a:t>
            </a:r>
            <a:r>
              <a:rPr lang="ru-RU" dirty="0">
                <a:solidFill>
                  <a:srgbClr val="FF0000"/>
                </a:solidFill>
                <a:latin typeface="Monotype Corsiva" pitchFamily="66" charset="0"/>
              </a:rPr>
              <a:t>приучить ребенка делать это два раза в  день, утром и вечером. Для этого у малыша должна быть личная расческа. </a:t>
            </a:r>
            <a:endParaRPr lang="ru-RU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Если </a:t>
            </a:r>
            <a:r>
              <a:rPr lang="ru-RU" dirty="0">
                <a:solidFill>
                  <a:srgbClr val="FF0000"/>
                </a:solidFill>
                <a:latin typeface="Monotype Corsiva" pitchFamily="66" charset="0"/>
              </a:rPr>
              <a:t>у девочки длинные волосы, лучше, если ей поможет мама расчесать волосы и сделать аккуратную прическу (косичку, хвостик). </a:t>
            </a:r>
          </a:p>
        </p:txBody>
      </p:sp>
    </p:spTree>
    <p:extLst>
      <p:ext uri="{BB962C8B-B14F-4D97-AF65-F5344CB8AC3E}">
        <p14:creationId xmlns:p14="http://schemas.microsoft.com/office/powerpoint/2010/main" val="26898289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age borders and frames free download clipart, Free Page bor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187625" y="-1143002"/>
            <a:ext cx="6768751" cy="914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123728" y="1461320"/>
            <a:ext cx="5110941" cy="646331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Up">
              <a:avLst>
                <a:gd name="adj" fmla="val 10892719"/>
              </a:avLst>
            </a:prstTxWarp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Как приучить ребенка</a:t>
            </a:r>
          </a:p>
          <a:p>
            <a:pPr algn="ctr"/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елать утреннюю гимнастику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7" name="Picture 9" descr="C:\Users\Олег\Desktop\Баллы июнь 2020\c74f7e6c2b6cc2d61bde8572a2c45b11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466" y="2141791"/>
            <a:ext cx="4719655" cy="3230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4327" y="2149102"/>
            <a:ext cx="2952328" cy="3447098"/>
          </a:xfrm>
          <a:prstGeom prst="rect">
            <a:avLst/>
          </a:prstGeom>
          <a:solidFill>
            <a:srgbClr val="F5FECA"/>
          </a:solidFill>
          <a:ln w="381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Monotype Corsiva" pitchFamily="66" charset="0"/>
              </a:rPr>
              <a:t>-</a:t>
            </a: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 Выполнять </a:t>
            </a:r>
            <a:r>
              <a:rPr lang="ru-RU" dirty="0">
                <a:solidFill>
                  <a:srgbClr val="002060"/>
                </a:solidFill>
                <a:latin typeface="Monotype Corsiva" pitchFamily="66" charset="0"/>
              </a:rPr>
              <a:t>упражнения сразу после сна; </a:t>
            </a:r>
            <a:endParaRPr lang="ru-RU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- Нельзя </a:t>
            </a:r>
            <a:r>
              <a:rPr lang="ru-RU" dirty="0">
                <a:solidFill>
                  <a:srgbClr val="002060"/>
                </a:solidFill>
                <a:latin typeface="Monotype Corsiva" pitchFamily="66" charset="0"/>
              </a:rPr>
              <a:t>есть и пить перед зарядкой; </a:t>
            </a:r>
            <a:endParaRPr lang="ru-RU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- Включить </a:t>
            </a:r>
            <a:r>
              <a:rPr lang="ru-RU" dirty="0">
                <a:solidFill>
                  <a:srgbClr val="002060"/>
                </a:solidFill>
                <a:latin typeface="Monotype Corsiva" pitchFamily="66" charset="0"/>
              </a:rPr>
              <a:t>веселую музыку; - </a:t>
            </a: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Родители </a:t>
            </a:r>
            <a:r>
              <a:rPr lang="ru-RU" dirty="0">
                <a:solidFill>
                  <a:srgbClr val="002060"/>
                </a:solidFill>
                <a:latin typeface="Monotype Corsiva" pitchFamily="66" charset="0"/>
              </a:rPr>
              <a:t>должны быть в хорошем настроении. </a:t>
            </a:r>
            <a:endParaRPr lang="ru-RU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- Могут </a:t>
            </a:r>
            <a:r>
              <a:rPr lang="ru-RU" dirty="0">
                <a:solidFill>
                  <a:srgbClr val="002060"/>
                </a:solidFill>
                <a:latin typeface="Monotype Corsiva" pitchFamily="66" charset="0"/>
              </a:rPr>
              <a:t>интересные и познавательные мультфильмы: «38 попугаев» - серия «зарядка для хвоста»; «уроки тетушки совы».</a:t>
            </a:r>
          </a:p>
        </p:txBody>
      </p:sp>
    </p:spTree>
    <p:extLst>
      <p:ext uri="{BB962C8B-B14F-4D97-AF65-F5344CB8AC3E}">
        <p14:creationId xmlns:p14="http://schemas.microsoft.com/office/powerpoint/2010/main" val="36919571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age borders and frames free download clipart, Free Page bor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187625" y="-1143002"/>
            <a:ext cx="6768751" cy="914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43608" y="1052736"/>
            <a:ext cx="6989173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  <a:r>
              <a:rPr lang="ru-RU" sz="4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отешки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 развитие </a:t>
            </a:r>
          </a:p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культурно-гигиенических </a:t>
            </a:r>
            <a:r>
              <a:rPr lang="ru-RU" sz="4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навыков</a:t>
            </a:r>
          </a:p>
        </p:txBody>
      </p:sp>
      <p:pic>
        <p:nvPicPr>
          <p:cNvPr id="6152" name="Picture 8" descr="Мыльные пузыри 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3827" y="3853503"/>
            <a:ext cx="3096344" cy="2382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Мыльные пузыри 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933099">
            <a:off x="5424989" y="3843316"/>
            <a:ext cx="2860588" cy="2292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Мыльные пузыри 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933099">
            <a:off x="6690370" y="1239548"/>
            <a:ext cx="2042502" cy="1476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Мыльные пузыри 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971748">
            <a:off x="521708" y="3259300"/>
            <a:ext cx="2042502" cy="1476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Мыльные пузыри 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971748">
            <a:off x="1745845" y="4515923"/>
            <a:ext cx="2042502" cy="1476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68740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793</Words>
  <Application>Microsoft Office PowerPoint</Application>
  <PresentationFormat>Экран (4:3)</PresentationFormat>
  <Paragraphs>124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Олег</cp:lastModifiedBy>
  <cp:revision>21</cp:revision>
  <dcterms:created xsi:type="dcterms:W3CDTF">2020-05-31T12:16:53Z</dcterms:created>
  <dcterms:modified xsi:type="dcterms:W3CDTF">2020-05-31T15:52:59Z</dcterms:modified>
</cp:coreProperties>
</file>