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9" r:id="rId12"/>
    <p:sldId id="265" r:id="rId13"/>
    <p:sldId id="270" r:id="rId14"/>
    <p:sldId id="266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99"/>
    <a:srgbClr val="ECEC20"/>
    <a:srgbClr val="FFCCFF"/>
    <a:srgbClr val="FF0066"/>
    <a:srgbClr val="00FF00"/>
    <a:srgbClr val="00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88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7D762-E436-4B52-A82D-789E1ED11985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E5987-476B-4785-9A2D-489C9E3B4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2B981-D48A-4DD3-9F2B-AF54C67EEFBB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E1916-1E3F-4386-A26D-85F66DDF3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82D1-2A5D-43F8-8E86-1E0A3105C47F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B93D6-E60E-43B3-B4B9-993C48D1E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2438-AB61-45D3-A305-5D048ABEABF5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5FAB-8276-41C2-84D3-6F9D45C42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91D9E-58FC-474C-A048-CA45C132ECA7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7726F-E9A7-4250-8CB4-D19A7FBE2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EBB01-73F2-4D9E-ADF6-A4FFC8BE49BC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A0944-105B-41BC-811B-A2F0E834C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38A7C-D2E7-4E4F-9B7F-E756C51F3971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CCB47-B973-4088-AB59-FD36C96F5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3D995-DB8C-4029-8ED3-336187DE7D5B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41AA-A4F7-4514-A40D-6B3F53F81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1C7D4-7BF0-40E5-893F-AF27F4249DCF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E5994-9747-4EF9-BB5D-441D84B4D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86A7D9-6B56-492D-ADC1-B92509363A64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4540CB-B3FA-47DC-AEB1-CEE3337DA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25901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«Шаги к успеху» - сопровождение профессиональной успешности педагогов в условиях ФГОС ДО»</a:t>
            </a:r>
            <a:br>
              <a:rPr lang="ru-RU" sz="3200" b="1" dirty="0" smtClean="0"/>
            </a:br>
            <a:endParaRPr lang="ru-RU" sz="3200" b="1" dirty="0" smtClean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М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униципальное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автономное дошкольное образовательное учреждение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«Детский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сад №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6»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города Гусева Калининградской области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Старший воспитатель МАДОУ «Детский сад № 6»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Лопатина Оксана Юрьевна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Слагаемые успешности педагога дошкольного образования</a:t>
            </a:r>
          </a:p>
        </p:txBody>
      </p:sp>
      <p:graphicFrame>
        <p:nvGraphicFramePr>
          <p:cNvPr id="26659" name="Group 35"/>
          <p:cNvGraphicFramePr>
            <a:graphicFrameLocks noGrp="1"/>
          </p:cNvGraphicFramePr>
          <p:nvPr>
            <p:ph idx="4294967295"/>
          </p:nvPr>
        </p:nvGraphicFramePr>
        <p:xfrm>
          <a:off x="457200" y="1557338"/>
          <a:ext cx="8229600" cy="5056187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Принципы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Педагогический замысел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«Фейерверка» Раскрой себя!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 педагоги – звезды: близкие и далекие, большие и маленькие, одинаково красивые. Каждая звездочка выбирает свой путь полета: у одних он длинный, а у других..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</a:rPr>
                        <a:t>Главное хотеть сиять.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1" name="AutoShape 19"/>
          <p:cNvSpPr>
            <a:spLocks noChangeArrowheads="1"/>
          </p:cNvSpPr>
          <p:nvPr/>
        </p:nvSpPr>
        <p:spPr bwMode="auto">
          <a:xfrm>
            <a:off x="2195513" y="3789363"/>
            <a:ext cx="687387" cy="682625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755650" y="2492375"/>
            <a:ext cx="1223963" cy="1274763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auto">
          <a:xfrm>
            <a:off x="3276600" y="4941888"/>
            <a:ext cx="719138" cy="719137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47" name="AutoShape 23"/>
          <p:cNvSpPr>
            <a:spLocks noChangeArrowheads="1"/>
          </p:cNvSpPr>
          <p:nvPr/>
        </p:nvSpPr>
        <p:spPr bwMode="auto">
          <a:xfrm>
            <a:off x="827088" y="4941888"/>
            <a:ext cx="962025" cy="914400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48" name="AutoShape 24"/>
          <p:cNvSpPr>
            <a:spLocks noChangeArrowheads="1"/>
          </p:cNvSpPr>
          <p:nvPr/>
        </p:nvSpPr>
        <p:spPr bwMode="auto">
          <a:xfrm>
            <a:off x="2843213" y="2997200"/>
            <a:ext cx="962025" cy="914400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46" name="Line 31"/>
          <p:cNvSpPr>
            <a:spLocks noChangeShapeType="1"/>
          </p:cNvSpPr>
          <p:nvPr/>
        </p:nvSpPr>
        <p:spPr bwMode="auto">
          <a:xfrm flipH="1" flipV="1">
            <a:off x="1835150" y="3644900"/>
            <a:ext cx="288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7" name="Line 32"/>
          <p:cNvSpPr>
            <a:spLocks noChangeShapeType="1"/>
          </p:cNvSpPr>
          <p:nvPr/>
        </p:nvSpPr>
        <p:spPr bwMode="auto">
          <a:xfrm flipV="1">
            <a:off x="2843213" y="3716338"/>
            <a:ext cx="1444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8" name="Line 33"/>
          <p:cNvSpPr>
            <a:spLocks noChangeShapeType="1"/>
          </p:cNvSpPr>
          <p:nvPr/>
        </p:nvSpPr>
        <p:spPr bwMode="auto">
          <a:xfrm flipH="1">
            <a:off x="1476375" y="4581525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9" name="Line 34"/>
          <p:cNvSpPr>
            <a:spLocks noChangeShapeType="1"/>
          </p:cNvSpPr>
          <p:nvPr/>
        </p:nvSpPr>
        <p:spPr bwMode="auto">
          <a:xfrm>
            <a:off x="2916238" y="4508500"/>
            <a:ext cx="50323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smtClean="0">
                <a:solidFill>
                  <a:schemeClr val="hlink"/>
                </a:solidFill>
              </a:rPr>
              <a:t/>
            </a:r>
            <a:br>
              <a:rPr lang="ru-RU" sz="3200" smtClean="0">
                <a:solidFill>
                  <a:schemeClr val="hlink"/>
                </a:solidFill>
              </a:rPr>
            </a:br>
            <a:r>
              <a:rPr lang="ru-RU" sz="3200" smtClean="0">
                <a:solidFill>
                  <a:schemeClr val="hlink"/>
                </a:solidFill>
              </a:rPr>
              <a:t>«Весов» Найди себя!</a:t>
            </a:r>
            <a:br>
              <a:rPr lang="ru-RU" sz="3200" smtClean="0">
                <a:solidFill>
                  <a:schemeClr val="hlink"/>
                </a:solidFill>
              </a:rPr>
            </a:br>
            <a:r>
              <a:rPr lang="ru-RU" sz="3200" smtClean="0">
                <a:solidFill>
                  <a:schemeClr val="hlink"/>
                </a:solidFill>
              </a:rPr>
              <a:t>Твой выбор -твои возможности!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5" name="AutoShape 4"/>
          <p:cNvSpPr>
            <a:spLocks noChangeArrowheads="1"/>
          </p:cNvSpPr>
          <p:nvPr/>
        </p:nvSpPr>
        <p:spPr bwMode="auto">
          <a:xfrm>
            <a:off x="3563938" y="4149725"/>
            <a:ext cx="1512887" cy="11509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AutoShape 6"/>
          <p:cNvSpPr>
            <a:spLocks noChangeArrowheads="1"/>
          </p:cNvSpPr>
          <p:nvPr/>
        </p:nvSpPr>
        <p:spPr bwMode="auto">
          <a:xfrm>
            <a:off x="5435600" y="1916113"/>
            <a:ext cx="1417638" cy="1439862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AutoShape 36"/>
          <p:cNvSpPr>
            <a:spLocks noChangeArrowheads="1"/>
          </p:cNvSpPr>
          <p:nvPr/>
        </p:nvSpPr>
        <p:spPr bwMode="auto">
          <a:xfrm>
            <a:off x="827088" y="3573463"/>
            <a:ext cx="1512887" cy="1401762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Line 9"/>
          <p:cNvSpPr>
            <a:spLocks noChangeShapeType="1"/>
          </p:cNvSpPr>
          <p:nvPr/>
        </p:nvSpPr>
        <p:spPr bwMode="auto">
          <a:xfrm flipV="1">
            <a:off x="1835150" y="5013325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9" name="Line 10"/>
          <p:cNvSpPr>
            <a:spLocks noChangeShapeType="1"/>
          </p:cNvSpPr>
          <p:nvPr/>
        </p:nvSpPr>
        <p:spPr bwMode="auto">
          <a:xfrm flipV="1">
            <a:off x="1403350" y="3068638"/>
            <a:ext cx="561657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Слагаемые успешности педагога дошкольного образования</a:t>
            </a:r>
          </a:p>
        </p:txBody>
      </p:sp>
      <p:graphicFrame>
        <p:nvGraphicFramePr>
          <p:cNvPr id="28714" name="Group 42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9244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Принципы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Педагогический замысел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«Весов» Найди себя!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Твой выбор -твои возможности!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Нет прописных истин, они рождаются в споре. Вокруг ураган социальных противоречий. Важно быть самостоятельным в мире. Весы-качели – символ постоянного поиска, стремление выработать свою точку зрения.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89" name="AutoShape 36"/>
          <p:cNvSpPr>
            <a:spLocks noChangeArrowheads="1"/>
          </p:cNvSpPr>
          <p:nvPr/>
        </p:nvSpPr>
        <p:spPr bwMode="auto">
          <a:xfrm>
            <a:off x="755650" y="4005263"/>
            <a:ext cx="1152525" cy="1114425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AutoShape 37"/>
          <p:cNvSpPr>
            <a:spLocks noChangeArrowheads="1"/>
          </p:cNvSpPr>
          <p:nvPr/>
        </p:nvSpPr>
        <p:spPr bwMode="auto">
          <a:xfrm>
            <a:off x="2987675" y="2997200"/>
            <a:ext cx="1079500" cy="1079500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1" name="AutoShape 38"/>
          <p:cNvSpPr>
            <a:spLocks noChangeArrowheads="1"/>
          </p:cNvSpPr>
          <p:nvPr/>
        </p:nvSpPr>
        <p:spPr bwMode="auto">
          <a:xfrm>
            <a:off x="2124075" y="4868863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92" name="Line 39"/>
          <p:cNvSpPr>
            <a:spLocks noChangeShapeType="1"/>
          </p:cNvSpPr>
          <p:nvPr/>
        </p:nvSpPr>
        <p:spPr bwMode="auto">
          <a:xfrm flipV="1">
            <a:off x="1331913" y="3860800"/>
            <a:ext cx="295275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smtClean="0">
                <a:solidFill>
                  <a:schemeClr val="hlink"/>
                </a:solidFill>
              </a:rPr>
              <a:t/>
            </a:r>
            <a:br>
              <a:rPr lang="ru-RU" sz="3200" smtClean="0">
                <a:solidFill>
                  <a:schemeClr val="hlink"/>
                </a:solidFill>
              </a:rPr>
            </a:br>
            <a:r>
              <a:rPr lang="ru-RU" sz="3200" smtClean="0">
                <a:solidFill>
                  <a:schemeClr val="hlink"/>
                </a:solidFill>
              </a:rPr>
              <a:t>«Принцип рейтинга»:</a:t>
            </a:r>
            <a:br>
              <a:rPr lang="ru-RU" sz="3200" smtClean="0">
                <a:solidFill>
                  <a:schemeClr val="hlink"/>
                </a:solidFill>
              </a:rPr>
            </a:br>
            <a:r>
              <a:rPr lang="ru-RU" sz="3200" smtClean="0">
                <a:solidFill>
                  <a:schemeClr val="hlink"/>
                </a:solidFill>
              </a:rPr>
              <a:t>Побеждай! Пробуй! Планируй!</a:t>
            </a:r>
            <a:br>
              <a:rPr lang="ru-RU" sz="3200" smtClean="0">
                <a:solidFill>
                  <a:schemeClr val="hlink"/>
                </a:solidFill>
              </a:rPr>
            </a:br>
            <a:endParaRPr lang="ru-RU" sz="3200" smtClean="0">
              <a:solidFill>
                <a:schemeClr val="hlink"/>
              </a:solidFill>
            </a:endParaRPr>
          </a:p>
        </p:txBody>
      </p:sp>
      <p:sp>
        <p:nvSpPr>
          <p:cNvPr id="25602" name="AutoShape 4"/>
          <p:cNvSpPr>
            <a:spLocks noChangeArrowheads="1"/>
          </p:cNvSpPr>
          <p:nvPr/>
        </p:nvSpPr>
        <p:spPr bwMode="auto">
          <a:xfrm>
            <a:off x="3348038" y="2997200"/>
            <a:ext cx="2376487" cy="18002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                                                                          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                    П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 rot="10800000" flipV="1">
            <a:off x="2805113" y="443071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П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 rot="10800000" flipV="1">
            <a:off x="5795963" y="443706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Слагаемые успешности педагога дошкольного образования</a:t>
            </a:r>
          </a:p>
        </p:txBody>
      </p:sp>
      <p:graphicFrame>
        <p:nvGraphicFramePr>
          <p:cNvPr id="30744" name="Group 24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7815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25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Принципы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Педагогический замысел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«Принцип рейтинга»: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Побеждай! Пробуй! Планируй!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 каждого своя программа развития, цели и задачи. Каждый выбирает свой путь движения к успеху по силам и проявляет себя в разных жизненных ситуациях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37" name="AutoShape 25"/>
          <p:cNvSpPr>
            <a:spLocks noChangeArrowheads="1"/>
          </p:cNvSpPr>
          <p:nvPr/>
        </p:nvSpPr>
        <p:spPr bwMode="auto">
          <a:xfrm>
            <a:off x="1403350" y="3860800"/>
            <a:ext cx="2160588" cy="16557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smtClean="0">
                <a:solidFill>
                  <a:schemeClr val="hlink"/>
                </a:solidFill>
              </a:rPr>
              <a:t/>
            </a:r>
            <a:br>
              <a:rPr lang="ru-RU" sz="3200" smtClean="0">
                <a:solidFill>
                  <a:schemeClr val="hlink"/>
                </a:solidFill>
              </a:rPr>
            </a:br>
            <a:r>
              <a:rPr lang="ru-RU" sz="3200" smtClean="0">
                <a:solidFill>
                  <a:schemeClr val="hlink"/>
                </a:solidFill>
              </a:rPr>
              <a:t>«Принцип успеха»: Реализуй себя!</a:t>
            </a:r>
            <a:br>
              <a:rPr lang="ru-RU" sz="3200" smtClean="0">
                <a:solidFill>
                  <a:schemeClr val="hlink"/>
                </a:solidFill>
              </a:rPr>
            </a:br>
            <a:endParaRPr lang="ru-RU" sz="3200" smtClean="0">
              <a:solidFill>
                <a:schemeClr val="hlink"/>
              </a:solidFill>
            </a:endParaRPr>
          </a:p>
        </p:txBody>
      </p:sp>
      <p:sp>
        <p:nvSpPr>
          <p:cNvPr id="27650" name="AutoShape 4"/>
          <p:cNvSpPr>
            <a:spLocks noChangeArrowheads="1"/>
          </p:cNvSpPr>
          <p:nvPr/>
        </p:nvSpPr>
        <p:spPr bwMode="auto">
          <a:xfrm>
            <a:off x="3851275" y="3573463"/>
            <a:ext cx="1009650" cy="1008062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1258888" y="2492375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9900"/>
                </a:solidFill>
              </a:rPr>
              <a:t>Знаю</a:t>
            </a: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6156325" y="2420938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66"/>
                </a:solidFill>
              </a:rPr>
              <a:t>Хочу</a:t>
            </a: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1331913" y="4797425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CC0099"/>
                </a:solidFill>
              </a:rPr>
              <a:t>Могу</a:t>
            </a:r>
          </a:p>
        </p:txBody>
      </p:sp>
      <p:sp>
        <p:nvSpPr>
          <p:cNvPr id="27654" name="Rectangle 10"/>
          <p:cNvSpPr>
            <a:spLocks noChangeArrowheads="1"/>
          </p:cNvSpPr>
          <p:nvPr/>
        </p:nvSpPr>
        <p:spPr bwMode="auto">
          <a:xfrm>
            <a:off x="6300788" y="4652963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Умею</a:t>
            </a:r>
          </a:p>
        </p:txBody>
      </p:sp>
      <p:sp>
        <p:nvSpPr>
          <p:cNvPr id="276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z="120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200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 flipH="1">
            <a:off x="4932363" y="3357563"/>
            <a:ext cx="1223962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3"/>
          <p:cNvSpPr>
            <a:spLocks noChangeShapeType="1"/>
          </p:cNvSpPr>
          <p:nvPr/>
        </p:nvSpPr>
        <p:spPr bwMode="auto">
          <a:xfrm flipH="1" flipV="1">
            <a:off x="4932363" y="4149725"/>
            <a:ext cx="13684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Line 14"/>
          <p:cNvSpPr>
            <a:spLocks noChangeShapeType="1"/>
          </p:cNvSpPr>
          <p:nvPr/>
        </p:nvSpPr>
        <p:spPr bwMode="auto">
          <a:xfrm flipV="1">
            <a:off x="2268538" y="4221163"/>
            <a:ext cx="14398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Line 15"/>
          <p:cNvSpPr>
            <a:spLocks noChangeShapeType="1"/>
          </p:cNvSpPr>
          <p:nvPr/>
        </p:nvSpPr>
        <p:spPr bwMode="auto">
          <a:xfrm>
            <a:off x="2195513" y="3429000"/>
            <a:ext cx="15843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8"/>
          <p:cNvSpPr>
            <a:spLocks noChangeArrowheads="1"/>
          </p:cNvSpPr>
          <p:nvPr/>
        </p:nvSpPr>
        <p:spPr bwMode="auto">
          <a:xfrm>
            <a:off x="3132138" y="5373688"/>
            <a:ext cx="1008062" cy="719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Rectangle 27"/>
          <p:cNvSpPr>
            <a:spLocks noChangeArrowheads="1"/>
          </p:cNvSpPr>
          <p:nvPr/>
        </p:nvSpPr>
        <p:spPr bwMode="auto">
          <a:xfrm>
            <a:off x="684213" y="5445125"/>
            <a:ext cx="8636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Rectangle 26"/>
          <p:cNvSpPr>
            <a:spLocks noChangeArrowheads="1"/>
          </p:cNvSpPr>
          <p:nvPr/>
        </p:nvSpPr>
        <p:spPr bwMode="auto">
          <a:xfrm>
            <a:off x="3203575" y="3284538"/>
            <a:ext cx="647700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Rectangle 25"/>
          <p:cNvSpPr>
            <a:spLocks noChangeArrowheads="1"/>
          </p:cNvSpPr>
          <p:nvPr/>
        </p:nvSpPr>
        <p:spPr bwMode="auto">
          <a:xfrm>
            <a:off x="827088" y="3284538"/>
            <a:ext cx="7207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Слагаемые успешности педагога дошкольного образования</a:t>
            </a:r>
          </a:p>
        </p:txBody>
      </p:sp>
      <p:graphicFrame>
        <p:nvGraphicFramePr>
          <p:cNvPr id="32790" name="Group 22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85298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023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Принципы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Педагогический замысел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9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«Принцип успеха»: Реализуй себя!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 Знаю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         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alibri" pitchFamily="34" charset="0"/>
                        </a:rPr>
                        <a:t>Хочу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Calibri" pitchFamily="34" charset="0"/>
                        </a:rPr>
                        <a:t>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Calibri" pitchFamily="34" charset="0"/>
                        </a:rPr>
                        <a:t>Могу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Calibri" pitchFamily="34" charset="0"/>
                        </a:rPr>
                        <a:t>   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       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6600"/>
                          </a:solidFill>
                          <a:effectLst/>
                          <a:latin typeface="Calibri" pitchFamily="34" charset="0"/>
                        </a:rPr>
                        <a:t>Умею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Создание ситуации успеха. Главное -  почувствовать вкус победы. Педагог равноправный партнер, учитывающий интересы ребенка, индивидуальные способности и потребности.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89" name="AutoShape 23"/>
          <p:cNvSpPr>
            <a:spLocks noChangeArrowheads="1"/>
          </p:cNvSpPr>
          <p:nvPr/>
        </p:nvSpPr>
        <p:spPr bwMode="auto">
          <a:xfrm>
            <a:off x="1835150" y="4076700"/>
            <a:ext cx="1079500" cy="1079500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0" name="Line 30"/>
          <p:cNvSpPr>
            <a:spLocks noChangeShapeType="1"/>
          </p:cNvSpPr>
          <p:nvPr/>
        </p:nvSpPr>
        <p:spPr bwMode="auto">
          <a:xfrm>
            <a:off x="1547813" y="4005263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1" name="Line 31"/>
          <p:cNvSpPr>
            <a:spLocks noChangeShapeType="1"/>
          </p:cNvSpPr>
          <p:nvPr/>
        </p:nvSpPr>
        <p:spPr bwMode="auto">
          <a:xfrm flipH="1">
            <a:off x="2843213" y="3933825"/>
            <a:ext cx="3603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2" name="Line 32"/>
          <p:cNvSpPr>
            <a:spLocks noChangeShapeType="1"/>
          </p:cNvSpPr>
          <p:nvPr/>
        </p:nvSpPr>
        <p:spPr bwMode="auto">
          <a:xfrm flipV="1">
            <a:off x="1547813" y="5157788"/>
            <a:ext cx="3603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3" name="Line 33"/>
          <p:cNvSpPr>
            <a:spLocks noChangeShapeType="1"/>
          </p:cNvSpPr>
          <p:nvPr/>
        </p:nvSpPr>
        <p:spPr bwMode="auto">
          <a:xfrm flipH="1" flipV="1">
            <a:off x="2771775" y="5157788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33CC"/>
                </a:solidFill>
              </a:rPr>
              <a:t>ТРИ ВОПРОСА:</a:t>
            </a:r>
          </a:p>
        </p:txBody>
      </p:sp>
      <p:pic>
        <p:nvPicPr>
          <p:cNvPr id="14338" name="Picture 5" descr="человечек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2924175"/>
            <a:ext cx="1905000" cy="1743075"/>
          </a:xfrm>
        </p:spPr>
      </p:pic>
      <p:sp>
        <p:nvSpPr>
          <p:cNvPr id="14339" name="Rectangle 6"/>
          <p:cNvSpPr>
            <a:spLocks/>
          </p:cNvSpPr>
          <p:nvPr/>
        </p:nvSpPr>
        <p:spPr bwMode="auto">
          <a:xfrm>
            <a:off x="1295400" y="2895600"/>
            <a:ext cx="29162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14340" name="Rectangle 7"/>
          <p:cNvSpPr>
            <a:spLocks/>
          </p:cNvSpPr>
          <p:nvPr/>
        </p:nvSpPr>
        <p:spPr bwMode="auto">
          <a:xfrm>
            <a:off x="5148263" y="2349500"/>
            <a:ext cx="29162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latin typeface="Times New Roman" pitchFamily="18" charset="0"/>
              </a:rPr>
              <a:t>      «Где я?»</a:t>
            </a:r>
          </a:p>
        </p:txBody>
      </p:sp>
      <p:sp>
        <p:nvSpPr>
          <p:cNvPr id="14341" name="Rectangle 8"/>
          <p:cNvSpPr>
            <a:spLocks/>
          </p:cNvSpPr>
          <p:nvPr/>
        </p:nvSpPr>
        <p:spPr bwMode="auto">
          <a:xfrm flipV="1">
            <a:off x="1187450" y="2349500"/>
            <a:ext cx="26638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latin typeface="Times New Roman" pitchFamily="18" charset="0"/>
              </a:rPr>
              <a:t>   «Кто я?»</a:t>
            </a:r>
          </a:p>
        </p:txBody>
      </p:sp>
      <p:sp>
        <p:nvSpPr>
          <p:cNvPr id="14342" name="Rectangle 9"/>
          <p:cNvSpPr>
            <a:spLocks/>
          </p:cNvSpPr>
          <p:nvPr/>
        </p:nvSpPr>
        <p:spPr bwMode="auto">
          <a:xfrm>
            <a:off x="2700338" y="5084763"/>
            <a:ext cx="4032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latin typeface="Times New Roman" pitchFamily="18" charset="0"/>
              </a:rPr>
              <a:t> 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0033CC"/>
                </a:solidFill>
                <a:latin typeface="Times New Roman" pitchFamily="18" charset="0"/>
              </a:rPr>
              <a:t>«Что я здесь делаю?»</a:t>
            </a:r>
          </a:p>
        </p:txBody>
      </p:sp>
      <p:sp>
        <p:nvSpPr>
          <p:cNvPr id="14343" name="Rectangle 10"/>
          <p:cNvSpPr>
            <a:spLocks/>
          </p:cNvSpPr>
          <p:nvPr/>
        </p:nvSpPr>
        <p:spPr bwMode="auto">
          <a:xfrm>
            <a:off x="1511300" y="3111500"/>
            <a:ext cx="29162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14344" name="Line 11"/>
          <p:cNvSpPr>
            <a:spLocks noChangeShapeType="1"/>
          </p:cNvSpPr>
          <p:nvPr/>
        </p:nvSpPr>
        <p:spPr bwMode="auto">
          <a:xfrm>
            <a:off x="3059113" y="2781300"/>
            <a:ext cx="649287" cy="360363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 flipV="1">
            <a:off x="5076825" y="2781300"/>
            <a:ext cx="574675" cy="43180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Line 15"/>
          <p:cNvSpPr>
            <a:spLocks noChangeShapeType="1"/>
          </p:cNvSpPr>
          <p:nvPr/>
        </p:nvSpPr>
        <p:spPr bwMode="auto">
          <a:xfrm flipV="1">
            <a:off x="4356100" y="4724400"/>
            <a:ext cx="0" cy="79375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33CC"/>
                </a:solidFill>
                <a:latin typeface="Arial" charset="0"/>
              </a:rPr>
              <a:t>         Поставим эти же</a:t>
            </a:r>
            <a:r>
              <a:rPr lang="ru-RU" sz="3200" b="1" smtClean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ru-RU" sz="2800" b="1" smtClean="0">
                <a:solidFill>
                  <a:srgbClr val="0033CC"/>
                </a:solidFill>
                <a:latin typeface="Arial" charset="0"/>
              </a:rPr>
              <a:t>вопросы для педагога</a:t>
            </a:r>
            <a:r>
              <a:rPr lang="ru-RU" sz="3200" b="1" smtClean="0">
                <a:solidFill>
                  <a:srgbClr val="0033CC"/>
                </a:solidFill>
                <a:latin typeface="Arial" charset="0"/>
              </a:rPr>
              <a:t> </a:t>
            </a:r>
          </a:p>
        </p:txBody>
      </p:sp>
      <p:pic>
        <p:nvPicPr>
          <p:cNvPr id="15363" name="Picture 4" descr="Копия thumbnail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2420938"/>
            <a:ext cx="1019175" cy="2847975"/>
          </a:xfrm>
        </p:spPr>
      </p:pic>
      <p:pic>
        <p:nvPicPr>
          <p:cNvPr id="15364" name="Picture 5" descr="Копия thumbnai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2420938"/>
            <a:ext cx="12573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843213" y="4868863"/>
            <a:ext cx="48974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b="1"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rgbClr val="FF0066"/>
                </a:solidFill>
                <a:latin typeface="Times New Roman" pitchFamily="18" charset="0"/>
              </a:rPr>
              <a:t>«Какова цель моей деятельности?»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219700" y="1989138"/>
            <a:ext cx="31686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«Кто такой ребенок?»</a:t>
            </a:r>
          </a:p>
        </p:txBody>
      </p:sp>
      <p:sp>
        <p:nvSpPr>
          <p:cNvPr id="2" name="AutoShape 10"/>
          <p:cNvSpPr>
            <a:spLocks/>
          </p:cNvSpPr>
          <p:nvPr/>
        </p:nvSpPr>
        <p:spPr bwMode="auto">
          <a:xfrm rot="5400000">
            <a:off x="4500563" y="3716338"/>
            <a:ext cx="719137" cy="4319587"/>
          </a:xfrm>
          <a:prstGeom prst="rightBrace">
            <a:avLst>
              <a:gd name="adj1" fmla="val 0"/>
              <a:gd name="adj2" fmla="val 50000"/>
            </a:avLst>
          </a:prstGeom>
          <a:noFill/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619250" y="1989138"/>
            <a:ext cx="33845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rgbClr val="00FF00"/>
                </a:solidFill>
                <a:latin typeface="Times New Roman" pitchFamily="18" charset="0"/>
              </a:rPr>
              <a:t>«Кто я как воспитатель?»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Воспитатель – это…</a:t>
            </a:r>
            <a:r>
              <a:rPr lang="ru-RU" sz="3200" b="1" smtClean="0">
                <a:solidFill>
                  <a:schemeClr val="hlink"/>
                </a:solidFill>
                <a:latin typeface="Arial" charset="0"/>
              </a:rPr>
              <a:t>?</a:t>
            </a:r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/>
            </a:r>
            <a:b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</a:br>
            <a:endParaRPr lang="ru-RU" sz="3200" b="1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6386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smtClean="0">
                <a:solidFill>
                  <a:srgbClr val="008000"/>
                </a:solidFill>
                <a:latin typeface="Times New Roman" pitchFamily="18" charset="0"/>
              </a:rPr>
              <a:t>«ВОСПИТАТЕЛЬ»</a:t>
            </a:r>
            <a:r>
              <a:rPr lang="ru-RU" sz="2400" b="1" smtClean="0">
                <a:latin typeface="Times New Roman" pitchFamily="18" charset="0"/>
              </a:rPr>
              <a:t>  - как Человек, на  основе имеющейся                                                            у него квалификации и опыта, способный  развивать другого (растущего) человека средствами своей развитой личности. 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                                       Основные признаки воспитателя: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                                      </a:t>
            </a:r>
            <a:r>
              <a:rPr lang="ru-RU" sz="2000" b="1" smtClean="0">
                <a:latin typeface="Times New Roman" pitchFamily="18" charset="0"/>
              </a:rPr>
              <a:t>- результат деятельности (развитие ребенка)</a:t>
            </a:r>
          </a:p>
          <a:p>
            <a:pPr lvl="1" eaLnBrk="1" hangingPunct="1"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                                    - средства деятельности (опыт и образование)</a:t>
            </a:r>
          </a:p>
          <a:p>
            <a:pPr lvl="1" eaLnBrk="1" hangingPunct="1"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                                      - главное условие (развитая личность).                                                                                                                           </a:t>
            </a:r>
          </a:p>
        </p:txBody>
      </p:sp>
      <p:pic>
        <p:nvPicPr>
          <p:cNvPr id="16387" name="Picture 8" descr="ANd9GcTNOuZQYF8dlDG6p1dg5g8ErGCuNllyKg5O4T_o2qrw-t9Ri8T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13100"/>
            <a:ext cx="30956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  <p:bldP spid="16386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«Кто такой ребенок?»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ВЫВОД: на первый план выдвигается главная задача: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   дошкольное образование должно быть направлено на удовлетворение сиюминутных, ситуативных, спонтанных интересов ребенка, поскольку именно в них заложен источник развития.</a:t>
            </a:r>
          </a:p>
          <a:p>
            <a:pPr eaLnBrk="1" hangingPunct="1"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17411" name="Picture 5" descr="ANd9GcQvo2IxM49qGinJedP6fKeIMeOoWBG5L42rlBesYd4twuwmYID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0526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ANd9GcTgjADpZOIvi0N7QaQ5EL7-GGMex3b3VaicPtpYpmeK9a1_DJFEv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005263"/>
            <a:ext cx="22860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ANd9GcRbBQWR_5loHMEjJSU4n79RLtRPtOLqvEiYkvTfV0xqHI34_YNMP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4076700"/>
            <a:ext cx="2438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           «Какова цель моей деятельности?»,</a:t>
            </a:r>
            <a:b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как субъекта педагогического труда.</a:t>
            </a:r>
            <a:endParaRPr lang="ru-RU" sz="3200" b="1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84313"/>
            <a:ext cx="8229600" cy="5113337"/>
          </a:xfrm>
        </p:spPr>
        <p:txBody>
          <a:bodyPr/>
          <a:lstStyle/>
          <a:p>
            <a:pPr marL="609600" indent="-609600" algn="ctr" eaLnBrk="1" hangingPunct="1">
              <a:buFont typeface="Arial" charset="0"/>
              <a:buNone/>
            </a:pPr>
            <a:endParaRPr lang="ru-RU" sz="2000" b="1" smtClean="0">
              <a:latin typeface="Times New Roman" pitchFamily="18" charset="0"/>
            </a:endParaRPr>
          </a:p>
          <a:p>
            <a:pPr marL="609600" indent="-609600" algn="ctr" eaLnBrk="1" hangingPunct="1"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Упражнение «Зачем?»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000" b="1" smtClean="0">
                <a:latin typeface="Times New Roman" pitchFamily="18" charset="0"/>
              </a:rPr>
              <a:t>«Зачем я работаю в МАДОУ детском саду №…, населенного пункта…, в должности……?».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000" b="1" smtClean="0">
                <a:latin typeface="Times New Roman" pitchFamily="18" charset="0"/>
              </a:rPr>
              <a:t>Далее после вопроса «Зачем я работаю в МАДОУ детском саду №…,  ставим слово «ЗАЧЕМ?» и продолжаем работу, отвечая на последний сформулированный вопрос.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000" b="1" smtClean="0">
                <a:latin typeface="Times New Roman" pitchFamily="18" charset="0"/>
              </a:rPr>
              <a:t>Затем к готовой фразе снова задаем вопрос «ЗАЧЕМ?» и продолжаем работать. (можно работать до тех пор, пока не будем испытывать затруднений).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000" b="1" smtClean="0">
                <a:latin typeface="Times New Roman" pitchFamily="18" charset="0"/>
              </a:rPr>
              <a:t>Теперь мы соединяем первый вопрос «Зачем я работаю в МАДОУ детском саду №…, населенного пункта…, в должности……?» с последним ответом.</a:t>
            </a:r>
          </a:p>
          <a:p>
            <a:pPr marL="609600" indent="-609600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009900"/>
                </a:solidFill>
                <a:latin typeface="Times New Roman" pitchFamily="18" charset="0"/>
              </a:rPr>
              <a:t>Такая тактика помогает воспитателю понять цель своей деятельности</a:t>
            </a:r>
            <a:r>
              <a:rPr lang="ru-RU" sz="2000" b="1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Миссия (цель) воспитателя - </a:t>
            </a:r>
            <a:b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                 перестать быть нужным ребенку.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«Сейчас я буду очень много говорить, а вы будете очень внимательно слушать. Потом я буду говорить меньше, а вы будете слушать и думать, и, наконец, я совсем не буду говорить, и выбудете думать своей головой и работать самостоятельно, потому что моя задача как учителя – стать вам не нужным».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                           Н.А. Римский – Корсаков.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  <a:latin typeface="Times New Roman" pitchFamily="18" charset="0"/>
              </a:rPr>
              <a:t>Качества и черты характера, необходимые для успешности педагога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Хорошие знания человеческой натуры и межличностных отношений;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наблюдательность;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заразительная увлеченность дошкольным детством;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богатое воображение;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энергичность;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профессиональная подготовленность и понимание того, как развивается ребенок;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умение составлять индивидуальные программы воспитания и обучения для возрастных групп или отдельных детей;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понимание процесса интеграции образовательных областей, специфических видов детской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38237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</a:rPr>
              <a:t>Слагаемые успешности педагога дошкольного образования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</a:rPr>
              <a:t>«Принцип фейерверка»   Раскрой себя!</a:t>
            </a:r>
          </a:p>
        </p:txBody>
      </p:sp>
      <p:sp>
        <p:nvSpPr>
          <p:cNvPr id="21506" name="AutoShape 19"/>
          <p:cNvSpPr>
            <a:spLocks noGrp="1" noChangeArrowheads="1"/>
          </p:cNvSpPr>
          <p:nvPr>
            <p:ph type="body" idx="4294967295"/>
          </p:nvPr>
        </p:nvSpPr>
        <p:spPr>
          <a:xfrm>
            <a:off x="3348038" y="3068638"/>
            <a:ext cx="2808287" cy="2305050"/>
          </a:xfrm>
          <a:prstGeom prst="smileyFace">
            <a:avLst>
              <a:gd name="adj" fmla="val 4653"/>
            </a:avLst>
          </a:prstGeom>
          <a:solidFill>
            <a:srgbClr val="FFCCFF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 algn="ctr"/>
            <a:endParaRPr lang="ru-RU" smtClean="0"/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827088" y="1844675"/>
            <a:ext cx="1441450" cy="1439863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AutoShape 20"/>
          <p:cNvSpPr>
            <a:spLocks noChangeArrowheads="1"/>
          </p:cNvSpPr>
          <p:nvPr/>
        </p:nvSpPr>
        <p:spPr bwMode="auto">
          <a:xfrm>
            <a:off x="6011863" y="4941888"/>
            <a:ext cx="863600" cy="1008062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AutoShape 20"/>
          <p:cNvSpPr>
            <a:spLocks noChangeArrowheads="1"/>
          </p:cNvSpPr>
          <p:nvPr/>
        </p:nvSpPr>
        <p:spPr bwMode="auto">
          <a:xfrm>
            <a:off x="900113" y="5157788"/>
            <a:ext cx="1223962" cy="1274762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" name="AutoShape 20"/>
          <p:cNvSpPr>
            <a:spLocks noChangeArrowheads="1"/>
          </p:cNvSpPr>
          <p:nvPr/>
        </p:nvSpPr>
        <p:spPr bwMode="auto">
          <a:xfrm>
            <a:off x="5724525" y="2060575"/>
            <a:ext cx="1223963" cy="1274763"/>
          </a:xfrm>
          <a:prstGeom prst="star5">
            <a:avLst/>
          </a:prstGeom>
          <a:solidFill>
            <a:srgbClr val="ECEC2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979613" y="2852738"/>
            <a:ext cx="15843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10"/>
          <p:cNvSpPr>
            <a:spLocks noChangeShapeType="1"/>
          </p:cNvSpPr>
          <p:nvPr/>
        </p:nvSpPr>
        <p:spPr bwMode="auto">
          <a:xfrm flipV="1">
            <a:off x="5724525" y="2924175"/>
            <a:ext cx="2873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 flipV="1">
            <a:off x="1763713" y="4724400"/>
            <a:ext cx="15843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>
            <a:off x="6011863" y="4868863"/>
            <a:ext cx="3603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16.05</Template>
  <TotalTime>1</TotalTime>
  <Words>639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«Шаги к успеху» - сопровождение профессиональной успешности педагогов в условиях ФГОС ДО» </vt:lpstr>
      <vt:lpstr>ТРИ ВОПРОСА:</vt:lpstr>
      <vt:lpstr>         Поставим эти же вопросы для педагога </vt:lpstr>
      <vt:lpstr>  Воспитатель – это…? </vt:lpstr>
      <vt:lpstr>«Кто такой ребенок?»</vt:lpstr>
      <vt:lpstr>           «Какова цель моей деятельности?», как субъекта педагогического труда.</vt:lpstr>
      <vt:lpstr>Миссия (цель) воспитателя -                   перестать быть нужным ребенку.</vt:lpstr>
      <vt:lpstr>Качества и черты характера, необходимые для успешности педагога</vt:lpstr>
      <vt:lpstr>Слагаемые успешности педагога дошкольного образования «Принцип фейерверка»   Раскрой себя!</vt:lpstr>
      <vt:lpstr>Слагаемые успешности педагога дошкольного образования</vt:lpstr>
      <vt:lpstr> «Весов» Найди себя! Твой выбор -твои возможности! </vt:lpstr>
      <vt:lpstr>Слагаемые успешности педагога дошкольного образования</vt:lpstr>
      <vt:lpstr> «Принцип рейтинга»: Побеждай! Пробуй! Планируй! </vt:lpstr>
      <vt:lpstr>Слагаемые успешности педагога дошкольного образования</vt:lpstr>
      <vt:lpstr> «Принцип успеха»: Реализуй себя! </vt:lpstr>
      <vt:lpstr>Слагаемые успешности педагога дошкольного образования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«Шаги к успеху» - сопровождение профессиональной успешности педагогов в условиях ФГОС ДО» </dc:title>
  <dc:creator>RePack by Diakov</dc:creator>
  <cp:lastModifiedBy>RePack by Diakov</cp:lastModifiedBy>
  <cp:revision>1</cp:revision>
  <dcterms:created xsi:type="dcterms:W3CDTF">2020-06-04T08:22:26Z</dcterms:created>
  <dcterms:modified xsi:type="dcterms:W3CDTF">2020-06-04T08:24:12Z</dcterms:modified>
</cp:coreProperties>
</file>