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01A8E8-FE17-4765-98D6-03A0CA9D0412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15F6657-E18D-4E5A-9D85-8EEC4F0E6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lensart.ru/picturecontent-pid-23473-et-89e1ef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4777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Звать через прошлое к настоящему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Picture 4" descr="http://www.lensart.ru/picturecontent-pid-23473-et-89e1efa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1428736"/>
            <a:ext cx="892971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6000" y="5357826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по музыке для 5 класса.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Выполнила учитель музыки и искусства (высшей категории)   МБОУ «Школа №2»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г.Балашиха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Носач С.А.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19872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301800"/>
                </a:solidFill>
                <a:latin typeface="Comic Sans MS" pitchFamily="66" charset="0"/>
              </a:rPr>
              <a:t>КАНТАТА</a:t>
            </a:r>
            <a:r>
              <a:rPr lang="en-US" sz="8800" b="1" dirty="0" smtClean="0">
                <a:solidFill>
                  <a:srgbClr val="301800"/>
                </a:solidFill>
                <a:latin typeface="Comic Sans MS" pitchFamily="66" charset="0"/>
              </a:rPr>
              <a:t>    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- (латинское 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canto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,   буквально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-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 пою).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	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Музыкальное       произведение торжественного или </a:t>
            </a:r>
            <a:r>
              <a:rPr lang="ru-RU" sz="4400" dirty="0" err="1" smtClean="0">
                <a:solidFill>
                  <a:srgbClr val="301800"/>
                </a:solidFill>
                <a:latin typeface="Times New Roman" pitchFamily="18" charset="0"/>
              </a:rPr>
              <a:t>лирико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-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эпического характера,   состоящее   из   нескольких законченных  номеров   и  исполняемое певцами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-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солистами,     хором      в сопровождении оркестра.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vasnetsov_bayanVasnetsov Viktor Mikhailovich (1848 — 192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357166"/>
            <a:ext cx="8501122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000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828680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&quot;Вставай, страна огромная!&quot; Галереи.Ykt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5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Плейкаст &quot;Родина Мать зовёт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27860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62682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301800"/>
                </a:solidFill>
                <a:latin typeface="Comic Sans MS" pitchFamily="66" charset="0"/>
              </a:rPr>
              <a:t>ТРИПТИХ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- ( греческое 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en-US" sz="4400" dirty="0" err="1" smtClean="0">
                <a:solidFill>
                  <a:srgbClr val="301800"/>
                </a:solidFill>
                <a:latin typeface="Times New Roman" pitchFamily="18" charset="0"/>
              </a:rPr>
              <a:t>triptychos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,  буквально  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- 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тройной, сложенный втрое).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	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Произведение искусства из трёх картин, рельефов или рисунков, объединённых общей идеей, темой</a:t>
            </a:r>
            <a:r>
              <a:rPr lang="en-US" sz="4400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</a:rPr>
              <a:t>или сюжетом.</a:t>
            </a:r>
            <a:r>
              <a:rPr lang="ru-RU" sz="4400" dirty="0" smtClean="0">
                <a:solidFill>
                  <a:srgbClr val="3018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3018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048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301800"/>
                </a:solidFill>
                <a:latin typeface="Times New Roman" pitchFamily="18" charset="0"/>
              </a:rPr>
              <a:t>Павел Дмитриевич </a:t>
            </a:r>
            <a:r>
              <a:rPr lang="ru-RU" sz="3200" b="1" dirty="0" err="1" smtClean="0">
                <a:solidFill>
                  <a:srgbClr val="301800"/>
                </a:solidFill>
                <a:latin typeface="Times New Roman" pitchFamily="18" charset="0"/>
              </a:rPr>
              <a:t>Корин</a:t>
            </a:r>
            <a:r>
              <a:rPr lang="ru-RU" sz="3200" b="1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301800"/>
                </a:solidFill>
                <a:latin typeface="Times New Roman" pitchFamily="18" charset="0"/>
              </a:rPr>
              <a:t>(</a:t>
            </a:r>
            <a:r>
              <a:rPr lang="en-US" sz="3200" b="1" i="1" dirty="0" smtClean="0">
                <a:solidFill>
                  <a:srgbClr val="301800"/>
                </a:solidFill>
                <a:latin typeface="Times New Roman" pitchFamily="18" charset="0"/>
              </a:rPr>
              <a:t>1892-1967</a:t>
            </a:r>
            <a:r>
              <a:rPr lang="ru-RU" sz="3200" b="1" i="1" dirty="0" smtClean="0">
                <a:solidFill>
                  <a:srgbClr val="301800"/>
                </a:solidFill>
                <a:latin typeface="Times New Roman" pitchFamily="18" charset="0"/>
              </a:rPr>
              <a:t>) Россия</a:t>
            </a:r>
            <a:r>
              <a:rPr lang="ru-RU" sz="3200" dirty="0" smtClean="0">
                <a:solidFill>
                  <a:srgbClr val="301800"/>
                </a:solidFill>
                <a:latin typeface="Times New Roman" pitchFamily="18" charset="0"/>
              </a:rPr>
              <a:t> </a:t>
            </a:r>
            <a:br>
              <a:rPr lang="ru-RU" sz="3200" dirty="0" smtClean="0">
                <a:solidFill>
                  <a:srgbClr val="301800"/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301800"/>
                </a:solidFill>
                <a:latin typeface="Comic Sans MS" pitchFamily="66" charset="0"/>
              </a:rPr>
              <a:t>Триптих «Александр Невский»</a:t>
            </a:r>
            <a:r>
              <a:rPr lang="ru-RU" sz="3200" b="1" i="1" dirty="0" smtClean="0">
                <a:solidFill>
                  <a:srgbClr val="301800"/>
                </a:solidFill>
                <a:latin typeface="Times New Roman" pitchFamily="18" charset="0"/>
              </a:rPr>
              <a:t> 1942</a:t>
            </a:r>
            <a:br>
              <a:rPr lang="ru-RU" sz="3200" b="1" i="1" dirty="0" smtClean="0">
                <a:solidFill>
                  <a:srgbClr val="301800"/>
                </a:solidFill>
                <a:latin typeface="Times New Roman" pitchFamily="18" charset="0"/>
              </a:rPr>
            </a:br>
            <a:endParaRPr lang="ru-RU" sz="3200" dirty="0"/>
          </a:p>
        </p:txBody>
      </p:sp>
      <p:pic>
        <p:nvPicPr>
          <p:cNvPr id="3" name="Picture 3" descr="Корин Старинный сказ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 l="735" t="2541" r="673" b="2040"/>
          <a:stretch>
            <a:fillRect/>
          </a:stretch>
        </p:blipFill>
        <p:spPr bwMode="auto">
          <a:xfrm>
            <a:off x="285720" y="1142984"/>
            <a:ext cx="8643998" cy="539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198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Синквейн: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Невский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Храбрый, преданный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Защищает, оберегает, любит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был патриотом Родины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Герой!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34120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301800"/>
                </a:solidFill>
                <a:latin typeface="Comic Sans MS" pitchFamily="66" charset="0"/>
              </a:rPr>
              <a:t>Домашнее задание</a:t>
            </a:r>
            <a:r>
              <a:rPr lang="en-US" sz="8800" b="1" dirty="0" smtClean="0">
                <a:solidFill>
                  <a:srgbClr val="301800"/>
                </a:solidFill>
                <a:latin typeface="Comic Sans MS" pitchFamily="66" charset="0"/>
              </a:rPr>
              <a:t>   </a:t>
            </a:r>
            <a:r>
              <a:rPr lang="ru-RU" sz="4400" b="1" dirty="0" smtClean="0">
                <a:solidFill>
                  <a:srgbClr val="301800"/>
                </a:solidFill>
                <a:latin typeface="Comic Sans MS" pitchFamily="66" charset="0"/>
              </a:rPr>
              <a:t>	</a:t>
            </a: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Найти в интернете пословицы и поговорки о защитниках отечества.</a:t>
            </a:r>
            <a:b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Подготовить атрибуты русской дружины и рыцарей.</a:t>
            </a:r>
            <a:b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1" descr="https://resh.edu.ru/uploads/lesson_extract/7430/20200113155358/OEBPS/objects/m_musi_5_10_1/5d3dd706916c2988188039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14290"/>
            <a:ext cx="8501123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7053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Мысль       -   Слово(литература)</a:t>
            </a:r>
            <a:b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Чувство    -     Звук (музыка)</a:t>
            </a:r>
            <a:b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Эмоции      -    Краски (живопись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2052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1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en-US" sz="1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en-US" sz="1800" b="1" dirty="0" smtClean="0">
                <a:solidFill>
                  <a:srgbClr val="C00000"/>
                </a:solidFill>
                <a:latin typeface="Monotype Corsiva" pitchFamily="66" charset="0"/>
              </a:rPr>
              <a:t>    </a:t>
            </a:r>
            <a:r>
              <a:rPr lang="ru-RU" sz="6700" dirty="0" smtClean="0">
                <a:solidFill>
                  <a:srgbClr val="C00000"/>
                </a:solidFill>
                <a:latin typeface="Comic Sans MS" pitchFamily="66" charset="0"/>
              </a:rPr>
              <a:t>«Звать через </a:t>
            </a:r>
            <a:r>
              <a:rPr lang="en-US" sz="6700" dirty="0" smtClean="0">
                <a:solidFill>
                  <a:srgbClr val="C00000"/>
                </a:solidFill>
                <a:latin typeface="Comic Sans MS" pitchFamily="66" charset="0"/>
              </a:rPr>
              <a:t>      		 </a:t>
            </a:r>
            <a:r>
              <a:rPr lang="ru-RU" sz="6700" dirty="0" smtClean="0">
                <a:solidFill>
                  <a:srgbClr val="C00000"/>
                </a:solidFill>
                <a:latin typeface="Comic Sans MS" pitchFamily="66" charset="0"/>
              </a:rPr>
              <a:t>прошлое к </a:t>
            </a:r>
            <a:r>
              <a:rPr lang="en-US" sz="6700" dirty="0" smtClean="0">
                <a:solidFill>
                  <a:srgbClr val="C00000"/>
                </a:solidFill>
                <a:latin typeface="Comic Sans MS" pitchFamily="66" charset="0"/>
              </a:rPr>
              <a:t>	 	 	 	</a:t>
            </a:r>
            <a:r>
              <a:rPr lang="ru-RU" sz="6700" dirty="0" smtClean="0">
                <a:solidFill>
                  <a:srgbClr val="C00000"/>
                </a:solidFill>
                <a:latin typeface="Comic Sans MS" pitchFamily="66" charset="0"/>
              </a:rPr>
              <a:t>настоящему»</a:t>
            </a:r>
            <a:endParaRPr lang="ru-RU" sz="67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115328" cy="571501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301800"/>
                </a:solidFill>
                <a:latin typeface="Comic Sans MS" pitchFamily="66" charset="0"/>
              </a:rPr>
              <a:t>АЛЕКСАНДР  НЕВСКИЙ</a:t>
            </a:r>
            <a:br>
              <a:rPr lang="ru-RU" sz="4400" dirty="0" smtClean="0">
                <a:solidFill>
                  <a:srgbClr val="301800"/>
                </a:solidFill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3" name="Picture 2" descr="C:\Documents and Settings\Username\Рабочий стол\нев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72560" cy="4786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4A2500"/>
                </a:solidFill>
                <a:latin typeface="Comic Sans MS" pitchFamily="66" charset="0"/>
              </a:rPr>
              <a:t>Свято-Троицкая Александро-Невская лавра</a:t>
            </a:r>
            <a:r>
              <a:rPr lang="ru-RU" sz="2400" dirty="0" smtClean="0">
                <a:solidFill>
                  <a:srgbClr val="4A2500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4A25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4A2500"/>
                </a:solidFill>
                <a:latin typeface="Comic Sans MS" pitchFamily="66" charset="0"/>
              </a:rPr>
            </a:br>
            <a:r>
              <a:rPr lang="ru-RU" sz="3200" b="1" i="1" dirty="0" smtClean="0">
                <a:solidFill>
                  <a:srgbClr val="4A2500"/>
                </a:solidFill>
                <a:latin typeface="Times New Roman" pitchFamily="18" charset="0"/>
              </a:rPr>
              <a:t>Монастырь и музей в Санкт-Петербурге</a:t>
            </a:r>
            <a:br>
              <a:rPr lang="ru-RU" sz="3200" b="1" i="1" dirty="0" smtClean="0">
                <a:solidFill>
                  <a:srgbClr val="4A2500"/>
                </a:solidFill>
                <a:latin typeface="Times New Roman" pitchFamily="18" charset="0"/>
              </a:rPr>
            </a:br>
            <a:endParaRPr lang="ru-RU" sz="3200" dirty="0"/>
          </a:p>
        </p:txBody>
      </p:sp>
      <p:pic>
        <p:nvPicPr>
          <p:cNvPr id="3" name="Picture 8" descr="АЛЕКСАНДРО-НЕВСКАЯ ЛАВРА, монастырь и музей в Санкт-Петербург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97029"/>
            <a:ext cx="8572560" cy="5260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04"/>
            <a:ext cx="3752848" cy="442915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Православная церковь канонизировала Александра Невского в 1380 году после победы над Ордой князя Дмитрия Донского, правнука Александра Невского.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Святой князь Александр Невский Нестеров 1894-18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105275" cy="5572164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5929330"/>
            <a:ext cx="6572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301800"/>
                </a:solidFill>
                <a:latin typeface="Times New Roman" pitchFamily="18" charset="0"/>
              </a:rPr>
              <a:t>Михаил Васильевич Нестеров </a:t>
            </a:r>
            <a:r>
              <a:rPr lang="ru-RU" b="1" i="1" dirty="0">
                <a:solidFill>
                  <a:srgbClr val="301800"/>
                </a:solidFill>
                <a:latin typeface="Times New Roman" pitchFamily="18" charset="0"/>
              </a:rPr>
              <a:t>(1862-1942)</a:t>
            </a:r>
            <a:r>
              <a:rPr lang="en-US" b="1" i="1" dirty="0">
                <a:solidFill>
                  <a:srgbClr val="301800"/>
                </a:solidFill>
                <a:latin typeface="Times New Roman" pitchFamily="18" charset="0"/>
              </a:rPr>
              <a:t> </a:t>
            </a:r>
            <a:r>
              <a:rPr lang="ru-RU" b="1" i="1" dirty="0">
                <a:solidFill>
                  <a:srgbClr val="301800"/>
                </a:solidFill>
                <a:latin typeface="Times New Roman" pitchFamily="18" charset="0"/>
              </a:rPr>
              <a:t>Россия</a:t>
            </a:r>
            <a:r>
              <a:rPr lang="ru-RU" dirty="0">
                <a:solidFill>
                  <a:srgbClr val="301800"/>
                </a:solidFill>
                <a:latin typeface="Times New Roman" pitchFamily="18" charset="0"/>
              </a:rPr>
              <a:t> </a:t>
            </a:r>
            <a:br>
              <a:rPr lang="ru-RU" dirty="0">
                <a:solidFill>
                  <a:srgbClr val="301800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301800"/>
                </a:solidFill>
                <a:latin typeface="Comic Sans MS" pitchFamily="66" charset="0"/>
              </a:rPr>
              <a:t>Святой князь Александр Невский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186238" cy="15716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Новый орден Александра Невского, учрежденный в 1942</a:t>
            </a:r>
            <a:endParaRPr lang="ru-RU" sz="2800" dirty="0"/>
          </a:p>
        </p:txBody>
      </p:sp>
      <p:pic>
        <p:nvPicPr>
          <p:cNvPr id="3" name="Picture 7" descr="1190014155-med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714488"/>
            <a:ext cx="4929222" cy="478634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 descr="anevskiy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85728"/>
            <a:ext cx="3571900" cy="55721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929190" y="6000768"/>
            <a:ext cx="4214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1725 был учрежден орден св. Александра Невского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52400"/>
            <a:ext cx="6543692" cy="776270"/>
          </a:xfrm>
        </p:spPr>
        <p:txBody>
          <a:bodyPr/>
          <a:lstStyle/>
          <a:p>
            <a:r>
              <a:rPr lang="ru-RU" dirty="0" smtClean="0"/>
              <a:t>С.С.Прокофьев</a:t>
            </a:r>
            <a:endParaRPr lang="ru-RU" dirty="0"/>
          </a:p>
        </p:txBody>
      </p:sp>
      <p:pic>
        <p:nvPicPr>
          <p:cNvPr id="3" name="Рисунок 2" descr="procofiev_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8429684" cy="5643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</TotalTime>
  <Words>91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Звать через прошлое к настоящему</vt:lpstr>
      <vt:lpstr>Слайд 2</vt:lpstr>
      <vt:lpstr>Мысль       -   Слово(литература) Чувство    -     Звук (музыка) Эмоции      -    Краски (живопись) </vt:lpstr>
      <vt:lpstr>       Тема урока:      «Звать через          прошлое к        настоящему»</vt:lpstr>
      <vt:lpstr>АЛЕКСАНДР  НЕВСКИЙ </vt:lpstr>
      <vt:lpstr>Свято-Троицкая Александро-Невская лавра  Монастырь и музей в Санкт-Петербурге </vt:lpstr>
      <vt:lpstr>Православная церковь канонизировала Александра Невского в 1380 году после победы над Ордой князя Дмитрия Донского, правнука Александра Невского.  </vt:lpstr>
      <vt:lpstr>Новый орден Александра Невского, учрежденный в 1942</vt:lpstr>
      <vt:lpstr>С.С.Прокофьев</vt:lpstr>
      <vt:lpstr>КАНТАТА    - (латинское canto,   буквально - пою).  Музыкальное       произведение торжественного или лирико - эпического характера,   состоящее   из   нескольких законченных  номеров   и  исполняемое певцами - солистами,     хором      в сопровождении оркестра.</vt:lpstr>
      <vt:lpstr>Слайд 11</vt:lpstr>
      <vt:lpstr>Слайд 12</vt:lpstr>
      <vt:lpstr>ТРИПТИХ- ( греческое  triptychos,  буквально  - тройной, сложенный втрое).  Произведение искусства из трёх картин, рельефов или рисунков, объединённых общей идеей, темой или сюжетом. </vt:lpstr>
      <vt:lpstr>Павел Дмитриевич Корин (1892-1967) Россия  Триптих «Александр Невский» 1942 </vt:lpstr>
      <vt:lpstr>Синквейн: Александр Невский Храбрый, преданный Защищает, оберегает, любит Он был патриотом Родины Герой!  </vt:lpstr>
      <vt:lpstr>Домашнее задание     Найти в интернете пословицы и поговорки о защитниках отечества. Подготовить атрибуты русской дружины и рыцарей. 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2020-06-04T15:32:17Z</dcterms:created>
  <dcterms:modified xsi:type="dcterms:W3CDTF">2020-06-04T16:06:21Z</dcterms:modified>
</cp:coreProperties>
</file>