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7" r:id="rId2"/>
    <p:sldId id="256" r:id="rId3"/>
    <p:sldId id="257" r:id="rId4"/>
    <p:sldId id="258" r:id="rId5"/>
    <p:sldId id="259" r:id="rId6"/>
    <p:sldId id="260" r:id="rId7"/>
    <p:sldId id="269" r:id="rId8"/>
    <p:sldId id="268" r:id="rId9"/>
    <p:sldId id="267" r:id="rId10"/>
    <p:sldId id="266" r:id="rId11"/>
    <p:sldId id="262" r:id="rId12"/>
    <p:sldId id="284" r:id="rId13"/>
    <p:sldId id="285" r:id="rId14"/>
    <p:sldId id="263" r:id="rId15"/>
  </p:sldIdLst>
  <p:sldSz cx="9144000" cy="6858000" type="screen4x3"/>
  <p:notesSz cx="7100888" cy="10233025"/>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0334" autoAdjust="0"/>
  </p:normalViewPr>
  <p:slideViewPr>
    <p:cSldViewPr>
      <p:cViewPr varScale="1">
        <p:scale>
          <a:sx n="101" d="100"/>
          <a:sy n="101" d="100"/>
        </p:scale>
        <p:origin x="-1830" y="-90"/>
      </p:cViewPr>
      <p:guideLst>
        <p:guide orient="horz" pos="2160"/>
        <p:guide pos="2880"/>
      </p:guideLst>
    </p:cSldViewPr>
  </p:slideViewPr>
  <p:outlineViewPr>
    <p:cViewPr>
      <p:scale>
        <a:sx n="33" d="100"/>
        <a:sy n="33" d="100"/>
      </p:scale>
      <p:origin x="0" y="25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76575" cy="511175"/>
          </a:xfrm>
          <a:prstGeom prst="rect">
            <a:avLst/>
          </a:prstGeom>
        </p:spPr>
        <p:txBody>
          <a:bodyPr vert="horz" lIns="99048" tIns="49524" rIns="99048" bIns="49524" rtlCol="0"/>
          <a:lstStyle>
            <a:lvl1pPr algn="l" eaLnBrk="1" hangingPunct="1">
              <a:defRPr sz="1300">
                <a:latin typeface="Arial" charset="0"/>
              </a:defRPr>
            </a:lvl1pPr>
          </a:lstStyle>
          <a:p>
            <a:pPr>
              <a:defRPr/>
            </a:pPr>
            <a:endParaRPr lang="ru-RU"/>
          </a:p>
        </p:txBody>
      </p:sp>
      <p:sp>
        <p:nvSpPr>
          <p:cNvPr id="3" name="Дата 2"/>
          <p:cNvSpPr>
            <a:spLocks noGrp="1"/>
          </p:cNvSpPr>
          <p:nvPr>
            <p:ph type="dt" idx="1"/>
          </p:nvPr>
        </p:nvSpPr>
        <p:spPr>
          <a:xfrm>
            <a:off x="4022725" y="0"/>
            <a:ext cx="3076575" cy="511175"/>
          </a:xfrm>
          <a:prstGeom prst="rect">
            <a:avLst/>
          </a:prstGeom>
        </p:spPr>
        <p:txBody>
          <a:bodyPr vert="horz" lIns="99048" tIns="49524" rIns="99048" bIns="49524" rtlCol="0"/>
          <a:lstStyle>
            <a:lvl1pPr algn="r" eaLnBrk="1" hangingPunct="1">
              <a:defRPr sz="1300">
                <a:latin typeface="Arial" charset="0"/>
              </a:defRPr>
            </a:lvl1pPr>
          </a:lstStyle>
          <a:p>
            <a:pPr>
              <a:defRPr/>
            </a:pPr>
            <a:fld id="{E7052FEF-4E29-40FD-9B78-BA1C5BB434A1}" type="datetimeFigureOut">
              <a:rPr lang="ru-RU"/>
              <a:pPr>
                <a:defRPr/>
              </a:pPr>
              <a:t>05.06.2020</a:t>
            </a:fld>
            <a:endParaRPr lang="ru-RU"/>
          </a:p>
        </p:txBody>
      </p:sp>
      <p:sp>
        <p:nvSpPr>
          <p:cNvPr id="4" name="Образ слайда 3"/>
          <p:cNvSpPr>
            <a:spLocks noGrp="1" noRot="1" noChangeAspect="1"/>
          </p:cNvSpPr>
          <p:nvPr>
            <p:ph type="sldImg" idx="2"/>
          </p:nvPr>
        </p:nvSpPr>
        <p:spPr>
          <a:xfrm>
            <a:off x="992188" y="766763"/>
            <a:ext cx="5118100" cy="3838575"/>
          </a:xfrm>
          <a:prstGeom prst="rect">
            <a:avLst/>
          </a:prstGeom>
          <a:noFill/>
          <a:ln w="12700">
            <a:solidFill>
              <a:prstClr val="black"/>
            </a:solidFill>
          </a:ln>
        </p:spPr>
        <p:txBody>
          <a:bodyPr vert="horz" lIns="99048" tIns="49524" rIns="99048" bIns="49524" rtlCol="0" anchor="ctr"/>
          <a:lstStyle/>
          <a:p>
            <a:pPr lvl="0"/>
            <a:endParaRPr lang="ru-RU" noProof="0" smtClean="0"/>
          </a:p>
        </p:txBody>
      </p:sp>
      <p:sp>
        <p:nvSpPr>
          <p:cNvPr id="5" name="Заметки 4"/>
          <p:cNvSpPr>
            <a:spLocks noGrp="1"/>
          </p:cNvSpPr>
          <p:nvPr>
            <p:ph type="body" sz="quarter" idx="3"/>
          </p:nvPr>
        </p:nvSpPr>
        <p:spPr>
          <a:xfrm>
            <a:off x="709613" y="4860925"/>
            <a:ext cx="5681662" cy="4605338"/>
          </a:xfrm>
          <a:prstGeom prst="rect">
            <a:avLst/>
          </a:prstGeom>
        </p:spPr>
        <p:txBody>
          <a:bodyPr vert="horz" lIns="99048" tIns="49524" rIns="99048" bIns="49524"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720263"/>
            <a:ext cx="3076575" cy="511175"/>
          </a:xfrm>
          <a:prstGeom prst="rect">
            <a:avLst/>
          </a:prstGeom>
        </p:spPr>
        <p:txBody>
          <a:bodyPr vert="horz" lIns="99048" tIns="49524" rIns="99048" bIns="49524" rtlCol="0" anchor="b"/>
          <a:lstStyle>
            <a:lvl1pPr algn="l" eaLnBrk="1" hangingPunct="1">
              <a:defRPr sz="1300">
                <a:latin typeface="Arial" charset="0"/>
              </a:defRPr>
            </a:lvl1pPr>
          </a:lstStyle>
          <a:p>
            <a:pPr>
              <a:defRPr/>
            </a:pPr>
            <a:endParaRPr lang="ru-RU"/>
          </a:p>
        </p:txBody>
      </p:sp>
      <p:sp>
        <p:nvSpPr>
          <p:cNvPr id="7" name="Номер слайда 6"/>
          <p:cNvSpPr>
            <a:spLocks noGrp="1"/>
          </p:cNvSpPr>
          <p:nvPr>
            <p:ph type="sldNum" sz="quarter" idx="5"/>
          </p:nvPr>
        </p:nvSpPr>
        <p:spPr>
          <a:xfrm>
            <a:off x="4022725" y="9720263"/>
            <a:ext cx="3076575" cy="511175"/>
          </a:xfrm>
          <a:prstGeom prst="rect">
            <a:avLst/>
          </a:prstGeom>
        </p:spPr>
        <p:txBody>
          <a:bodyPr vert="horz" wrap="square" lIns="99048" tIns="49524" rIns="99048" bIns="49524" numCol="1" anchor="b" anchorCtr="0" compatLnSpc="1">
            <a:prstTxWarp prst="textNoShape">
              <a:avLst/>
            </a:prstTxWarp>
          </a:bodyPr>
          <a:lstStyle>
            <a:lvl1pPr algn="r" eaLnBrk="1" hangingPunct="1">
              <a:defRPr sz="1300" smtClean="0"/>
            </a:lvl1pPr>
          </a:lstStyle>
          <a:p>
            <a:pPr>
              <a:defRPr/>
            </a:pPr>
            <a:fld id="{CF55436A-0FD4-4605-9B7D-BFDA06DA5B59}"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Образ слайда 1"/>
          <p:cNvSpPr>
            <a:spLocks noGrp="1" noRot="1" noChangeAspect="1" noTextEdit="1"/>
          </p:cNvSpPr>
          <p:nvPr>
            <p:ph type="sldImg"/>
          </p:nvPr>
        </p:nvSpPr>
        <p:spPr bwMode="auto">
          <a:noFill/>
          <a:ln>
            <a:solidFill>
              <a:srgbClr val="000000"/>
            </a:solidFill>
            <a:miter lim="800000"/>
            <a:headEnd/>
            <a:tailEnd/>
          </a:ln>
        </p:spPr>
      </p:sp>
      <p:sp>
        <p:nvSpPr>
          <p:cNvPr id="17411"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smtClean="0"/>
          </a:p>
        </p:txBody>
      </p:sp>
      <p:sp>
        <p:nvSpPr>
          <p:cNvPr id="17412" name="Номер слайда 3"/>
          <p:cNvSpPr>
            <a:spLocks noGrp="1"/>
          </p:cNvSpPr>
          <p:nvPr>
            <p:ph type="sldNum" sz="quarter" idx="5"/>
          </p:nvPr>
        </p:nvSpPr>
        <p:spPr bwMode="auto">
          <a:noFill/>
          <a:ln>
            <a:miter lim="800000"/>
            <a:headEnd/>
            <a:tailEnd/>
          </a:ln>
        </p:spPr>
        <p:txBody>
          <a:bodyPr/>
          <a:lstStyle/>
          <a:p>
            <a:fld id="{BE00B505-A6CE-4E38-A840-CA186E883A5E}" type="slidenum">
              <a:rPr lang="ru-RU" altLang="ru-RU"/>
              <a:pPr/>
              <a:t>6</a:t>
            </a:fld>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74791D5-5A03-4BE8-B2C2-24EB19FC2EF9}" type="slidenum">
              <a:rPr lang="ru-RU" altLang="ru-RU"/>
              <a:pPr>
                <a:defRPr/>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2CBE426-FFCB-4C9A-9068-DFBEE0EEFB2B}" type="slidenum">
              <a:rPr lang="ru-RU" altLang="ru-RU"/>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C424071-E9D9-42FD-9AAF-6E07BBC0BE3E}"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9D658A9-B60D-4C74-B258-3CEA4F8FF8B3}" type="slidenum">
              <a:rPr lang="ru-RU" altLang="ru-RU"/>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34CAE7-17D3-4225-86DF-C33B097B1C82}" type="slidenum">
              <a:rPr lang="ru-RU" altLang="ru-RU"/>
              <a:pPr>
                <a:defRPr/>
              </a:pPr>
              <a:t>‹#›</a:t>
            </a:fld>
            <a:endParaRPr lang="ru-RU"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011E3B6-FE4E-425C-A271-53D2F3C6BB91}" type="slidenum">
              <a:rPr lang="ru-RU" altLang="ru-RU"/>
              <a:pPr>
                <a:defRPr/>
              </a:pPr>
              <a:t>‹#›</a:t>
            </a:fld>
            <a:endParaRPr lang="ru-RU"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DAFE4D4-2311-4682-80CA-BDF4C59CC001}" type="slidenum">
              <a:rPr lang="ru-RU" altLang="ru-RU"/>
              <a:pPr>
                <a:defRPr/>
              </a:pPr>
              <a:t>‹#›</a:t>
            </a:fld>
            <a:endParaRPr lang="ru-RU"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4675D264-F22A-4182-A2F5-101295A2E52B}" type="slidenum">
              <a:rPr lang="ru-RU" altLang="ru-RU"/>
              <a:pPr>
                <a:defRPr/>
              </a:pPr>
              <a:t>‹#›</a:t>
            </a:fld>
            <a:endParaRPr lang="ru-RU"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5A391156-A11E-4B67-872A-4AC76612084C}" type="slidenum">
              <a:rPr lang="ru-RU" altLang="ru-RU"/>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07E2CF9-C5CC-4AC0-A47F-BEAB4A78C933}" type="slidenum">
              <a:rPr lang="ru-RU" altLang="ru-RU"/>
              <a:pPr>
                <a:defRPr/>
              </a:pPr>
              <a:t>‹#›</a:t>
            </a:fld>
            <a:endParaRPr lang="ru-RU"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9409C9C-4DE7-468A-BDDE-C22EE27768D8}" type="slidenum">
              <a:rPr lang="ru-RU" altLang="ru-RU"/>
              <a:pPr>
                <a:defRPr/>
              </a:pPr>
              <a:t>‹#›</a:t>
            </a:fld>
            <a:endParaRPr lang="ru-RU"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2128FC7-7734-4E88-A467-103DF6C18851}"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Всяквсяк\для школы\Цветы\ws_Single_1680x105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051" name="Заголовок 1"/>
          <p:cNvSpPr>
            <a:spLocks noGrp="1"/>
          </p:cNvSpPr>
          <p:nvPr>
            <p:ph type="title"/>
          </p:nvPr>
        </p:nvSpPr>
        <p:spPr>
          <a:xfrm>
            <a:off x="457200" y="274638"/>
            <a:ext cx="8229600" cy="5897562"/>
          </a:xfrm>
        </p:spPr>
        <p:txBody>
          <a:bodyPr/>
          <a:lstStyle/>
          <a:p>
            <a:pPr eaLnBrk="1" hangingPunct="1"/>
            <a:r>
              <a:rPr lang="ru-RU" altLang="ru-RU" sz="4000" b="1" smtClean="0"/>
              <a:t>ОТЧЁТ</a:t>
            </a:r>
            <a:br>
              <a:rPr lang="ru-RU" altLang="ru-RU" sz="4000" b="1" smtClean="0"/>
            </a:br>
            <a:r>
              <a:rPr lang="ru-RU" altLang="ru-RU" sz="4000" b="1" smtClean="0"/>
              <a:t>О РЕЗУЛЬТАТАХ РАБОТЫ</a:t>
            </a:r>
            <a:br>
              <a:rPr lang="ru-RU" altLang="ru-RU" sz="4000" b="1" smtClean="0"/>
            </a:br>
            <a:r>
              <a:rPr lang="ru-RU" altLang="ru-RU" sz="4000" b="1" smtClean="0"/>
              <a:t> ЛОУ МБОУ «СОШ№20» </a:t>
            </a:r>
            <a:br>
              <a:rPr lang="ru-RU" altLang="ru-RU" sz="4000" b="1" smtClean="0"/>
            </a:br>
            <a:r>
              <a:rPr lang="ru-RU" altLang="ru-RU" sz="4000" b="1" smtClean="0"/>
              <a:t>п. Темиртау</a:t>
            </a:r>
            <a:br>
              <a:rPr lang="ru-RU" altLang="ru-RU" sz="4000" b="1" smtClean="0"/>
            </a:br>
            <a:r>
              <a:rPr lang="ru-RU" altLang="ru-RU" sz="4000" b="1" smtClean="0"/>
              <a:t> «Городок здоровья»</a:t>
            </a:r>
            <a:br>
              <a:rPr lang="ru-RU" altLang="ru-RU" sz="4000" b="1" smtClean="0"/>
            </a:br>
            <a:r>
              <a:rPr lang="ru-RU" altLang="ru-RU" sz="4000" b="1" smtClean="0"/>
              <a:t/>
            </a:r>
            <a:br>
              <a:rPr lang="ru-RU" altLang="ru-RU" sz="4000" b="1" smtClean="0"/>
            </a:br>
            <a:r>
              <a:rPr lang="ru-RU" altLang="ru-RU" sz="3200" b="1" smtClean="0"/>
              <a:t>с 23.06.14 по 16.07.14.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0leCT"/>
          <p:cNvPicPr>
            <a:picLocks noGrp="1" noChangeAspect="1" noChangeArrowheads="1"/>
          </p:cNvPicPr>
          <p:nvPr>
            <p:ph type="body" idx="1"/>
          </p:nvPr>
        </p:nvPicPr>
        <p:blipFill>
          <a:blip r:embed="rId2" cstate="email"/>
          <a:srcRect/>
          <a:stretch>
            <a:fillRect/>
          </a:stretch>
        </p:blipFill>
        <p:spPr>
          <a:xfrm>
            <a:off x="0" y="0"/>
            <a:ext cx="9144000" cy="6858000"/>
          </a:xfrm>
          <a:noFill/>
        </p:spPr>
      </p:pic>
      <p:sp>
        <p:nvSpPr>
          <p:cNvPr id="11267" name="Rectangle 2"/>
          <p:cNvSpPr>
            <a:spLocks noGrp="1" noChangeArrowheads="1"/>
          </p:cNvSpPr>
          <p:nvPr>
            <p:ph type="title"/>
          </p:nvPr>
        </p:nvSpPr>
        <p:spPr>
          <a:xfrm>
            <a:off x="0" y="-228600"/>
            <a:ext cx="3962400" cy="7086600"/>
          </a:xfrm>
        </p:spPr>
        <p:txBody>
          <a:bodyPr/>
          <a:lstStyle/>
          <a:p>
            <a:pPr eaLnBrk="1" hangingPunct="1"/>
            <a:r>
              <a:rPr lang="ru-RU" altLang="ru-RU" sz="2800" b="1" i="1" u="sng" smtClean="0"/>
              <a:t>Тринадцатый день – «День Ивана Купалы»</a:t>
            </a:r>
            <a:br>
              <a:rPr lang="ru-RU" altLang="ru-RU" sz="2800" b="1" i="1" u="sng" smtClean="0"/>
            </a:br>
            <a:r>
              <a:rPr lang="ru-RU" altLang="ru-RU" sz="2800" i="1" smtClean="0"/>
              <a:t>07.07.14.</a:t>
            </a:r>
            <a:br>
              <a:rPr lang="ru-RU" altLang="ru-RU" sz="2800" i="1" smtClean="0"/>
            </a:br>
            <a:r>
              <a:rPr lang="ru-RU" altLang="ru-RU" sz="2800" i="1" smtClean="0"/>
              <a:t/>
            </a:r>
            <a:br>
              <a:rPr lang="ru-RU" altLang="ru-RU" sz="2800" i="1" smtClean="0"/>
            </a:br>
            <a:r>
              <a:rPr lang="ru-RU" altLang="ru-RU" sz="2800" i="1" smtClean="0"/>
              <a:t/>
            </a:r>
            <a:br>
              <a:rPr lang="ru-RU" altLang="ru-RU" sz="2800" i="1" smtClean="0"/>
            </a:br>
            <a:r>
              <a:rPr lang="ru-RU" altLang="ru-RU" sz="1800" b="1" smtClean="0"/>
              <a:t>Этот  день для ребят был незабываемым, так как 7 июля- день Ивана Купалы. Было просмотрена презентация на тему «История, обычаи и традиции в Иванов день». Так же прошел праздник русской старины – день Ивана Купалы, где ребятам очень понравились конкурсы. Затем под музыку все дружно играли на улице. Было весело и забавно.</a:t>
            </a:r>
            <a:br>
              <a:rPr lang="ru-RU" altLang="ru-RU" sz="1800" b="1" smtClean="0"/>
            </a:br>
            <a:endParaRPr lang="ru-RU" altLang="ru-RU" sz="1800" b="1" smtClean="0"/>
          </a:p>
        </p:txBody>
      </p:sp>
      <p:pic>
        <p:nvPicPr>
          <p:cNvPr id="11268" name="Объект 18"/>
          <p:cNvPicPr>
            <a:picLocks noChangeAspect="1"/>
          </p:cNvPicPr>
          <p:nvPr/>
        </p:nvPicPr>
        <p:blipFill>
          <a:blip r:embed="rId3" cstate="email"/>
          <a:srcRect/>
          <a:stretch>
            <a:fillRect/>
          </a:stretch>
        </p:blipFill>
        <p:spPr bwMode="auto">
          <a:xfrm>
            <a:off x="4724400" y="0"/>
            <a:ext cx="4419600" cy="3314700"/>
          </a:xfrm>
          <a:prstGeom prst="rect">
            <a:avLst/>
          </a:prstGeom>
          <a:noFill/>
          <a:ln w="9525">
            <a:noFill/>
            <a:miter lim="800000"/>
            <a:headEnd/>
            <a:tailEnd/>
          </a:ln>
        </p:spPr>
      </p:pic>
      <p:pic>
        <p:nvPicPr>
          <p:cNvPr id="11269" name="Объект 2"/>
          <p:cNvPicPr>
            <a:picLocks noChangeAspect="1"/>
          </p:cNvPicPr>
          <p:nvPr/>
        </p:nvPicPr>
        <p:blipFill>
          <a:blip r:embed="rId4" cstate="email"/>
          <a:srcRect/>
          <a:stretch>
            <a:fillRect/>
          </a:stretch>
        </p:blipFill>
        <p:spPr bwMode="auto">
          <a:xfrm>
            <a:off x="3943350" y="3295650"/>
            <a:ext cx="51943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0leCT"/>
          <p:cNvPicPr>
            <a:picLocks noGrp="1" noChangeAspect="1" noChangeArrowheads="1"/>
          </p:cNvPicPr>
          <p:nvPr>
            <p:ph type="body" idx="1"/>
          </p:nvPr>
        </p:nvPicPr>
        <p:blipFill>
          <a:blip r:embed="rId2" cstate="email"/>
          <a:srcRect/>
          <a:stretch>
            <a:fillRect/>
          </a:stretch>
        </p:blipFill>
        <p:spPr>
          <a:xfrm>
            <a:off x="0" y="0"/>
            <a:ext cx="9144000" cy="6858000"/>
          </a:xfrm>
          <a:noFill/>
        </p:spPr>
      </p:pic>
      <p:sp>
        <p:nvSpPr>
          <p:cNvPr id="12291" name="Rectangle 2"/>
          <p:cNvSpPr>
            <a:spLocks noGrp="1" noChangeArrowheads="1"/>
          </p:cNvSpPr>
          <p:nvPr>
            <p:ph type="title"/>
          </p:nvPr>
        </p:nvSpPr>
        <p:spPr>
          <a:xfrm>
            <a:off x="0" y="0"/>
            <a:ext cx="4648200" cy="6858000"/>
          </a:xfrm>
        </p:spPr>
        <p:txBody>
          <a:bodyPr/>
          <a:lstStyle/>
          <a:p>
            <a:pPr eaLnBrk="1" hangingPunct="1"/>
            <a:r>
              <a:rPr lang="ru-RU" altLang="ru-RU" sz="2800" b="1" i="1" u="sng" smtClean="0"/>
              <a:t/>
            </a:r>
            <a:br>
              <a:rPr lang="ru-RU" altLang="ru-RU" sz="2800" b="1" i="1" u="sng" smtClean="0"/>
            </a:br>
            <a:r>
              <a:rPr lang="ru-RU" altLang="ru-RU" sz="2800" b="1" i="1" u="sng" smtClean="0"/>
              <a:t>Четырнадцатый день – «День семьи, любви и верности»</a:t>
            </a:r>
            <a:br>
              <a:rPr lang="ru-RU" altLang="ru-RU" sz="2800" b="1" i="1" u="sng" smtClean="0"/>
            </a:br>
            <a:r>
              <a:rPr lang="ru-RU" altLang="ru-RU" sz="2800" b="1" i="1" smtClean="0"/>
              <a:t>08.07.14.</a:t>
            </a:r>
            <a:br>
              <a:rPr lang="ru-RU" altLang="ru-RU" sz="2800" b="1" i="1" smtClean="0"/>
            </a:br>
            <a:r>
              <a:rPr lang="ru-RU" altLang="ru-RU" sz="1800" b="1" smtClean="0"/>
              <a:t>Сегодня день прошел в доброжелательной, уважительной и веселой атмосфере. Минутка здоровья была посвящена теме «Как ухаживать за кожей лица и рук». Проведен брейн-ринг по ПДД «Ты по улице идешь», а так же воспитатели беседовали с детьми о истории праздника семьи в России. После этого был проведен конкурс детских рисунков на тему «Семейные ценности». И закончился день походом в  Темиртаурское ДК, где была конкурсно-развлекательная программа «Моя семья – моя радость».</a:t>
            </a:r>
            <a:br>
              <a:rPr lang="ru-RU" altLang="ru-RU" sz="1800" b="1" smtClean="0"/>
            </a:br>
            <a:endParaRPr lang="ru-RU" altLang="ru-RU" sz="1800" b="1" smtClean="0"/>
          </a:p>
        </p:txBody>
      </p:sp>
      <p:pic>
        <p:nvPicPr>
          <p:cNvPr id="12292" name="Объект 10"/>
          <p:cNvPicPr>
            <a:picLocks noChangeAspect="1"/>
          </p:cNvPicPr>
          <p:nvPr/>
        </p:nvPicPr>
        <p:blipFill>
          <a:blip r:embed="rId3" cstate="email"/>
          <a:srcRect/>
          <a:stretch>
            <a:fillRect/>
          </a:stretch>
        </p:blipFill>
        <p:spPr bwMode="auto">
          <a:xfrm>
            <a:off x="4648200" y="0"/>
            <a:ext cx="4510088" cy="3382963"/>
          </a:xfrm>
          <a:prstGeom prst="rect">
            <a:avLst/>
          </a:prstGeom>
          <a:noFill/>
          <a:ln w="9525">
            <a:noFill/>
            <a:miter lim="800000"/>
            <a:headEnd/>
            <a:tailEnd/>
          </a:ln>
        </p:spPr>
      </p:pic>
      <p:pic>
        <p:nvPicPr>
          <p:cNvPr id="12293" name="Объект 16"/>
          <p:cNvPicPr>
            <a:picLocks noChangeAspect="1"/>
          </p:cNvPicPr>
          <p:nvPr/>
        </p:nvPicPr>
        <p:blipFill>
          <a:blip r:embed="rId4" cstate="email"/>
          <a:srcRect/>
          <a:stretch>
            <a:fillRect/>
          </a:stretch>
        </p:blipFill>
        <p:spPr bwMode="auto">
          <a:xfrm>
            <a:off x="4648200" y="3189288"/>
            <a:ext cx="4495800" cy="3668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0leCT"/>
          <p:cNvPicPr>
            <a:picLocks noGrp="1" noChangeAspect="1" noChangeArrowheads="1"/>
          </p:cNvPicPr>
          <p:nvPr>
            <p:ph type="body" idx="1"/>
          </p:nvPr>
        </p:nvPicPr>
        <p:blipFill>
          <a:blip r:embed="rId2" cstate="email"/>
          <a:srcRect/>
          <a:stretch>
            <a:fillRect/>
          </a:stretch>
        </p:blipFill>
        <p:spPr>
          <a:xfrm>
            <a:off x="0" y="0"/>
            <a:ext cx="9144000" cy="6858000"/>
          </a:xfrm>
          <a:noFill/>
        </p:spPr>
      </p:pic>
      <p:sp>
        <p:nvSpPr>
          <p:cNvPr id="13315" name="Rectangle 2"/>
          <p:cNvSpPr>
            <a:spLocks noGrp="1" noChangeArrowheads="1"/>
          </p:cNvSpPr>
          <p:nvPr>
            <p:ph type="title"/>
          </p:nvPr>
        </p:nvSpPr>
        <p:spPr>
          <a:xfrm>
            <a:off x="0" y="0"/>
            <a:ext cx="4419600" cy="6719888"/>
          </a:xfrm>
        </p:spPr>
        <p:txBody>
          <a:bodyPr/>
          <a:lstStyle/>
          <a:p>
            <a:pPr eaLnBrk="1" hangingPunct="1"/>
            <a:r>
              <a:rPr lang="ru-RU" altLang="ru-RU" sz="2800" b="1" i="1" u="sng" smtClean="0"/>
              <a:t>Девятнадцатый день – «По родному краю»</a:t>
            </a:r>
            <a:br>
              <a:rPr lang="ru-RU" altLang="ru-RU" sz="2800" b="1" i="1" u="sng" smtClean="0"/>
            </a:br>
            <a:r>
              <a:rPr lang="ru-RU" altLang="ru-RU" sz="2800" b="1" i="1" smtClean="0"/>
              <a:t>14.07.14</a:t>
            </a:r>
            <a:r>
              <a:rPr lang="ru-RU" altLang="ru-RU" sz="2800" smtClean="0"/>
              <a:t>.</a:t>
            </a:r>
            <a:br>
              <a:rPr lang="ru-RU" altLang="ru-RU" sz="2800" smtClean="0"/>
            </a:br>
            <a:r>
              <a:rPr lang="ru-RU" altLang="ru-RU" sz="2800" smtClean="0"/>
              <a:t/>
            </a:r>
            <a:br>
              <a:rPr lang="ru-RU" altLang="ru-RU" sz="2800" smtClean="0"/>
            </a:br>
            <a:r>
              <a:rPr lang="ru-RU" altLang="ru-RU" sz="1800" b="1" smtClean="0"/>
              <a:t>Минутка здоровья сегодня была посвящена лекарственным травам «Зеленая аптечка». Посетили школьный музей, там же была проведена беседа «История нашего поселка». Затем ходили на экскурсию «Лекарственные растения нашего края» и на обратном пути зашли на родник, чтобы умыться, набрать воды. После обеда дети занимались по интересам: кто-то участвовал в  конкурсе «Летние цветы», кто-то репетировал номера на закрытие лагеря, </a:t>
            </a:r>
            <a:br>
              <a:rPr lang="ru-RU" altLang="ru-RU" sz="1800" b="1" smtClean="0"/>
            </a:br>
            <a:r>
              <a:rPr lang="ru-RU" altLang="ru-RU" sz="1800" b="1" smtClean="0"/>
              <a:t>кто - то играл в настольные игры.</a:t>
            </a:r>
            <a:br>
              <a:rPr lang="ru-RU" altLang="ru-RU" sz="1800" b="1" smtClean="0"/>
            </a:br>
            <a:endParaRPr lang="ru-RU" altLang="ru-RU" sz="1800" b="1" smtClean="0"/>
          </a:p>
        </p:txBody>
      </p:sp>
      <p:pic>
        <p:nvPicPr>
          <p:cNvPr id="13316" name="Объект 24"/>
          <p:cNvPicPr>
            <a:picLocks noChangeAspect="1"/>
          </p:cNvPicPr>
          <p:nvPr/>
        </p:nvPicPr>
        <p:blipFill>
          <a:blip r:embed="rId3" cstate="email"/>
          <a:srcRect/>
          <a:stretch>
            <a:fillRect/>
          </a:stretch>
        </p:blipFill>
        <p:spPr bwMode="auto">
          <a:xfrm>
            <a:off x="4521200" y="0"/>
            <a:ext cx="4622800" cy="3546475"/>
          </a:xfrm>
          <a:prstGeom prst="rect">
            <a:avLst/>
          </a:prstGeom>
          <a:noFill/>
          <a:ln w="9525">
            <a:noFill/>
            <a:miter lim="800000"/>
            <a:headEnd/>
            <a:tailEnd/>
          </a:ln>
        </p:spPr>
      </p:pic>
      <p:pic>
        <p:nvPicPr>
          <p:cNvPr id="13317" name="Объект 20"/>
          <p:cNvPicPr>
            <a:picLocks noChangeAspect="1"/>
          </p:cNvPicPr>
          <p:nvPr/>
        </p:nvPicPr>
        <p:blipFill>
          <a:blip r:embed="rId4" cstate="email"/>
          <a:srcRect/>
          <a:stretch>
            <a:fillRect/>
          </a:stretch>
        </p:blipFill>
        <p:spPr bwMode="auto">
          <a:xfrm>
            <a:off x="4521200" y="3543300"/>
            <a:ext cx="4622800" cy="3317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0leCT"/>
          <p:cNvPicPr>
            <a:picLocks noGrp="1" noChangeAspect="1" noChangeArrowheads="1"/>
          </p:cNvPicPr>
          <p:nvPr>
            <p:ph type="body" idx="1"/>
          </p:nvPr>
        </p:nvPicPr>
        <p:blipFill>
          <a:blip r:embed="rId2" cstate="email"/>
          <a:srcRect/>
          <a:stretch>
            <a:fillRect/>
          </a:stretch>
        </p:blipFill>
        <p:spPr>
          <a:xfrm>
            <a:off x="0" y="-19050"/>
            <a:ext cx="9144000" cy="6858000"/>
          </a:xfrm>
          <a:noFill/>
        </p:spPr>
      </p:pic>
      <p:sp>
        <p:nvSpPr>
          <p:cNvPr id="14339" name="Rectangle 2"/>
          <p:cNvSpPr>
            <a:spLocks noGrp="1" noChangeArrowheads="1"/>
          </p:cNvSpPr>
          <p:nvPr>
            <p:ph type="title"/>
          </p:nvPr>
        </p:nvSpPr>
        <p:spPr>
          <a:xfrm>
            <a:off x="0" y="274638"/>
            <a:ext cx="5638800" cy="4830762"/>
          </a:xfrm>
        </p:spPr>
        <p:txBody>
          <a:bodyPr/>
          <a:lstStyle/>
          <a:p>
            <a:pPr eaLnBrk="1" hangingPunct="1"/>
            <a:r>
              <a:rPr lang="ru-RU" altLang="ru-RU" sz="2800" b="1" i="1" u="sng" smtClean="0"/>
              <a:t/>
            </a:r>
            <a:br>
              <a:rPr lang="ru-RU" altLang="ru-RU" sz="2800" b="1" i="1" u="sng" smtClean="0"/>
            </a:br>
            <a:r>
              <a:rPr lang="ru-RU" altLang="ru-RU" sz="2800" b="1" i="1" u="sng" smtClean="0"/>
              <a:t>Двадцать первый день – </a:t>
            </a:r>
            <a:br>
              <a:rPr lang="ru-RU" altLang="ru-RU" sz="2800" b="1" i="1" u="sng" smtClean="0"/>
            </a:br>
            <a:r>
              <a:rPr lang="ru-RU" altLang="ru-RU" sz="2800" b="1" i="1" u="sng" smtClean="0"/>
              <a:t>«До свидания, лагерь!»</a:t>
            </a:r>
            <a:br>
              <a:rPr lang="ru-RU" altLang="ru-RU" sz="2800" b="1" i="1" u="sng" smtClean="0"/>
            </a:br>
            <a:r>
              <a:rPr lang="ru-RU" altLang="ru-RU" sz="2800" b="1" i="1" smtClean="0"/>
              <a:t>16.07.14.</a:t>
            </a:r>
            <a:br>
              <a:rPr lang="ru-RU" altLang="ru-RU" sz="2800" b="1" i="1" smtClean="0"/>
            </a:br>
            <a:r>
              <a:rPr lang="ru-RU" altLang="ru-RU" sz="1800" b="1" smtClean="0"/>
              <a:t>Сегодня  с утра врач измеряла рост и проводила взвешивание.  Конечно же, детки  подросли и набрали в весе. Потом все активно стали готовиться  к празднику «До свидания, лагерь»: репетировали и оформляли зал. Праздник закрытия лагеря прошел очень организованно, интересно, весело и удачно. В конце праздника детям раздали подарки.  Ребята неохотно покидали лагерь, некоторые просились на следующий сезон, но оказалось что 3 сезона не будет. В общем, день был веселым и в то же время печальным. После отправки детей домой было педагогическое собрание, где подводились итоги работы лагеря.</a:t>
            </a:r>
          </a:p>
        </p:txBody>
      </p:sp>
      <p:sp>
        <p:nvSpPr>
          <p:cNvPr id="14340" name="Прямоугольник 10"/>
          <p:cNvSpPr>
            <a:spLocks noChangeArrowheads="1"/>
          </p:cNvSpPr>
          <p:nvPr/>
        </p:nvSpPr>
        <p:spPr bwMode="auto">
          <a:xfrm rot="-771280">
            <a:off x="4500563" y="4964113"/>
            <a:ext cx="4579937" cy="1200150"/>
          </a:xfrm>
          <a:prstGeom prst="rect">
            <a:avLst/>
          </a:prstGeom>
          <a:noFill/>
          <a:ln w="9525">
            <a:noFill/>
            <a:miter lim="800000"/>
            <a:headEnd/>
            <a:tailEnd/>
          </a:ln>
        </p:spPr>
        <p:txBody>
          <a:bodyPr>
            <a:spAutoFit/>
          </a:bodyPr>
          <a:lstStyle/>
          <a:p>
            <a:pPr eaLnBrk="1" hangingPunct="1"/>
            <a:r>
              <a:rPr lang="ru-RU" altLang="ru-RU" b="1" i="1"/>
              <a:t>Прощания миг наступает,</a:t>
            </a:r>
            <a:br>
              <a:rPr lang="ru-RU" altLang="ru-RU" b="1" i="1"/>
            </a:br>
            <a:r>
              <a:rPr lang="ru-RU" altLang="ru-RU" b="1" i="1"/>
              <a:t>Смена наша подходит к концу.</a:t>
            </a:r>
            <a:endParaRPr lang="ru-RU" altLang="ru-RU" i="1"/>
          </a:p>
          <a:p>
            <a:pPr eaLnBrk="1" hangingPunct="1"/>
            <a:r>
              <a:rPr lang="ru-RU" altLang="ru-RU" b="1" i="1"/>
              <a:t>Школа, солнце, друзья - до свидания!</a:t>
            </a:r>
            <a:br>
              <a:rPr lang="ru-RU" altLang="ru-RU" b="1" i="1"/>
            </a:br>
            <a:r>
              <a:rPr lang="ru-RU" altLang="ru-RU" b="1" i="1"/>
              <a:t>Может, встретимся в новом году!</a:t>
            </a:r>
            <a:endParaRPr lang="ru-RU" altLang="ru-RU" i="1"/>
          </a:p>
        </p:txBody>
      </p:sp>
      <p:pic>
        <p:nvPicPr>
          <p:cNvPr id="14341" name="Рисунок 11"/>
          <p:cNvPicPr>
            <a:picLocks noChangeAspect="1"/>
          </p:cNvPicPr>
          <p:nvPr/>
        </p:nvPicPr>
        <p:blipFill>
          <a:blip r:embed="rId3" cstate="email"/>
          <a:srcRect/>
          <a:stretch>
            <a:fillRect/>
          </a:stretch>
        </p:blipFill>
        <p:spPr bwMode="auto">
          <a:xfrm>
            <a:off x="5562600" y="1143000"/>
            <a:ext cx="3554413"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0leCT"/>
          <p:cNvPicPr>
            <a:picLocks noGrp="1" noChangeAspect="1" noChangeArrowheads="1"/>
          </p:cNvPicPr>
          <p:nvPr>
            <p:ph type="body" idx="4294967295"/>
          </p:nvPr>
        </p:nvPicPr>
        <p:blipFill>
          <a:blip r:embed="rId2" cstate="email"/>
          <a:srcRect/>
          <a:stretch>
            <a:fillRect/>
          </a:stretch>
        </p:blipFill>
        <p:spPr>
          <a:xfrm>
            <a:off x="0" y="-7938"/>
            <a:ext cx="9144000" cy="6858001"/>
          </a:xfrm>
          <a:noFill/>
        </p:spPr>
      </p:pic>
      <p:sp>
        <p:nvSpPr>
          <p:cNvPr id="15363" name="Прямоугольник 1"/>
          <p:cNvSpPr>
            <a:spLocks noChangeArrowheads="1"/>
          </p:cNvSpPr>
          <p:nvPr/>
        </p:nvSpPr>
        <p:spPr bwMode="auto">
          <a:xfrm>
            <a:off x="533400" y="609600"/>
            <a:ext cx="7848600" cy="4954588"/>
          </a:xfrm>
          <a:prstGeom prst="rect">
            <a:avLst/>
          </a:prstGeom>
          <a:noFill/>
          <a:ln w="9525">
            <a:noFill/>
            <a:miter lim="800000"/>
            <a:headEnd/>
            <a:tailEnd/>
          </a:ln>
        </p:spPr>
        <p:txBody>
          <a:bodyPr>
            <a:spAutoFit/>
          </a:bodyPr>
          <a:lstStyle/>
          <a:p>
            <a:pPr algn="ctr" eaLnBrk="1" hangingPunct="1"/>
            <a:r>
              <a:rPr lang="ru-RU" altLang="ru-RU" sz="2800" b="1" i="1">
                <a:solidFill>
                  <a:srgbClr val="FF0000"/>
                </a:solidFill>
              </a:rPr>
              <a:t>Результативность.</a:t>
            </a:r>
          </a:p>
          <a:p>
            <a:pPr eaLnBrk="1" hangingPunct="1"/>
            <a:endParaRPr lang="ru-RU" altLang="ru-RU" b="1" i="1"/>
          </a:p>
          <a:p>
            <a:pPr eaLnBrk="1" hangingPunct="1"/>
            <a:endParaRPr lang="ru-RU" altLang="ru-RU" b="1"/>
          </a:p>
          <a:p>
            <a:pPr eaLnBrk="1" hangingPunct="1"/>
            <a:r>
              <a:rPr lang="ru-RU" altLang="ru-RU" b="1"/>
              <a:t>Поставленные цели и задачи были выполнены   в результате слаженной работы воспитателей и детей. Вся воспитательная деятельность в лагере  была организована в соответствии с планом воспитательной работы на каждый день. Отличная работа   воспитателей способствовала созданию доброжелательной атмосферы в лагере. За месяц пребывания в лагере ребята очень сдружились с  воспитателями и между собой, и уже не было разделения, кто из какого класса и кому сколько лет – была единая, дружная команда летнего лагеря «Городок здоровья». Все воспитатели   старались , чтобы детский лагерь и летний отдых стал таким, чтобы было что вспомнить, чем похвастаться, о чем написать сочинение «Как я провел школьные каникулы». Уверены, июль в лагере  для учеников нашей школы стал ярким, полезным и  веселым</a:t>
            </a:r>
            <a:r>
              <a:rPr lang="ru-RU" altLang="ru-RU"/>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6" descr="0leCT"/>
          <p:cNvPicPr>
            <a:picLocks noChangeAspect="1" noChangeArrowheads="1"/>
          </p:cNvPicPr>
          <p:nvPr/>
        </p:nvPicPr>
        <p:blipFill>
          <a:blip r:embed="rId2" cstate="email"/>
          <a:srcRect/>
          <a:stretch>
            <a:fillRect/>
          </a:stretch>
        </p:blipFill>
        <p:spPr bwMode="auto">
          <a:xfrm>
            <a:off x="0" y="0"/>
            <a:ext cx="9163050" cy="6858000"/>
          </a:xfrm>
          <a:prstGeom prst="rect">
            <a:avLst/>
          </a:prstGeom>
          <a:noFill/>
          <a:ln w="9525">
            <a:noFill/>
            <a:miter lim="800000"/>
            <a:headEnd/>
            <a:tailEnd/>
          </a:ln>
        </p:spPr>
      </p:pic>
      <p:sp>
        <p:nvSpPr>
          <p:cNvPr id="3075" name="Rectangle 15"/>
          <p:cNvSpPr>
            <a:spLocks noGrp="1" noChangeArrowheads="1"/>
          </p:cNvSpPr>
          <p:nvPr>
            <p:ph type="title"/>
          </p:nvPr>
        </p:nvSpPr>
        <p:spPr>
          <a:xfrm>
            <a:off x="381000" y="1981200"/>
            <a:ext cx="8229600" cy="1143000"/>
          </a:xfrm>
        </p:spPr>
        <p:txBody>
          <a:bodyPr/>
          <a:lstStyle/>
          <a:p>
            <a:pPr eaLnBrk="1" hangingPunct="1"/>
            <a:r>
              <a:rPr lang="en-US" altLang="ru-RU" sz="1400" smtClean="0"/>
              <a:t/>
            </a:r>
            <a:br>
              <a:rPr lang="en-US" altLang="ru-RU" sz="1400" smtClean="0"/>
            </a:br>
            <a:r>
              <a:rPr lang="en-US" altLang="ru-RU" sz="1400" smtClean="0"/>
              <a:t/>
            </a:r>
            <a:br>
              <a:rPr lang="en-US" altLang="ru-RU" sz="1400" smtClean="0"/>
            </a:br>
            <a:r>
              <a:rPr lang="en-US" altLang="ru-RU" sz="1400" smtClean="0"/>
              <a:t/>
            </a:r>
            <a:br>
              <a:rPr lang="en-US" altLang="ru-RU" sz="1400" smtClean="0"/>
            </a:br>
            <a:r>
              <a:rPr lang="en-US" altLang="ru-RU" sz="1400" smtClean="0"/>
              <a:t/>
            </a:r>
            <a:br>
              <a:rPr lang="en-US" altLang="ru-RU" sz="1400" smtClean="0"/>
            </a:br>
            <a:r>
              <a:rPr lang="en-US" altLang="ru-RU" sz="1400" smtClean="0"/>
              <a:t/>
            </a:r>
            <a:br>
              <a:rPr lang="en-US" altLang="ru-RU" sz="1400" smtClean="0"/>
            </a:br>
            <a:r>
              <a:rPr lang="en-US" altLang="ru-RU" sz="1400" smtClean="0"/>
              <a:t/>
            </a:r>
            <a:br>
              <a:rPr lang="en-US" altLang="ru-RU" sz="1400" smtClean="0"/>
            </a:br>
            <a:r>
              <a:rPr lang="en-US" altLang="ru-RU" sz="1400" i="1" smtClean="0"/>
              <a:t/>
            </a:r>
            <a:br>
              <a:rPr lang="en-US" altLang="ru-RU" sz="1400" i="1" smtClean="0"/>
            </a:br>
            <a:r>
              <a:rPr lang="ru-RU" altLang="ru-RU" sz="1800" b="1" i="1" smtClean="0">
                <a:solidFill>
                  <a:schemeClr val="tx1"/>
                </a:solidFill>
              </a:rPr>
              <a:t>Лагерь – это сфера активного отдыха, разнообразная общественно значимая досуговая деятельность, которая дает возможность любому ребенку раскрыться, приблизиться к высоким уровням самоуважения и самореабилитации. Лагерь с дневным пребыванием учащихся призван создать оптимальные условия для полноценного отдыха детей. Детские оздоровительные лагеря являются частью социальной среды, в которой дети реализуют свои возможности, потребности в индивидуальной, физической и социальной компенсации в свободное время. Летний лагерь является, с одной стороны, формой организации свободного времени детей разного возраста, пола и уровня развития, с другой – пространством для оздоровления, развития художественного, технического, социального творчества.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1" descr="3511a15ab52c89d8883bcff6c07cb25a_XL.jpg"/>
          <p:cNvPicPr>
            <a:picLocks noGrp="1" noChangeAspect="1" noChangeArrowheads="1"/>
          </p:cNvPicPr>
          <p:nvPr>
            <p:ph type="body" idx="1"/>
          </p:nvPr>
        </p:nvPicPr>
        <p:blipFill>
          <a:blip r:embed="rId2" cstate="email"/>
          <a:srcRect/>
          <a:stretch>
            <a:fillRect/>
          </a:stretch>
        </p:blipFill>
        <p:spPr>
          <a:xfrm>
            <a:off x="0" y="-228600"/>
            <a:ext cx="9296400" cy="7391400"/>
          </a:xfrm>
          <a:noFill/>
        </p:spPr>
      </p:pic>
      <p:sp>
        <p:nvSpPr>
          <p:cNvPr id="4099" name="Rectangle 5"/>
          <p:cNvSpPr>
            <a:spLocks noChangeArrowheads="1"/>
          </p:cNvSpPr>
          <p:nvPr/>
        </p:nvSpPr>
        <p:spPr bwMode="auto">
          <a:xfrm rot="-362769">
            <a:off x="2565400" y="782638"/>
            <a:ext cx="7231063" cy="3416300"/>
          </a:xfrm>
          <a:prstGeom prst="rect">
            <a:avLst/>
          </a:prstGeom>
          <a:noFill/>
          <a:ln w="9525">
            <a:noFill/>
            <a:miter lim="800000"/>
            <a:headEnd/>
            <a:tailEnd/>
          </a:ln>
        </p:spPr>
        <p:txBody>
          <a:bodyPr anchor="ctr">
            <a:spAutoFit/>
          </a:bodyPr>
          <a:lstStyle/>
          <a:p>
            <a:pPr algn="ctr" eaLnBrk="1" hangingPunct="1"/>
            <a:r>
              <a:rPr lang="ru-RU" altLang="ru-RU" b="1" i="1"/>
              <a:t>В нашем лагере не скучно.</a:t>
            </a:r>
            <a:br>
              <a:rPr lang="ru-RU" altLang="ru-RU" b="1" i="1"/>
            </a:br>
            <a:r>
              <a:rPr lang="ru-RU" altLang="ru-RU" b="1" i="1"/>
              <a:t>Всем занятия найдут.</a:t>
            </a:r>
            <a:br>
              <a:rPr lang="ru-RU" altLang="ru-RU" b="1" i="1"/>
            </a:br>
            <a:r>
              <a:rPr lang="ru-RU" altLang="ru-RU" b="1" i="1"/>
              <a:t>Воспитательницы наши</a:t>
            </a:r>
            <a:br>
              <a:rPr lang="ru-RU" altLang="ru-RU" b="1" i="1"/>
            </a:br>
            <a:r>
              <a:rPr lang="ru-RU" altLang="ru-RU" b="1" i="1"/>
              <a:t>Всех развеселят, займут.</a:t>
            </a:r>
            <a:br>
              <a:rPr lang="ru-RU" altLang="ru-RU" b="1" i="1"/>
            </a:br>
            <a:r>
              <a:rPr lang="ru-RU" altLang="ru-RU" b="1" i="1"/>
              <a:t>Но бываем мы капризны,</a:t>
            </a:r>
            <a:br>
              <a:rPr lang="ru-RU" altLang="ru-RU" b="1" i="1"/>
            </a:br>
            <a:r>
              <a:rPr lang="ru-RU" altLang="ru-RU" b="1" i="1"/>
              <a:t>Любим бегать и кричать.</a:t>
            </a:r>
            <a:br>
              <a:rPr lang="ru-RU" altLang="ru-RU" b="1" i="1"/>
            </a:br>
            <a:r>
              <a:rPr lang="ru-RU" altLang="ru-RU" b="1" i="1"/>
              <a:t>Ведь на то мы и дети,</a:t>
            </a:r>
            <a:br>
              <a:rPr lang="ru-RU" altLang="ru-RU" b="1" i="1"/>
            </a:br>
            <a:r>
              <a:rPr lang="ru-RU" altLang="ru-RU" b="1" i="1"/>
              <a:t>Чтобы взрослым докучать.</a:t>
            </a:r>
            <a:br>
              <a:rPr lang="ru-RU" altLang="ru-RU" b="1" i="1"/>
            </a:br>
            <a:r>
              <a:rPr lang="ru-RU" altLang="ru-RU" b="1" i="1"/>
              <a:t>Но и в этом случае,</a:t>
            </a:r>
            <a:br>
              <a:rPr lang="ru-RU" altLang="ru-RU" b="1" i="1"/>
            </a:br>
            <a:r>
              <a:rPr lang="ru-RU" altLang="ru-RU" b="1" i="1"/>
              <a:t>Для них мы будем лучшими.</a:t>
            </a:r>
            <a:br>
              <a:rPr lang="ru-RU" altLang="ru-RU" b="1" i="1"/>
            </a:br>
            <a:r>
              <a:rPr lang="ru-RU" altLang="ru-RU" b="1" i="1"/>
              <a:t>Потому что мы одна,</a:t>
            </a:r>
            <a:br>
              <a:rPr lang="ru-RU" altLang="ru-RU" b="1" i="1"/>
            </a:br>
            <a:r>
              <a:rPr lang="ru-RU" altLang="ru-RU" b="1" i="1"/>
              <a:t>Очень дружная семья</a:t>
            </a:r>
            <a:r>
              <a:rPr lang="ru-RU" altLang="ru-RU"/>
              <a:t> </a:t>
            </a:r>
          </a:p>
        </p:txBody>
      </p:sp>
      <p:pic>
        <p:nvPicPr>
          <p:cNvPr id="4100" name="Рисунок 3"/>
          <p:cNvPicPr>
            <a:picLocks noChangeAspect="1"/>
          </p:cNvPicPr>
          <p:nvPr/>
        </p:nvPicPr>
        <p:blipFill>
          <a:blip r:embed="rId3" cstate="email"/>
          <a:srcRect/>
          <a:stretch>
            <a:fillRect/>
          </a:stretch>
        </p:blipFill>
        <p:spPr bwMode="auto">
          <a:xfrm rot="553354">
            <a:off x="-1141413" y="1522413"/>
            <a:ext cx="9144001" cy="7419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0leCT"/>
          <p:cNvPicPr>
            <a:picLocks noGrp="1" noChangeAspect="1" noChangeArrowheads="1"/>
          </p:cNvPicPr>
          <p:nvPr>
            <p:ph type="body" idx="1"/>
          </p:nvPr>
        </p:nvPicPr>
        <p:blipFill>
          <a:blip r:embed="rId2" cstate="email"/>
          <a:srcRect/>
          <a:stretch>
            <a:fillRect/>
          </a:stretch>
        </p:blipFill>
        <p:spPr>
          <a:xfrm>
            <a:off x="-4763" y="0"/>
            <a:ext cx="9144001" cy="6858000"/>
          </a:xfrm>
          <a:noFill/>
        </p:spPr>
      </p:pic>
      <p:sp>
        <p:nvSpPr>
          <p:cNvPr id="5123" name="Rectangle 2"/>
          <p:cNvSpPr>
            <a:spLocks noGrp="1" noChangeArrowheads="1"/>
          </p:cNvSpPr>
          <p:nvPr>
            <p:ph type="title"/>
          </p:nvPr>
        </p:nvSpPr>
        <p:spPr>
          <a:xfrm>
            <a:off x="228600" y="1371600"/>
            <a:ext cx="4186238" cy="2514600"/>
          </a:xfrm>
        </p:spPr>
        <p:txBody>
          <a:bodyPr/>
          <a:lstStyle/>
          <a:p>
            <a:pPr algn="l" eaLnBrk="1" hangingPunct="1"/>
            <a:r>
              <a:rPr lang="ru-RU" altLang="ru-RU" sz="1400" b="1" u="sng" smtClean="0"/>
              <a:t/>
            </a:r>
            <a:br>
              <a:rPr lang="ru-RU" altLang="ru-RU" sz="1400" b="1" u="sng" smtClean="0"/>
            </a:br>
            <a:r>
              <a:rPr lang="ru-RU" altLang="ru-RU" sz="1400" b="1" u="sng" smtClean="0"/>
              <a:t/>
            </a:r>
            <a:br>
              <a:rPr lang="ru-RU" altLang="ru-RU" sz="1400" b="1" u="sng" smtClean="0"/>
            </a:br>
            <a:r>
              <a:rPr lang="ru-RU" altLang="ru-RU" sz="1400" b="1" u="sng" smtClean="0"/>
              <a:t/>
            </a:r>
            <a:br>
              <a:rPr lang="ru-RU" altLang="ru-RU" sz="1400" b="1" u="sng" smtClean="0"/>
            </a:br>
            <a:r>
              <a:rPr lang="ru-RU" altLang="ru-RU" sz="1400" b="1" u="sng" smtClean="0"/>
              <a:t/>
            </a:r>
            <a:br>
              <a:rPr lang="ru-RU" altLang="ru-RU" sz="1400" b="1" u="sng" smtClean="0"/>
            </a:br>
            <a:r>
              <a:rPr lang="ru-RU" altLang="ru-RU" sz="1400" b="1" u="sng" smtClean="0"/>
              <a:t/>
            </a:r>
            <a:br>
              <a:rPr lang="ru-RU" altLang="ru-RU" sz="1400" b="1" u="sng" smtClean="0"/>
            </a:br>
            <a:r>
              <a:rPr lang="ru-RU" altLang="ru-RU" sz="1400" b="1" u="sng" smtClean="0"/>
              <a:t/>
            </a:r>
            <a:br>
              <a:rPr lang="ru-RU" altLang="ru-RU" sz="1400" b="1" u="sng" smtClean="0"/>
            </a:br>
            <a:r>
              <a:rPr lang="ru-RU" altLang="ru-RU" sz="1400" b="1" u="sng" smtClean="0"/>
              <a:t/>
            </a:r>
            <a:br>
              <a:rPr lang="ru-RU" altLang="ru-RU" sz="1400" b="1" u="sng" smtClean="0"/>
            </a:br>
            <a:r>
              <a:rPr lang="ru-RU" altLang="ru-RU" sz="2400" b="1" i="1" u="sng" smtClean="0"/>
              <a:t>День первый – «День знакомства»</a:t>
            </a:r>
            <a:br>
              <a:rPr lang="ru-RU" altLang="ru-RU" sz="2400" b="1" i="1" u="sng" smtClean="0"/>
            </a:br>
            <a:r>
              <a:rPr lang="ru-RU" altLang="ru-RU" sz="2400" smtClean="0"/>
              <a:t>23.06.14</a:t>
            </a:r>
            <a:br>
              <a:rPr lang="ru-RU" altLang="ru-RU" sz="2400" smtClean="0"/>
            </a:br>
            <a:r>
              <a:rPr lang="ru-RU" altLang="ru-RU" sz="1400" smtClean="0"/>
              <a:t/>
            </a:r>
            <a:br>
              <a:rPr lang="ru-RU" altLang="ru-RU" sz="1400" smtClean="0"/>
            </a:br>
            <a:r>
              <a:rPr lang="ru-RU" altLang="ru-RU" sz="1600" b="1" smtClean="0"/>
              <a:t>День прошел удачно. Дети познакомились друг с другом. </a:t>
            </a:r>
            <a:br>
              <a:rPr lang="ru-RU" altLang="ru-RU" sz="1600" b="1" smtClean="0"/>
            </a:br>
            <a:r>
              <a:rPr lang="ru-RU" altLang="ru-RU" sz="1600" b="1" smtClean="0"/>
              <a:t>Было проведено организационное мероприятие – собрание «Здравствуй, городок здоровья!».</a:t>
            </a:r>
            <a:br>
              <a:rPr lang="ru-RU" altLang="ru-RU" sz="1600" b="1" smtClean="0"/>
            </a:br>
            <a:r>
              <a:rPr lang="ru-RU" altLang="ru-RU" sz="1600" b="1" smtClean="0"/>
              <a:t>Приняли правила поведения в городке.</a:t>
            </a:r>
            <a:br>
              <a:rPr lang="ru-RU" altLang="ru-RU" sz="1600" b="1" smtClean="0"/>
            </a:br>
            <a:r>
              <a:rPr lang="ru-RU" altLang="ru-RU" sz="1600" b="1" smtClean="0"/>
              <a:t>Создали «микрорайоны городка» (ребята поделились на команды по собственному желанию и по возрасту).</a:t>
            </a:r>
            <a:br>
              <a:rPr lang="ru-RU" altLang="ru-RU" sz="1600" b="1" smtClean="0"/>
            </a:br>
            <a:r>
              <a:rPr lang="ru-RU" altLang="ru-RU" sz="1600" b="1" smtClean="0"/>
              <a:t>Проведён инструктаж «Мечтают взрослые и дети о безопасности движения по всей планете»;</a:t>
            </a:r>
            <a:br>
              <a:rPr lang="ru-RU" altLang="ru-RU" sz="1600" b="1" smtClean="0"/>
            </a:br>
            <a:r>
              <a:rPr lang="ru-RU" altLang="ru-RU" sz="1600" b="1" smtClean="0"/>
              <a:t>а так же линейка, посвященная Дню памяти и скорби (22июня – начало войны). </a:t>
            </a:r>
            <a:br>
              <a:rPr lang="ru-RU" altLang="ru-RU" sz="1600" b="1" smtClean="0"/>
            </a:br>
            <a:r>
              <a:rPr lang="ru-RU" altLang="ru-RU" sz="1600" b="1" smtClean="0"/>
              <a:t>Затем разучивали новые летние песенки, играли в  разные интересные игры, проводили конкурсы. Дети остались довольны первому дню пришкольного лагеря и ушли домой с отличным настроением</a:t>
            </a:r>
            <a:r>
              <a:rPr lang="ru-RU" altLang="ru-RU" sz="1600" smtClean="0"/>
              <a:t>.</a:t>
            </a:r>
          </a:p>
        </p:txBody>
      </p:sp>
      <p:pic>
        <p:nvPicPr>
          <p:cNvPr id="5124" name="Рисунок 4"/>
          <p:cNvPicPr>
            <a:picLocks noChangeAspect="1"/>
          </p:cNvPicPr>
          <p:nvPr/>
        </p:nvPicPr>
        <p:blipFill>
          <a:blip r:embed="rId3" cstate="email"/>
          <a:srcRect/>
          <a:stretch>
            <a:fillRect/>
          </a:stretch>
        </p:blipFill>
        <p:spPr bwMode="auto">
          <a:xfrm>
            <a:off x="4478338" y="3406775"/>
            <a:ext cx="4660900" cy="3451225"/>
          </a:xfrm>
          <a:prstGeom prst="rect">
            <a:avLst/>
          </a:prstGeom>
          <a:noFill/>
          <a:ln w="9525">
            <a:noFill/>
            <a:miter lim="800000"/>
            <a:headEnd/>
            <a:tailEnd/>
          </a:ln>
        </p:spPr>
      </p:pic>
      <p:pic>
        <p:nvPicPr>
          <p:cNvPr id="5125" name="Объект 7"/>
          <p:cNvPicPr>
            <a:picLocks noChangeAspect="1"/>
          </p:cNvPicPr>
          <p:nvPr/>
        </p:nvPicPr>
        <p:blipFill>
          <a:blip r:embed="rId4" cstate="email"/>
          <a:srcRect/>
          <a:stretch>
            <a:fillRect/>
          </a:stretch>
        </p:blipFill>
        <p:spPr bwMode="auto">
          <a:xfrm>
            <a:off x="4478338" y="0"/>
            <a:ext cx="4645025" cy="340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0leCT"/>
          <p:cNvPicPr>
            <a:picLocks noGrp="1" noChangeAspect="1" noChangeArrowheads="1"/>
          </p:cNvPicPr>
          <p:nvPr>
            <p:ph type="body" idx="4294967295"/>
          </p:nvPr>
        </p:nvPicPr>
        <p:blipFill>
          <a:blip r:embed="rId2" cstate="email"/>
          <a:srcRect/>
          <a:stretch>
            <a:fillRect/>
          </a:stretch>
        </p:blipFill>
        <p:spPr>
          <a:xfrm>
            <a:off x="0" y="6350"/>
            <a:ext cx="9144000" cy="6858000"/>
          </a:xfrm>
          <a:noFill/>
        </p:spPr>
      </p:pic>
      <p:sp>
        <p:nvSpPr>
          <p:cNvPr id="6147" name="Прямоугольник 1"/>
          <p:cNvSpPr>
            <a:spLocks noChangeArrowheads="1"/>
          </p:cNvSpPr>
          <p:nvPr/>
        </p:nvSpPr>
        <p:spPr bwMode="auto">
          <a:xfrm>
            <a:off x="152400" y="-76200"/>
            <a:ext cx="5105400" cy="6924675"/>
          </a:xfrm>
          <a:prstGeom prst="rect">
            <a:avLst/>
          </a:prstGeom>
          <a:noFill/>
          <a:ln w="9525">
            <a:noFill/>
            <a:miter lim="800000"/>
            <a:headEnd/>
            <a:tailEnd/>
          </a:ln>
        </p:spPr>
        <p:txBody>
          <a:bodyPr>
            <a:spAutoFit/>
          </a:bodyPr>
          <a:lstStyle/>
          <a:p>
            <a:pPr eaLnBrk="1" hangingPunct="1"/>
            <a:r>
              <a:rPr lang="ru-RU" altLang="ru-RU"/>
              <a:t> </a:t>
            </a:r>
          </a:p>
          <a:p>
            <a:pPr algn="ctr" eaLnBrk="1" hangingPunct="1"/>
            <a:r>
              <a:rPr lang="ru-RU" altLang="ru-RU" sz="2800" b="1" i="1" u="sng"/>
              <a:t>Третий день – «Салют, городок!»</a:t>
            </a:r>
          </a:p>
          <a:p>
            <a:pPr algn="ctr" eaLnBrk="1" hangingPunct="1"/>
            <a:r>
              <a:rPr lang="ru-RU" altLang="ru-RU" sz="2800" b="1" i="1"/>
              <a:t>25.06.14.</a:t>
            </a:r>
            <a:r>
              <a:rPr lang="ru-RU" altLang="ru-RU" b="1"/>
              <a:t> </a:t>
            </a:r>
          </a:p>
          <a:p>
            <a:pPr eaLnBrk="1" hangingPunct="1"/>
            <a:r>
              <a:rPr lang="ru-RU" altLang="ru-RU" b="1"/>
              <a:t>   </a:t>
            </a:r>
          </a:p>
          <a:p>
            <a:pPr eaLnBrk="1" hangingPunct="1"/>
            <a:r>
              <a:rPr lang="ru-RU" altLang="ru-RU" b="1"/>
              <a:t> Сегодня мы беседовали о том, как нужно закаливаться и зачем это нужно. </a:t>
            </a:r>
          </a:p>
          <a:p>
            <a:pPr eaLnBrk="1" hangingPunct="1"/>
            <a:r>
              <a:rPr lang="ru-RU" altLang="ru-RU" b="1"/>
              <a:t>    Провели тренинг по пожарной эвакуации. </a:t>
            </a:r>
          </a:p>
          <a:p>
            <a:pPr eaLnBrk="1" hangingPunct="1"/>
            <a:r>
              <a:rPr lang="ru-RU" altLang="ru-RU" b="1"/>
              <a:t>    Праздник « Здравствуй,  лето! Здравствуй лагерь!»  был интересным и веселым: дети рассказывали стихотворения  о лете, о лагере, пели песни, танцевали и, конечно же, были проведены конкурсы. Затем ребята получили сладкие призы и подарки. День прошел очень хорошо. Дети были в праздничном настроении, веселились, напевали песенки. </a:t>
            </a:r>
          </a:p>
          <a:p>
            <a:pPr eaLnBrk="1" hangingPunct="1"/>
            <a:r>
              <a:rPr lang="ru-RU" altLang="ru-RU" b="1"/>
              <a:t>    Затем все пошли на прогулку в пришкольный городок,  где играли в пионербол, качались на качелях, катались на горках и просто играли по интересам.</a:t>
            </a:r>
          </a:p>
        </p:txBody>
      </p:sp>
      <p:pic>
        <p:nvPicPr>
          <p:cNvPr id="6148" name="Объект 18"/>
          <p:cNvPicPr>
            <a:picLocks noChangeAspect="1"/>
          </p:cNvPicPr>
          <p:nvPr/>
        </p:nvPicPr>
        <p:blipFill>
          <a:blip r:embed="rId3" cstate="email"/>
          <a:srcRect/>
          <a:stretch>
            <a:fillRect/>
          </a:stretch>
        </p:blipFill>
        <p:spPr bwMode="auto">
          <a:xfrm>
            <a:off x="5105400" y="6350"/>
            <a:ext cx="4038600" cy="3417888"/>
          </a:xfrm>
          <a:prstGeom prst="rect">
            <a:avLst/>
          </a:prstGeom>
          <a:noFill/>
          <a:ln w="9525">
            <a:noFill/>
            <a:miter lim="800000"/>
            <a:headEnd/>
            <a:tailEnd/>
          </a:ln>
        </p:spPr>
      </p:pic>
      <p:pic>
        <p:nvPicPr>
          <p:cNvPr id="6149" name="Объект 16"/>
          <p:cNvPicPr>
            <a:picLocks noChangeAspect="1"/>
          </p:cNvPicPr>
          <p:nvPr/>
        </p:nvPicPr>
        <p:blipFill>
          <a:blip r:embed="rId4" cstate="email"/>
          <a:srcRect/>
          <a:stretch>
            <a:fillRect/>
          </a:stretch>
        </p:blipFill>
        <p:spPr bwMode="auto">
          <a:xfrm>
            <a:off x="5105400" y="3425825"/>
            <a:ext cx="4038600" cy="3436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0leCT"/>
          <p:cNvPicPr>
            <a:picLocks noGrp="1" noChangeAspect="1" noChangeArrowheads="1"/>
          </p:cNvPicPr>
          <p:nvPr>
            <p:ph type="body" idx="1"/>
          </p:nvPr>
        </p:nvPicPr>
        <p:blipFill>
          <a:blip r:embed="rId3" cstate="email"/>
          <a:srcRect/>
          <a:stretch>
            <a:fillRect/>
          </a:stretch>
        </p:blipFill>
        <p:spPr>
          <a:xfrm>
            <a:off x="0" y="0"/>
            <a:ext cx="9144000" cy="6858000"/>
          </a:xfrm>
          <a:noFill/>
        </p:spPr>
      </p:pic>
      <p:sp>
        <p:nvSpPr>
          <p:cNvPr id="7171" name="Rectangle 2"/>
          <p:cNvSpPr>
            <a:spLocks noGrp="1" noChangeArrowheads="1"/>
          </p:cNvSpPr>
          <p:nvPr>
            <p:ph type="title"/>
          </p:nvPr>
        </p:nvSpPr>
        <p:spPr>
          <a:xfrm>
            <a:off x="457200" y="304800"/>
            <a:ext cx="8229600" cy="1143000"/>
          </a:xfrm>
        </p:spPr>
        <p:txBody>
          <a:bodyPr/>
          <a:lstStyle/>
          <a:p>
            <a:pPr eaLnBrk="1" hangingPunct="1"/>
            <a:r>
              <a:rPr lang="ru-RU" altLang="ru-RU" sz="2800" b="1" i="1" smtClean="0"/>
              <a:t/>
            </a:r>
            <a:br>
              <a:rPr lang="ru-RU" altLang="ru-RU" sz="2800" b="1" i="1" smtClean="0"/>
            </a:br>
            <a:r>
              <a:rPr lang="ru-RU" altLang="ru-RU" sz="2800" b="1" i="1" u="sng" smtClean="0"/>
              <a:t>Четвертый день – «Нет,  наркотикам!» </a:t>
            </a:r>
            <a:r>
              <a:rPr lang="ru-RU" altLang="ru-RU" sz="2800" b="1" i="1" smtClean="0"/>
              <a:t/>
            </a:r>
            <a:br>
              <a:rPr lang="ru-RU" altLang="ru-RU" sz="2800" b="1" i="1" smtClean="0"/>
            </a:br>
            <a:r>
              <a:rPr lang="ru-RU" altLang="ru-RU" sz="2800" b="1" i="1" smtClean="0"/>
              <a:t>26.06.14.</a:t>
            </a:r>
          </a:p>
        </p:txBody>
      </p:sp>
      <p:sp>
        <p:nvSpPr>
          <p:cNvPr id="7172" name="Прямоугольник 1"/>
          <p:cNvSpPr>
            <a:spLocks noChangeArrowheads="1"/>
          </p:cNvSpPr>
          <p:nvPr/>
        </p:nvSpPr>
        <p:spPr bwMode="auto">
          <a:xfrm>
            <a:off x="76200" y="1524000"/>
            <a:ext cx="4114800" cy="4770438"/>
          </a:xfrm>
          <a:prstGeom prst="rect">
            <a:avLst/>
          </a:prstGeom>
          <a:noFill/>
          <a:ln w="9525">
            <a:noFill/>
            <a:miter lim="800000"/>
            <a:headEnd/>
            <a:tailEnd/>
          </a:ln>
        </p:spPr>
        <p:txBody>
          <a:bodyPr>
            <a:spAutoFit/>
          </a:bodyPr>
          <a:lstStyle/>
          <a:p>
            <a:pPr eaLnBrk="1" hangingPunct="1"/>
            <a:endParaRPr lang="ru-RU" altLang="ru-RU" sz="2400"/>
          </a:p>
          <a:p>
            <a:pPr eaLnBrk="1" hangingPunct="1"/>
            <a:r>
              <a:rPr lang="ru-RU" altLang="ru-RU" sz="2000" b="1"/>
              <a:t>      Сегодня была проведена минутка здоровья на тему: «Как поднять настроение», а затем беседа  о здоровом образе жизни, после которой детям было предложено нарисовать рисунки на данную тему. Был оформлен уголок здоровья.  </a:t>
            </a:r>
          </a:p>
          <a:p>
            <a:pPr eaLnBrk="1" hangingPunct="1"/>
            <a:r>
              <a:rPr lang="ru-RU" altLang="ru-RU" sz="2000" b="1"/>
              <a:t>     После обеда дети искали «Похищенный полдник», который украла  хитрая и коварная Старушка Шапокляк. </a:t>
            </a:r>
          </a:p>
          <a:p>
            <a:pPr eaLnBrk="1" hangingPunct="1"/>
            <a:endParaRPr lang="ru-RU" altLang="ru-RU" sz="2000" b="1"/>
          </a:p>
        </p:txBody>
      </p:sp>
      <p:pic>
        <p:nvPicPr>
          <p:cNvPr id="7173" name="Объект 22"/>
          <p:cNvPicPr>
            <a:picLocks noChangeAspect="1"/>
          </p:cNvPicPr>
          <p:nvPr/>
        </p:nvPicPr>
        <p:blipFill>
          <a:blip r:embed="rId4" cstate="email"/>
          <a:srcRect/>
          <a:stretch>
            <a:fillRect/>
          </a:stretch>
        </p:blipFill>
        <p:spPr bwMode="auto">
          <a:xfrm>
            <a:off x="5410200" y="1262063"/>
            <a:ext cx="3733800" cy="2928937"/>
          </a:xfrm>
          <a:prstGeom prst="rect">
            <a:avLst/>
          </a:prstGeom>
          <a:noFill/>
          <a:ln w="9525">
            <a:noFill/>
            <a:miter lim="800000"/>
            <a:headEnd/>
            <a:tailEnd/>
          </a:ln>
        </p:spPr>
      </p:pic>
      <p:pic>
        <p:nvPicPr>
          <p:cNvPr id="7174" name="Объект 20"/>
          <p:cNvPicPr>
            <a:picLocks noChangeAspect="1"/>
          </p:cNvPicPr>
          <p:nvPr/>
        </p:nvPicPr>
        <p:blipFill>
          <a:blip r:embed="rId5" cstate="email"/>
          <a:srcRect/>
          <a:stretch>
            <a:fillRect/>
          </a:stretch>
        </p:blipFill>
        <p:spPr bwMode="auto">
          <a:xfrm>
            <a:off x="4456113" y="4152900"/>
            <a:ext cx="4687887"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0leCT"/>
          <p:cNvPicPr>
            <a:picLocks noGrp="1" noChangeAspect="1" noChangeArrowheads="1"/>
          </p:cNvPicPr>
          <p:nvPr>
            <p:ph type="body" idx="1"/>
          </p:nvPr>
        </p:nvPicPr>
        <p:blipFill>
          <a:blip r:embed="rId2" cstate="email"/>
          <a:srcRect/>
          <a:stretch>
            <a:fillRect/>
          </a:stretch>
        </p:blipFill>
        <p:spPr>
          <a:xfrm>
            <a:off x="-76200" y="-3175"/>
            <a:ext cx="9144000" cy="6858000"/>
          </a:xfrm>
          <a:noFill/>
        </p:spPr>
      </p:pic>
      <p:sp>
        <p:nvSpPr>
          <p:cNvPr id="8195" name="Rectangle 2"/>
          <p:cNvSpPr>
            <a:spLocks noGrp="1" noChangeArrowheads="1"/>
          </p:cNvSpPr>
          <p:nvPr>
            <p:ph type="title"/>
          </p:nvPr>
        </p:nvSpPr>
        <p:spPr>
          <a:xfrm>
            <a:off x="33338" y="228600"/>
            <a:ext cx="4572000" cy="6235700"/>
          </a:xfrm>
        </p:spPr>
        <p:txBody>
          <a:bodyPr/>
          <a:lstStyle/>
          <a:p>
            <a:pPr eaLnBrk="1" hangingPunct="1"/>
            <a:r>
              <a:rPr lang="ru-RU" altLang="ru-RU" sz="2800" b="1" i="1" u="sng" smtClean="0"/>
              <a:t>Шестой день – «День пешехода»</a:t>
            </a:r>
            <a:r>
              <a:rPr lang="ru-RU" altLang="ru-RU" sz="2800" b="1" u="sng" smtClean="0"/>
              <a:t/>
            </a:r>
            <a:br>
              <a:rPr lang="ru-RU" altLang="ru-RU" sz="2800" b="1" u="sng" smtClean="0"/>
            </a:br>
            <a:r>
              <a:rPr lang="ru-RU" altLang="ru-RU" sz="2800" b="1" smtClean="0"/>
              <a:t>28.06.14</a:t>
            </a:r>
            <a:br>
              <a:rPr lang="ru-RU" altLang="ru-RU" sz="2800" b="1" smtClean="0"/>
            </a:br>
            <a:r>
              <a:rPr lang="ru-RU" altLang="ru-RU" sz="2800" b="1" smtClean="0"/>
              <a:t/>
            </a:r>
            <a:br>
              <a:rPr lang="ru-RU" altLang="ru-RU" sz="2800" b="1" smtClean="0"/>
            </a:br>
            <a:r>
              <a:rPr lang="ru-RU" altLang="ru-RU" sz="2800" b="1" smtClean="0"/>
              <a:t>   </a:t>
            </a:r>
            <a:r>
              <a:rPr lang="ru-RU" altLang="ru-RU" sz="2000" b="1" smtClean="0"/>
              <a:t>Вот и прошла первая неделя пришкольного лагеря. </a:t>
            </a:r>
            <a:br>
              <a:rPr lang="ru-RU" altLang="ru-RU" sz="2000" b="1" smtClean="0"/>
            </a:br>
            <a:r>
              <a:rPr lang="ru-RU" altLang="ru-RU" sz="2000" b="1" smtClean="0"/>
              <a:t> Этот день ребятам запомнился тем, что был проведен КВН по ПДД «Азбука улиц и дорог». После которого следовал конкурс рисунков на тему «Дорожный знак». После обеда  детям было предложено провести небольшой праздник вежливости, в котором все приняли активное участие.</a:t>
            </a:r>
          </a:p>
        </p:txBody>
      </p:sp>
      <p:pic>
        <p:nvPicPr>
          <p:cNvPr id="8196" name="Рисунок 3"/>
          <p:cNvPicPr>
            <a:picLocks noChangeAspect="1"/>
          </p:cNvPicPr>
          <p:nvPr/>
        </p:nvPicPr>
        <p:blipFill>
          <a:blip r:embed="rId3" cstate="email"/>
          <a:srcRect/>
          <a:stretch>
            <a:fillRect/>
          </a:stretch>
        </p:blipFill>
        <p:spPr bwMode="auto">
          <a:xfrm>
            <a:off x="4552950" y="3281363"/>
            <a:ext cx="4591050" cy="3632200"/>
          </a:xfrm>
          <a:prstGeom prst="rect">
            <a:avLst/>
          </a:prstGeom>
          <a:noFill/>
          <a:ln w="9525">
            <a:noFill/>
            <a:miter lim="800000"/>
            <a:headEnd/>
            <a:tailEnd/>
          </a:ln>
        </p:spPr>
      </p:pic>
      <p:pic>
        <p:nvPicPr>
          <p:cNvPr id="8197" name="Объект 32"/>
          <p:cNvPicPr>
            <a:picLocks noChangeAspect="1"/>
          </p:cNvPicPr>
          <p:nvPr/>
        </p:nvPicPr>
        <p:blipFill>
          <a:blip r:embed="rId4" cstate="email"/>
          <a:srcRect/>
          <a:stretch>
            <a:fillRect/>
          </a:stretch>
        </p:blipFill>
        <p:spPr bwMode="auto">
          <a:xfrm>
            <a:off x="4562475" y="0"/>
            <a:ext cx="4573588"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0leCT"/>
          <p:cNvPicPr>
            <a:picLocks noGrp="1" noChangeAspect="1" noChangeArrowheads="1"/>
          </p:cNvPicPr>
          <p:nvPr>
            <p:ph type="body" idx="1"/>
          </p:nvPr>
        </p:nvPicPr>
        <p:blipFill>
          <a:blip r:embed="rId2" cstate="email"/>
          <a:srcRect/>
          <a:stretch>
            <a:fillRect/>
          </a:stretch>
        </p:blipFill>
        <p:spPr>
          <a:xfrm>
            <a:off x="0" y="0"/>
            <a:ext cx="9144000" cy="6858000"/>
          </a:xfrm>
          <a:noFill/>
        </p:spPr>
      </p:pic>
      <p:sp>
        <p:nvSpPr>
          <p:cNvPr id="9219" name="Rectangle 2"/>
          <p:cNvSpPr>
            <a:spLocks noGrp="1" noChangeArrowheads="1"/>
          </p:cNvSpPr>
          <p:nvPr>
            <p:ph type="title"/>
          </p:nvPr>
        </p:nvSpPr>
        <p:spPr>
          <a:xfrm>
            <a:off x="76200" y="274638"/>
            <a:ext cx="4267200" cy="5668962"/>
          </a:xfrm>
        </p:spPr>
        <p:txBody>
          <a:bodyPr/>
          <a:lstStyle/>
          <a:p>
            <a:pPr eaLnBrk="1" hangingPunct="1"/>
            <a:r>
              <a:rPr lang="ru-RU" altLang="ru-RU" sz="2800" b="1" i="1" u="sng" smtClean="0"/>
              <a:t/>
            </a:r>
            <a:br>
              <a:rPr lang="ru-RU" altLang="ru-RU" sz="2800" b="1" i="1" u="sng" smtClean="0"/>
            </a:br>
            <a:r>
              <a:rPr lang="ru-RU" altLang="ru-RU" sz="2800" b="1" i="1" u="sng" smtClean="0"/>
              <a:t>День седьмой – «День здоровья»</a:t>
            </a:r>
            <a:br>
              <a:rPr lang="ru-RU" altLang="ru-RU" sz="2800" b="1" i="1" u="sng" smtClean="0"/>
            </a:br>
            <a:r>
              <a:rPr lang="ru-RU" altLang="ru-RU" sz="2800" b="1" i="1" smtClean="0"/>
              <a:t>30.07.14.</a:t>
            </a:r>
            <a:r>
              <a:rPr lang="ru-RU" altLang="ru-RU" sz="2800" b="1" smtClean="0"/>
              <a:t/>
            </a:r>
            <a:br>
              <a:rPr lang="ru-RU" altLang="ru-RU" sz="2800" b="1" smtClean="0"/>
            </a:br>
            <a:r>
              <a:rPr lang="ru-RU" altLang="ru-RU" sz="2800" b="1" smtClean="0"/>
              <a:t/>
            </a:r>
            <a:br>
              <a:rPr lang="ru-RU" altLang="ru-RU" sz="2800" b="1" smtClean="0"/>
            </a:br>
            <a:r>
              <a:rPr lang="ru-RU" altLang="ru-RU" sz="1800" b="1" smtClean="0"/>
              <a:t>Сегодня день начался с зарядки на свежем воздухе и минутки здоровья «Гигиена тела». Затем беседа «Для чего существует ПДД?» По данной теме все дружно рисовали рисунки на асфальте. После обеда  было веселое соревнование на свежем воздухе, где вручались номинации «Самый сильный», «Самый ловкий» и «Самый быстрый». Соревнования прошли очень  весело и организованно. Дети остались довольными. </a:t>
            </a:r>
          </a:p>
        </p:txBody>
      </p:sp>
      <p:pic>
        <p:nvPicPr>
          <p:cNvPr id="9220" name="Рисунок 3"/>
          <p:cNvPicPr>
            <a:picLocks noChangeAspect="1"/>
          </p:cNvPicPr>
          <p:nvPr/>
        </p:nvPicPr>
        <p:blipFill>
          <a:blip r:embed="rId3" cstate="email"/>
          <a:srcRect/>
          <a:stretch>
            <a:fillRect/>
          </a:stretch>
        </p:blipFill>
        <p:spPr bwMode="auto">
          <a:xfrm>
            <a:off x="4495800" y="-15875"/>
            <a:ext cx="4648200" cy="3149600"/>
          </a:xfrm>
          <a:prstGeom prst="rect">
            <a:avLst/>
          </a:prstGeom>
          <a:noFill/>
          <a:ln w="9525">
            <a:noFill/>
            <a:miter lim="800000"/>
            <a:headEnd/>
            <a:tailEnd/>
          </a:ln>
        </p:spPr>
      </p:pic>
      <p:pic>
        <p:nvPicPr>
          <p:cNvPr id="9221" name="Объект 8"/>
          <p:cNvPicPr>
            <a:picLocks noChangeAspect="1"/>
          </p:cNvPicPr>
          <p:nvPr/>
        </p:nvPicPr>
        <p:blipFill>
          <a:blip r:embed="rId4" cstate="email"/>
          <a:srcRect/>
          <a:stretch>
            <a:fillRect/>
          </a:stretch>
        </p:blipFill>
        <p:spPr bwMode="auto">
          <a:xfrm>
            <a:off x="4495800" y="3133725"/>
            <a:ext cx="4648200" cy="3743325"/>
          </a:xfrm>
          <a:prstGeom prst="rect">
            <a:avLst/>
          </a:prstGeom>
          <a:noFill/>
          <a:ln w="9525">
            <a:noFill/>
            <a:miter lim="800000"/>
            <a:headEnd/>
            <a:tailEnd/>
          </a:ln>
        </p:spPr>
      </p:pic>
      <p:pic>
        <p:nvPicPr>
          <p:cNvPr id="9222" name="Рисунок 5"/>
          <p:cNvPicPr>
            <a:picLocks noChangeAspect="1"/>
          </p:cNvPicPr>
          <p:nvPr/>
        </p:nvPicPr>
        <p:blipFill>
          <a:blip r:embed="rId5" cstate="email"/>
          <a:srcRect/>
          <a:stretch>
            <a:fillRect/>
          </a:stretch>
        </p:blipFill>
        <p:spPr bwMode="auto">
          <a:xfrm>
            <a:off x="4495800" y="1981200"/>
            <a:ext cx="46482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0leCT"/>
          <p:cNvPicPr>
            <a:picLocks noGrp="1" noChangeAspect="1" noChangeArrowheads="1"/>
          </p:cNvPicPr>
          <p:nvPr>
            <p:ph type="body" idx="1"/>
          </p:nvPr>
        </p:nvPicPr>
        <p:blipFill>
          <a:blip r:embed="rId2" cstate="email"/>
          <a:srcRect/>
          <a:stretch>
            <a:fillRect/>
          </a:stretch>
        </p:blipFill>
        <p:spPr>
          <a:xfrm>
            <a:off x="0" y="0"/>
            <a:ext cx="9144000" cy="6858000"/>
          </a:xfrm>
          <a:noFill/>
        </p:spPr>
      </p:pic>
      <p:sp>
        <p:nvSpPr>
          <p:cNvPr id="17411" name="Rectangle 2"/>
          <p:cNvSpPr>
            <a:spLocks noGrp="1" noChangeArrowheads="1"/>
          </p:cNvSpPr>
          <p:nvPr>
            <p:ph type="title"/>
          </p:nvPr>
        </p:nvSpPr>
        <p:spPr>
          <a:xfrm>
            <a:off x="0" y="-609600"/>
            <a:ext cx="4495800" cy="7467600"/>
          </a:xfrm>
        </p:spPr>
        <p:txBody>
          <a:bodyPr/>
          <a:lstStyle/>
          <a:p>
            <a:pPr eaLnBrk="1" hangingPunct="1">
              <a:defRPr/>
            </a:pPr>
            <a:r>
              <a:rPr lang="ru-RU" sz="2800" b="1" i="1" u="sng" dirty="0" smtClean="0"/>
              <a:t>Десятый день – </a:t>
            </a:r>
            <a:br>
              <a:rPr lang="ru-RU" sz="2800" b="1" i="1" u="sng" dirty="0" smtClean="0"/>
            </a:br>
            <a:r>
              <a:rPr lang="ru-RU" sz="2800" b="1" i="1" u="sng" dirty="0" smtClean="0"/>
              <a:t>«2014 год – год культуры и туризма в Кузбассе»</a:t>
            </a:r>
            <a:br>
              <a:rPr lang="ru-RU" sz="2800" b="1" i="1" u="sng" dirty="0" smtClean="0"/>
            </a:br>
            <a:r>
              <a:rPr lang="ru-RU" sz="2800" b="1" i="1" dirty="0" smtClean="0"/>
              <a:t>03.07.14.</a:t>
            </a:r>
            <a:br>
              <a:rPr lang="ru-RU" sz="2800" b="1" i="1" dirty="0" smtClean="0"/>
            </a:br>
            <a:r>
              <a:rPr lang="ru-RU" sz="2800" b="1" i="1" dirty="0" smtClean="0"/>
              <a:t/>
            </a:r>
            <a:br>
              <a:rPr lang="ru-RU" sz="2800" b="1" i="1" dirty="0" smtClean="0"/>
            </a:br>
            <a:r>
              <a:rPr lang="ru-RU" sz="1800" b="1" dirty="0" smtClean="0">
                <a:effectLst>
                  <a:outerShdw blurRad="38100" dist="38100" dir="2700000" algn="tl">
                    <a:srgbClr val="000000">
                      <a:alpha val="43137"/>
                    </a:srgbClr>
                  </a:outerShdw>
                </a:effectLst>
              </a:rPr>
              <a:t>Минутка здоровья сегодня была посвящена правильному загоранию в летний период. Проведена беседа по ПДД на тему «Если я велосипедист», а так же конкурс рисунков «Загадка снежного человека». Закончился этот день веселой и подвижной эстафетой на свежем воздухе (на стадионе) «Веселые старты». Дети активно, возбужденно и весело участвовали в эстафете: играли</a:t>
            </a:r>
            <a:r>
              <a:rPr lang="ru-RU" sz="1800" b="1" smtClean="0">
                <a:effectLst>
                  <a:outerShdw blurRad="38100" dist="38100" dir="2700000" algn="tl">
                    <a:srgbClr val="000000">
                      <a:alpha val="43137"/>
                    </a:srgbClr>
                  </a:outerShdw>
                </a:effectLst>
              </a:rPr>
              <a:t>, бегали, </a:t>
            </a:r>
            <a:r>
              <a:rPr lang="ru-RU" sz="1800" b="1" dirty="0" smtClean="0">
                <a:effectLst>
                  <a:outerShdw blurRad="38100" dist="38100" dir="2700000" algn="tl">
                    <a:srgbClr val="000000">
                      <a:alpha val="43137"/>
                    </a:srgbClr>
                  </a:outerShdw>
                </a:effectLst>
              </a:rPr>
              <a:t>прыгали. </a:t>
            </a:r>
          </a:p>
        </p:txBody>
      </p:sp>
      <p:pic>
        <p:nvPicPr>
          <p:cNvPr id="10244" name="Объект 35"/>
          <p:cNvPicPr>
            <a:picLocks noChangeAspect="1"/>
          </p:cNvPicPr>
          <p:nvPr/>
        </p:nvPicPr>
        <p:blipFill>
          <a:blip r:embed="rId3" cstate="email"/>
          <a:srcRect/>
          <a:stretch>
            <a:fillRect/>
          </a:stretch>
        </p:blipFill>
        <p:spPr bwMode="auto">
          <a:xfrm>
            <a:off x="4495800" y="3124200"/>
            <a:ext cx="4956175" cy="371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872</TotalTime>
  <Words>101</Words>
  <Application>Microsoft Office PowerPoint</Application>
  <PresentationFormat>Экран (4:3)</PresentationFormat>
  <Paragraphs>30</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Оформление по умолчанию</vt:lpstr>
      <vt:lpstr>ОТЧЁТ О РЕЗУЛЬТАТАХ РАБОТЫ  ЛОУ МБОУ «СОШ№20»  п. Темиртау  «Городок здоровья»  с 23.06.14 по 16.07.14. </vt:lpstr>
      <vt:lpstr>       Лагерь – это сфера активного отдыха, разнообразная общественно значимая досуговая деятельность, которая дает возможность любому ребенку раскрыться, приблизиться к высоким уровням самоуважения и самореабилитации. Лагерь с дневным пребыванием учащихся призван создать оптимальные условия для полноценного отдыха детей. Детские оздоровительные лагеря являются частью социальной среды, в которой дети реализуют свои возможности, потребности в индивидуальной, физической и социальной компенсации в свободное время. Летний лагерь является, с одной стороны, формой организации свободного времени детей разного возраста, пола и уровня развития, с другой – пространством для оздоровления, развития художественного, технического, социального творчества.</vt:lpstr>
      <vt:lpstr>Слайд 3</vt:lpstr>
      <vt:lpstr>       День первый – «День знакомства» 23.06.14  День прошел удачно. Дети познакомились друг с другом.  Было проведено организационное мероприятие – собрание «Здравствуй, городок здоровья!». Приняли правила поведения в городке. Создали «микрорайоны городка» (ребята поделились на команды по собственному желанию и по возрасту). Проведён инструктаж «Мечтают взрослые и дети о безопасности движения по всей планете»; а так же линейка, посвященная Дню памяти и скорби (22июня – начало войны).  Затем разучивали новые летние песенки, играли в  разные интересные игры, проводили конкурсы. Дети остались довольны первому дню пришкольного лагеря и ушли домой с отличным настроением.</vt:lpstr>
      <vt:lpstr>Слайд 5</vt:lpstr>
      <vt:lpstr> Четвертый день – «Нет,  наркотикам!»  26.06.14.</vt:lpstr>
      <vt:lpstr>Шестой день – «День пешехода» 28.06.14     Вот и прошла первая неделя пришкольного лагеря.   Этот день ребятам запомнился тем, что был проведен КВН по ПДД «Азбука улиц и дорог». После которого следовал конкурс рисунков на тему «Дорожный знак». После обеда  детям было предложено провести небольшой праздник вежливости, в котором все приняли активное участие.</vt:lpstr>
      <vt:lpstr> День седьмой – «День здоровья» 30.07.14.  Сегодня день начался с зарядки на свежем воздухе и минутки здоровья «Гигиена тела». Затем беседа «Для чего существует ПДД?» По данной теме все дружно рисовали рисунки на асфальте. После обеда  было веселое соревнование на свежем воздухе, где вручались номинации «Самый сильный», «Самый ловкий» и «Самый быстрый». Соревнования прошли очень  весело и организованно. Дети остались довольными. </vt:lpstr>
      <vt:lpstr>Десятый день –  «2014 год – год культуры и туризма в Кузбассе» 03.07.14.  Минутка здоровья сегодня была посвящена правильному загоранию в летний период. Проведена беседа по ПДД на тему «Если я велосипедист», а так же конкурс рисунков «Загадка снежного человека». Закончился этот день веселой и подвижной эстафетой на свежем воздухе (на стадионе) «Веселые старты». Дети активно, возбужденно и весело участвовали в эстафете: играли, бегали, прыгали. </vt:lpstr>
      <vt:lpstr>Тринадцатый день – «День Ивана Купалы» 07.07.14.   Этот  день для ребят был незабываемым, так как 7 июля- день Ивана Купалы. Было просмотрена презентация на тему «История, обычаи и традиции в Иванов день». Так же прошел праздник русской старины – день Ивана Купалы, где ребятам очень понравились конкурсы. Затем под музыку все дружно играли на улице. Было весело и забавно. </vt:lpstr>
      <vt:lpstr> Четырнадцатый день – «День семьи, любви и верности» 08.07.14. Сегодня день прошел в доброжелательной, уважительной и веселой атмосфере. Минутка здоровья была посвящена теме «Как ухаживать за кожей лица и рук». Проведен брейн-ринг по ПДД «Ты по улице идешь», а так же воспитатели беседовали с детьми о истории праздника семьи в России. После этого был проведен конкурс детских рисунков на тему «Семейные ценности». И закончился день походом в  Темиртаурское ДК, где была конкурсно-развлекательная программа «Моя семья – моя радость». </vt:lpstr>
      <vt:lpstr>Девятнадцатый день – «По родному краю» 14.07.14.  Минутка здоровья сегодня была посвящена лекарственным травам «Зеленая аптечка». Посетили школьный музей, там же была проведена беседа «История нашего поселка». Затем ходили на экскурсию «Лекарственные растения нашего края» и на обратном пути зашли на родник, чтобы умыться, набрать воды. После обеда дети занимались по интересам: кто-то участвовал в  конкурсе «Летние цветы», кто-то репетировал номера на закрытие лагеря,  кто - то играл в настольные игры. </vt:lpstr>
      <vt:lpstr> Двадцать первый день –  «До свидания, лагерь!» 16.07.14. Сегодня  с утра врач измеряла рост и проводила взвешивание.  Конечно же, детки  подросли и набрали в весе. Потом все активно стали готовиться  к празднику «До свидания, лагерь»: репетировали и оформляли зал. Праздник закрытия лагеря прошел очень организованно, интересно, весело и удачно. В конце праздника детям раздали подарки.  Ребята неохотно покидали лагерь, некоторые просились на следующий сезон, но оказалось что 3 сезона не будет. В общем, день был веселым и в то же время печальным. После отправки детей домой было педагогическое собрание, где подводились итоги работы лагеря.</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Виталий</dc:creator>
  <cp:lastModifiedBy>Moi</cp:lastModifiedBy>
  <cp:revision>71</cp:revision>
  <cp:lastPrinted>1601-01-01T00:00:00Z</cp:lastPrinted>
  <dcterms:created xsi:type="dcterms:W3CDTF">1601-01-01T00:00:00Z</dcterms:created>
  <dcterms:modified xsi:type="dcterms:W3CDTF">2020-06-05T16:59:46Z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