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91" r:id="rId2"/>
    <p:sldId id="296" r:id="rId3"/>
    <p:sldId id="295" r:id="rId4"/>
    <p:sldId id="294" r:id="rId5"/>
    <p:sldId id="292" r:id="rId6"/>
    <p:sldId id="316" r:id="rId7"/>
    <p:sldId id="309" r:id="rId8"/>
    <p:sldId id="311" r:id="rId9"/>
    <p:sldId id="308" r:id="rId10"/>
    <p:sldId id="298" r:id="rId11"/>
    <p:sldId id="29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рхипова Ирина Николаевна" initials="АИН" lastIdx="1" clrIdx="0">
    <p:extLst>
      <p:ext uri="{19B8F6BF-5375-455C-9EA6-DF929625EA0E}">
        <p15:presenceInfo xmlns:p15="http://schemas.microsoft.com/office/powerpoint/2012/main" xmlns="" userId="Архипова Ирин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F6426"/>
    <a:srgbClr val="5E914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738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08" y="-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360" y="2159031"/>
            <a:ext cx="10972800" cy="213325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Из опыта сопровождения проектной деятельности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старшеклассников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</a:br>
            <a:endParaRPr lang="ru-RU" dirty="0">
              <a:solidFill>
                <a:schemeClr val="bg2">
                  <a:lumMod val="1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9000" y="2326511"/>
            <a:ext cx="10693400" cy="3799653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ru-RU" dirty="0" smtClean="0"/>
              <a:t>Учитель </a:t>
            </a:r>
          </a:p>
          <a:p>
            <a:pPr marL="0" indent="0" algn="r">
              <a:buNone/>
            </a:pPr>
            <a:r>
              <a:rPr lang="ru-RU" dirty="0"/>
              <a:t>а</a:t>
            </a:r>
            <a:r>
              <a:rPr lang="ru-RU" dirty="0" smtClean="0"/>
              <a:t>нглийского языка</a:t>
            </a:r>
          </a:p>
          <a:p>
            <a:pPr marL="0" indent="0" algn="r">
              <a:buNone/>
            </a:pPr>
            <a:r>
              <a:rPr lang="ru-RU" dirty="0" smtClean="0"/>
              <a:t>Архипова И.Н.</a:t>
            </a:r>
            <a:endParaRPr lang="en-US" dirty="0" smtClean="0"/>
          </a:p>
          <a:p>
            <a:pPr marL="0" indent="0" algn="ctr">
              <a:buNone/>
            </a:pPr>
            <a:r>
              <a:rPr lang="ru-RU" sz="1800" dirty="0" smtClean="0"/>
              <a:t>2019-2020 </a:t>
            </a:r>
            <a:r>
              <a:rPr lang="ru-RU" sz="1800" smtClean="0"/>
              <a:t>учебный год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Book Antiqua" pitchFamily="18" charset="0"/>
              </a:rPr>
              <a:t>Результативность проекта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Разработан дидактический материал – сценарий классного часа на экологическую тему;</a:t>
            </a:r>
          </a:p>
          <a:p>
            <a:r>
              <a:rPr lang="ru-RU" dirty="0" smtClean="0">
                <a:latin typeface="Book Antiqua" pitchFamily="18" charset="0"/>
              </a:rPr>
              <a:t>Подготовлена и </a:t>
            </a:r>
            <a:r>
              <a:rPr lang="ru-RU" smtClean="0">
                <a:latin typeface="Book Antiqua" pitchFamily="18" charset="0"/>
              </a:rPr>
              <a:t>представлена </a:t>
            </a:r>
            <a:r>
              <a:rPr lang="ru-RU" smtClean="0">
                <a:latin typeface="Book Antiqua" pitchFamily="18" charset="0"/>
              </a:rPr>
              <a:t>презентация </a:t>
            </a:r>
            <a:r>
              <a:rPr lang="ru-RU" smtClean="0">
                <a:latin typeface="Book Antiqua" pitchFamily="18" charset="0"/>
              </a:rPr>
              <a:t>на </a:t>
            </a:r>
            <a:r>
              <a:rPr lang="ru-RU" smtClean="0">
                <a:latin typeface="Book Antiqua" pitchFamily="18" charset="0"/>
              </a:rPr>
              <a:t>русском </a:t>
            </a:r>
            <a:r>
              <a:rPr lang="ru-RU" dirty="0" smtClean="0">
                <a:latin typeface="Book Antiqua" pitchFamily="18" charset="0"/>
              </a:rPr>
              <a:t>и на английском языках;</a:t>
            </a:r>
          </a:p>
          <a:p>
            <a:r>
              <a:rPr lang="ru-RU" dirty="0" smtClean="0">
                <a:latin typeface="Book Antiqua" pitchFamily="18" charset="0"/>
              </a:rPr>
              <a:t>Собрано более 4000 батареек и даны рекомендации по их правильной утилизации.</a:t>
            </a:r>
            <a:endParaRPr lang="ru-RU" dirty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4341" y="1227434"/>
            <a:ext cx="116598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F642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F642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Берегите природу! Всё в ваших руках!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3F642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6018" name="Picture 2" descr="http://feel-feed.ru/wp-content/uploads/2017/09/1200-630-kopirovat-981-1170x6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993" y="3076575"/>
            <a:ext cx="6550932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Book Antiqua" pitchFamily="18" charset="0"/>
                <a:ea typeface="+mn-ea"/>
                <a:cs typeface="+mn-cs"/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4100" y="1790701"/>
            <a:ext cx="9601200" cy="38607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500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sz="3500" dirty="0" smtClean="0">
                <a:latin typeface="Book Antiqua" pitchFamily="18" charset="0"/>
              </a:rPr>
              <a:t>	Формирование бережного </a:t>
            </a:r>
            <a:r>
              <a:rPr lang="ru-RU" sz="3500" smtClean="0">
                <a:latin typeface="Book Antiqua" pitchFamily="18" charset="0"/>
              </a:rPr>
              <a:t>отношения учащихся к </a:t>
            </a:r>
            <a:r>
              <a:rPr lang="ru-RU" sz="3500" dirty="0" smtClean="0">
                <a:latin typeface="Book Antiqua" pitchFamily="18" charset="0"/>
              </a:rPr>
              <a:t>природе в условиях города</a:t>
            </a:r>
            <a:endParaRPr lang="ru-RU" sz="3500" dirty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Задачи: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endParaRPr lang="ru-RU" dirty="0" smtClean="0">
              <a:latin typeface="Book Antiqua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Book Antiqua" pitchFamily="18" charset="0"/>
              </a:rPr>
              <a:t>Проанализировать теоретический материал по проблеме утилизации батареек;</a:t>
            </a:r>
          </a:p>
          <a:p>
            <a:pPr marL="0" indent="0">
              <a:buNone/>
            </a:pPr>
            <a:r>
              <a:rPr lang="ru-RU" dirty="0" smtClean="0">
                <a:latin typeface="Book Antiqua" pitchFamily="18" charset="0"/>
              </a:rPr>
              <a:t>2</a:t>
            </a:r>
            <a:r>
              <a:rPr lang="ru-RU" dirty="0">
                <a:latin typeface="Book Antiqua" pitchFamily="18" charset="0"/>
              </a:rPr>
              <a:t>) </a:t>
            </a:r>
            <a:r>
              <a:rPr lang="ru-RU" dirty="0" smtClean="0">
                <a:latin typeface="Book Antiqua" pitchFamily="18" charset="0"/>
              </a:rPr>
              <a:t>Разработать сценарий </a:t>
            </a:r>
            <a:r>
              <a:rPr lang="ru-RU" dirty="0">
                <a:latin typeface="Book Antiqua" pitchFamily="18" charset="0"/>
              </a:rPr>
              <a:t>классного часа на тему: «Сдай батарейку – спаси </a:t>
            </a:r>
            <a:r>
              <a:rPr lang="ru-RU" dirty="0" smtClean="0">
                <a:latin typeface="Book Antiqua" pitchFamily="18" charset="0"/>
              </a:rPr>
              <a:t>природу!»;</a:t>
            </a:r>
          </a:p>
          <a:p>
            <a:pPr marL="0" indent="0">
              <a:buNone/>
            </a:pPr>
            <a:r>
              <a:rPr lang="ru-RU" dirty="0" smtClean="0">
                <a:latin typeface="Book Antiqua" pitchFamily="18" charset="0"/>
              </a:rPr>
              <a:t> 3) Собрать батарейки.</a:t>
            </a:r>
            <a:endParaRPr lang="ru-RU" dirty="0">
              <a:latin typeface="Book Antiqua" pitchFamily="18" charset="0"/>
            </a:endParaRPr>
          </a:p>
          <a:p>
            <a:pPr marL="0" indent="0">
              <a:buNone/>
            </a:pPr>
            <a:endParaRPr lang="ru-RU" dirty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47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704" y="1165889"/>
            <a:ext cx="10972800" cy="1143000"/>
          </a:xfrm>
        </p:spPr>
        <p:txBody>
          <a:bodyPr>
            <a:noAutofit/>
          </a:bodyPr>
          <a:lstStyle/>
          <a:p>
            <a:r>
              <a:rPr lang="ru-RU" sz="5400" dirty="0"/>
              <a:t>Теоретическая часть работы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latin typeface="Book Antiqua" pitchFamily="18" charset="0"/>
            </a:endParaRPr>
          </a:p>
          <a:p>
            <a:endParaRPr lang="ru-RU" dirty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Сбор и обработка необходимой информации в электронных ресурсах: публикациях </a:t>
            </a:r>
            <a:r>
              <a:rPr lang="ru-RU" dirty="0">
                <a:latin typeface="Book Antiqua" pitchFamily="18" charset="0"/>
              </a:rPr>
              <a:t>в сети Интернет, </a:t>
            </a:r>
            <a:r>
              <a:rPr lang="ru-RU" dirty="0" smtClean="0">
                <a:latin typeface="Book Antiqua" pitchFamily="18" charset="0"/>
              </a:rPr>
              <a:t>тематических форумов и блогов; </a:t>
            </a:r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Анализ результатов опроса учащихся начальной школы по вопросу утилизации батареек.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54400" y="0"/>
            <a:ext cx="4876800" cy="44069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Book Antiqua" pitchFamily="18" charset="0"/>
              </a:rPr>
              <a:t>Одна 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батарейка, попавшая в мусорное ведро, загрязняет примерно </a:t>
            </a:r>
            <a:r>
              <a:rPr lang="ru-RU" dirty="0" smtClean="0">
                <a:latin typeface="Book Antiqua" pitchFamily="18" charset="0"/>
              </a:rPr>
              <a:t>20 квадратных метров земли. </a:t>
            </a:r>
            <a:r>
              <a:rPr lang="ru-RU" dirty="0">
                <a:latin typeface="Book Antiqua" pitchFamily="18" charset="0"/>
              </a:rPr>
              <a:t>В лесной зоне это территория, на которой растут два дерева и обитают два крота, один ёжик и несколько тысяч дождевых червей.   </a:t>
            </a:r>
          </a:p>
          <a:p>
            <a:endParaRPr lang="ru-RU" dirty="0"/>
          </a:p>
        </p:txBody>
      </p:sp>
      <p:pic>
        <p:nvPicPr>
          <p:cNvPr id="91140" name="Picture 4" descr="https://avatars.mds.yandex.net/get-pdb/875592/4e0cbed3-3178-49df-9a3c-ae77d5f6c47c/s1200?webp=false"/>
          <p:cNvPicPr>
            <a:picLocks noChangeAspect="1" noChangeArrowheads="1"/>
          </p:cNvPicPr>
          <p:nvPr/>
        </p:nvPicPr>
        <p:blipFill>
          <a:blip r:embed="rId3"/>
          <a:srcRect r="11962" b="-1397"/>
          <a:stretch>
            <a:fillRect/>
          </a:stretch>
        </p:blipFill>
        <p:spPr bwMode="auto">
          <a:xfrm>
            <a:off x="0" y="584200"/>
            <a:ext cx="3822700" cy="2959100"/>
          </a:xfrm>
          <a:prstGeom prst="rect">
            <a:avLst/>
          </a:prstGeom>
          <a:noFill/>
        </p:spPr>
      </p:pic>
      <p:pic>
        <p:nvPicPr>
          <p:cNvPr id="91142" name="Picture 6" descr="https://glavses.ru/%D1%83%D0%BD%D0%B8%D1%87%D1%82%D0%BE%D0%B6%D0%B5%D0%BD%D0%B8%D0%B5-%D0%BA%D1%80%D0%BE%D1%82%D0%BE%D0%B2/%D0%B1%D0%BE%D1%80%D1%8C%D0%B1%D0%B0-%D0%B8-%D1%83%D0%BD%D0%B8%D1%87%D1%82%D0%BE%D0%B6%D0%B5%D0%BD%D0%B8%D0%B5-%D0%BA%D1%80%D0%BE%D1%82%D0%BE%D0%B2/%D1%83%D0%BD%D0%B8%D1%87%D1%82%D0%BE%D0%B6%D0%B5%D0%BD%D0%B8%D0%B5-%D0%BA%D1%80%D0%BE%D1%82%D0%BE%D0%B2-130.6.jpg"/>
          <p:cNvPicPr>
            <a:picLocks noChangeAspect="1" noChangeArrowheads="1"/>
          </p:cNvPicPr>
          <p:nvPr/>
        </p:nvPicPr>
        <p:blipFill>
          <a:blip r:embed="rId4"/>
          <a:srcRect l="16061" t="6306" r="10519"/>
          <a:stretch>
            <a:fillRect/>
          </a:stretch>
        </p:blipFill>
        <p:spPr bwMode="auto">
          <a:xfrm>
            <a:off x="3327400" y="4216400"/>
            <a:ext cx="5384800" cy="2641600"/>
          </a:xfrm>
          <a:prstGeom prst="rect">
            <a:avLst/>
          </a:prstGeom>
          <a:noFill/>
        </p:spPr>
      </p:pic>
      <p:pic>
        <p:nvPicPr>
          <p:cNvPr id="91146" name="Picture 10" descr="http://900igr.net/up/datai/94350/0014-011-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44184" y="482600"/>
            <a:ext cx="3847816" cy="2984500"/>
          </a:xfrm>
          <a:prstGeom prst="rect">
            <a:avLst/>
          </a:prstGeom>
          <a:noFill/>
        </p:spPr>
      </p:pic>
      <p:pic>
        <p:nvPicPr>
          <p:cNvPr id="91150" name="Picture 14" descr="https://cdn.elec.ru/_thumb/1200x900/i/a5/32/a532ee00dc5292c232b95b101d8c7abb47a38587.jpg"/>
          <p:cNvPicPr>
            <a:picLocks noChangeAspect="1" noChangeArrowheads="1"/>
          </p:cNvPicPr>
          <p:nvPr/>
        </p:nvPicPr>
        <p:blipFill>
          <a:blip r:embed="rId6"/>
          <a:srcRect l="29252" t="202" r="28183" b="3169"/>
          <a:stretch>
            <a:fillRect/>
          </a:stretch>
        </p:blipFill>
        <p:spPr bwMode="auto">
          <a:xfrm rot="2126056">
            <a:off x="952501" y="4107609"/>
            <a:ext cx="1219200" cy="2641600"/>
          </a:xfrm>
          <a:prstGeom prst="rect">
            <a:avLst/>
          </a:prstGeom>
          <a:noFill/>
        </p:spPr>
      </p:pic>
      <p:pic>
        <p:nvPicPr>
          <p:cNvPr id="13" name="Picture 14" descr="https://cdn.elec.ru/_thumb/1200x900/i/a5/32/a532ee00dc5292c232b95b101d8c7abb47a38587.jpg"/>
          <p:cNvPicPr>
            <a:picLocks noChangeAspect="1" noChangeArrowheads="1"/>
          </p:cNvPicPr>
          <p:nvPr/>
        </p:nvPicPr>
        <p:blipFill>
          <a:blip r:embed="rId6"/>
          <a:srcRect l="29252" t="202" r="28183" b="3169"/>
          <a:stretch>
            <a:fillRect/>
          </a:stretch>
        </p:blipFill>
        <p:spPr bwMode="auto">
          <a:xfrm rot="19759363">
            <a:off x="9931399" y="3886201"/>
            <a:ext cx="1219200" cy="264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0071" y="1031112"/>
            <a:ext cx="10972800" cy="24510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Book Antiqua" pitchFamily="18" charset="0"/>
              </a:rPr>
              <a:t>Попадая </a:t>
            </a:r>
            <a:r>
              <a:rPr lang="ru-RU" dirty="0">
                <a:latin typeface="Book Antiqua" pitchFamily="18" charset="0"/>
              </a:rPr>
              <a:t>на свалку, </a:t>
            </a:r>
            <a:r>
              <a:rPr lang="ru-RU" dirty="0" smtClean="0">
                <a:latin typeface="Book Antiqua" pitchFamily="18" charset="0"/>
              </a:rPr>
              <a:t>батарейки коррозируют</a:t>
            </a:r>
            <a:r>
              <a:rPr lang="ru-RU" dirty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и тяжелые </a:t>
            </a:r>
            <a:r>
              <a:rPr lang="ru-RU" dirty="0">
                <a:latin typeface="Book Antiqua" pitchFamily="18" charset="0"/>
              </a:rPr>
              <a:t>металлы попадают в почву и грунтовые воды. Из грунтовых вод эти металлы попадают в реки и озера или в артезианские воды, которые используют для питьевого водоснабжения. </a:t>
            </a: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AE201B3-86FC-4C40-9D8D-B52A164B2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185" y="3453808"/>
            <a:ext cx="4971675" cy="3522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8500" y="571501"/>
            <a:ext cx="10972800" cy="28956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Book Antiqua" pitchFamily="18" charset="0"/>
              </a:rPr>
              <a:t>К сожалению, в России существует только один завод для правильной утилизации батареек и аккумуляторов, который появился в 2013 в Челябинске. Специальная технология, по которой работает предприятие позволяет на 80% переработать батарейки.</a:t>
            </a:r>
          </a:p>
          <a:p>
            <a:endParaRPr lang="ru-RU" dirty="0"/>
          </a:p>
        </p:txBody>
      </p:sp>
      <p:pic>
        <p:nvPicPr>
          <p:cNvPr id="73730" name="Picture 2" descr="http://www.battery-industry.ru/wp-content/2012/02/Westa-Battery-Recycl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399" y="3073400"/>
            <a:ext cx="6353175" cy="3619500"/>
          </a:xfrm>
          <a:prstGeom prst="rect">
            <a:avLst/>
          </a:prstGeom>
          <a:noFill/>
        </p:spPr>
      </p:pic>
      <p:pic>
        <p:nvPicPr>
          <p:cNvPr id="73732" name="Picture 4" descr="http://z52.d.sdska.ru/2-z52-bf247840-9ab4-4d40-b454-681965256cf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449" y="3403600"/>
            <a:ext cx="4629151" cy="3251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3458" y="-52086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Результаты опроса учащихся: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360" y="2109488"/>
            <a:ext cx="10972800" cy="2260599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r>
              <a:rPr lang="ru-RU" dirty="0" smtClean="0"/>
              <a:t>1)80 % семей выбрасывают батарейки в мусорное ведро, 15 % сдают их на переработку в специализированные пункты приёма и 5 % семей хранят их дома;</a:t>
            </a:r>
          </a:p>
          <a:p>
            <a:r>
              <a:rPr lang="ru-RU" dirty="0" smtClean="0"/>
              <a:t>2) 78 % не знают о вреде батареек для окружающей среды, 13 % не знают, как именно наносится вред и 9 % всё знают;</a:t>
            </a:r>
          </a:p>
          <a:p>
            <a:r>
              <a:rPr lang="ru-RU" dirty="0" smtClean="0"/>
              <a:t>3) 67 % учащихся считают, что лучше всего сдавать батарейки в специализированные пункты приёма, 14 % полагают, что их надо собирать в школах, 11 % выбирают сбор в подъездах и 8 % думают, что батарейки вообще не нужно перерабатывать.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487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258486"/>
            <a:ext cx="10972800" cy="1143000"/>
          </a:xfrm>
        </p:spPr>
        <p:txBody>
          <a:bodyPr>
            <a:noAutofit/>
          </a:bodyPr>
          <a:lstStyle/>
          <a:p>
            <a:r>
              <a:rPr lang="ru-RU" dirty="0">
                <a:latin typeface="Book Antiqua" pitchFamily="18" charset="0"/>
              </a:rPr>
              <a:t>Практическая часть работы</a:t>
            </a:r>
            <a:br>
              <a:rPr lang="ru-RU" dirty="0">
                <a:latin typeface="Book Antiqua" pitchFamily="18" charset="0"/>
              </a:rPr>
            </a:b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0846" y="1879279"/>
            <a:ext cx="10972800" cy="4635500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9309741"/>
              </p:ext>
            </p:extLst>
          </p:nvPr>
        </p:nvGraphicFramePr>
        <p:xfrm>
          <a:off x="2187614" y="2176040"/>
          <a:ext cx="9525966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8705">
                  <a:extLst>
                    <a:ext uri="{9D8B030D-6E8A-4147-A177-3AD203B41FA5}">
                      <a16:colId xmlns:a16="http://schemas.microsoft.com/office/drawing/2014/main" xmlns="" val="4252227650"/>
                    </a:ext>
                  </a:extLst>
                </a:gridCol>
                <a:gridCol w="1909823">
                  <a:extLst>
                    <a:ext uri="{9D8B030D-6E8A-4147-A177-3AD203B41FA5}">
                      <a16:colId xmlns:a16="http://schemas.microsoft.com/office/drawing/2014/main" xmlns="" val="1076111578"/>
                    </a:ext>
                  </a:extLst>
                </a:gridCol>
                <a:gridCol w="2083443">
                  <a:extLst>
                    <a:ext uri="{9D8B030D-6E8A-4147-A177-3AD203B41FA5}">
                      <a16:colId xmlns:a16="http://schemas.microsoft.com/office/drawing/2014/main" xmlns="" val="1482840973"/>
                    </a:ext>
                  </a:extLst>
                </a:gridCol>
                <a:gridCol w="2013995">
                  <a:extLst>
                    <a:ext uri="{9D8B030D-6E8A-4147-A177-3AD203B41FA5}">
                      <a16:colId xmlns:a16="http://schemas.microsoft.com/office/drawing/2014/main" xmlns="" val="1966820996"/>
                    </a:ext>
                  </a:extLst>
                </a:gridCol>
              </a:tblGrid>
              <a:tr h="624068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Этапы работы над проектом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1)Разработка сценария</a:t>
                      </a:r>
                      <a:r>
                        <a:rPr lang="ru-RU" sz="2000" baseline="0" dirty="0" smtClean="0"/>
                        <a:t> классного часа «Сдай батарейку – спаси природу!»</a:t>
                      </a:r>
                    </a:p>
                    <a:p>
                      <a:endParaRPr lang="ru-RU" sz="2000" baseline="0" dirty="0" smtClean="0"/>
                    </a:p>
                    <a:p>
                      <a:endParaRPr lang="ru-RU" sz="2000" baseline="0" dirty="0" smtClean="0"/>
                    </a:p>
                    <a:p>
                      <a:r>
                        <a:rPr lang="ru-RU" sz="2000" baseline="0" dirty="0" smtClean="0"/>
                        <a:t>2)Проведение классных часов</a:t>
                      </a:r>
                    </a:p>
                    <a:p>
                      <a:endParaRPr lang="ru-RU" sz="2000" baseline="0" dirty="0" smtClean="0"/>
                    </a:p>
                    <a:p>
                      <a:r>
                        <a:rPr lang="ru-RU" sz="2000" baseline="0" dirty="0" smtClean="0"/>
                        <a:t>3) Сбор батареек</a:t>
                      </a:r>
                    </a:p>
                    <a:p>
                      <a:endParaRPr lang="ru-RU" sz="2000" baseline="0" dirty="0" smtClean="0"/>
                    </a:p>
                    <a:p>
                      <a:r>
                        <a:rPr lang="ru-RU" sz="2000" baseline="0" dirty="0" smtClean="0"/>
                        <a:t>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Время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выполнения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2 недели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1 неделя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1</a:t>
                      </a:r>
                      <a:r>
                        <a:rPr lang="ru-RU" sz="2000" baseline="0" dirty="0" smtClean="0"/>
                        <a:t> неделя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Ресурсы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Интернет,</a:t>
                      </a:r>
                      <a:r>
                        <a:rPr lang="ru-RU" sz="2000" baseline="0" dirty="0" smtClean="0"/>
                        <a:t> б</a:t>
                      </a:r>
                      <a:r>
                        <a:rPr lang="ru-RU" sz="2000" dirty="0" smtClean="0"/>
                        <a:t>умага, ножницы, клей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Проектор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Контейнер для сбора батареек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</a:p>
                    <a:p>
                      <a:endParaRPr lang="ru-RU" sz="2000" b="0" dirty="0" smtClean="0"/>
                    </a:p>
                    <a:p>
                      <a:endParaRPr lang="ru-RU" sz="2000" b="0" dirty="0" smtClean="0"/>
                    </a:p>
                    <a:p>
                      <a:r>
                        <a:rPr lang="ru-RU" sz="2000" b="0" dirty="0" smtClean="0"/>
                        <a:t>Сценарий, плакат, </a:t>
                      </a:r>
                      <a:r>
                        <a:rPr lang="ru-RU" sz="2000" dirty="0" smtClean="0"/>
                        <a:t>презентация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Фото, отзывы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Собрано</a:t>
                      </a:r>
                      <a:r>
                        <a:rPr lang="ru-RU" sz="2000" baseline="0" dirty="0" smtClean="0"/>
                        <a:t> более 4000 батареек</a:t>
                      </a:r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51354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355</Words>
  <Application>Microsoft Office PowerPoint</Application>
  <PresentationFormat>Произвольный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Из опыта сопровождения проектной деятельности старшеклассников </vt:lpstr>
      <vt:lpstr>Цель:</vt:lpstr>
      <vt:lpstr>Задачи:</vt:lpstr>
      <vt:lpstr>Теоретическая часть работы </vt:lpstr>
      <vt:lpstr>Слайд 5</vt:lpstr>
      <vt:lpstr>Слайд 6</vt:lpstr>
      <vt:lpstr>Слайд 7</vt:lpstr>
      <vt:lpstr>Результаты опроса учащихся:</vt:lpstr>
      <vt:lpstr>Практическая часть работы </vt:lpstr>
      <vt:lpstr>Результативность проекта</vt:lpstr>
      <vt:lpstr>Слайд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«Проблема сбора и утилизации батареек».</dc:title>
  <dc:creator>Архипова Ирина Николаевна</dc:creator>
  <cp:lastModifiedBy>Admin</cp:lastModifiedBy>
  <cp:revision>48</cp:revision>
  <dcterms:created xsi:type="dcterms:W3CDTF">2019-01-29T10:39:13Z</dcterms:created>
  <dcterms:modified xsi:type="dcterms:W3CDTF">2020-06-05T09:35:03Z</dcterms:modified>
</cp:coreProperties>
</file>