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9" r:id="rId4"/>
    <p:sldId id="270" r:id="rId5"/>
    <p:sldId id="279" r:id="rId6"/>
    <p:sldId id="280" r:id="rId7"/>
    <p:sldId id="271" r:id="rId8"/>
    <p:sldId id="272" r:id="rId9"/>
    <p:sldId id="281" r:id="rId10"/>
    <p:sldId id="273" r:id="rId11"/>
    <p:sldId id="274" r:id="rId12"/>
    <p:sldId id="278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508B0A3-3282-4416-8BFC-4FFAB0291E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6631-EA16-41EE-8CCF-A18714A3BA89}" type="datetimeFigureOut">
              <a:rPr lang="ru-RU" smtClean="0"/>
              <a:pPr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AA97A-6239-4974-AE53-486AF723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D:\&#1082;%20&#1087;&#1077;&#1076;&#1089;&#1086;&#1074;&#1077;&#1090;&#1091;\&#1044;&#1086;&#1082;&#1083;&#1072;&#1076;%20&#1051;&#1059;&#1059;&#1044;\2%20&#1082;&#1083;&#1072;&#1089;&#1089;%20&#1051;&#1059;&#1059;&#1044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D:\&#1082;%20&#1087;&#1077;&#1076;&#1089;&#1086;&#1074;&#1077;&#1090;&#1091;\&#1044;&#1086;&#1082;&#1083;&#1072;&#1076;%20&#1051;&#1059;&#1059;&#1044;\1%20&#1082;&#1083;&#1072;&#1089;&#1089;%20&#1051;&#1059;&#1059;&#1044;.&#1085;&#1091;&#1078;&#1085;&#1099;&#1081;%20&#1074;&#1072;&#1088;&#1080;&#1072;&#1085;&#1090;%20mp4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992888" cy="193199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3568" y="1913583"/>
            <a:ext cx="7992888" cy="28007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5013176"/>
            <a:ext cx="3342325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Ишимбаева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Е.Н.,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СОШ № 75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1628800"/>
          <a:ext cx="8568952" cy="4674835"/>
        </p:xfrm>
        <a:graphic>
          <a:graphicData uri="http://schemas.openxmlformats.org/drawingml/2006/table">
            <a:tbl>
              <a:tblPr/>
              <a:tblGrid>
                <a:gridCol w="1368152"/>
                <a:gridCol w="7200800"/>
              </a:tblGrid>
              <a:tr h="992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Символ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Критерий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«Я это умею и могу двигаться дальше. Я понял материал урока и справился со всеми заданиями»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1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mic Sans MS" pitchFamily="66" charset="0"/>
                          <a:ea typeface="Times New Roman"/>
                        </a:rPr>
                        <a:t>«Этот способ деятельности мной еще не освоен, и я пока не могу двигаться дальше. Мне не все понятно, в моей работе есть ошибки, мне нужна помощь»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  <a:ea typeface="Times New Roman"/>
                        </a:rPr>
                        <a:t>«Не могу самостоятельно двигаться дальше. Я не понял материал, не смог выполнить задание, мне срочно требуется помощь!»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Овал 14"/>
          <p:cNvSpPr/>
          <p:nvPr/>
        </p:nvSpPr>
        <p:spPr>
          <a:xfrm>
            <a:off x="395536" y="2780928"/>
            <a:ext cx="576064" cy="6480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5536" y="5445224"/>
            <a:ext cx="504056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23528" y="4077072"/>
            <a:ext cx="576064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79513" y="900902"/>
            <a:ext cx="849694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Внешнее выражение самооценки на уроке выглядит следующим образом: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188640"/>
            <a:ext cx="8606843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b="1" dirty="0">
                <a:latin typeface="Comic Sans MS" pitchFamily="66" charset="0"/>
              </a:rPr>
              <a:t>Листы индивидуальных достижений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-23276"/>
            <a:ext cx="9540552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ВИДЫ КАРТ ДЛЯ ОПРЕДЕЛЕНИЯ САМООЦЕНКИ НА УРОКЕ: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Карта самонаблюдения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3" y="1556792"/>
          <a:ext cx="9433652" cy="4811390"/>
        </p:xfrm>
        <a:graphic>
          <a:graphicData uri="http://schemas.openxmlformats.org/drawingml/2006/table">
            <a:tbl>
              <a:tblPr/>
              <a:tblGrid>
                <a:gridCol w="856753"/>
                <a:gridCol w="856753"/>
                <a:gridCol w="795225"/>
                <a:gridCol w="1054467"/>
                <a:gridCol w="1120371"/>
                <a:gridCol w="922659"/>
                <a:gridCol w="1105017"/>
                <a:gridCol w="1267535"/>
                <a:gridCol w="1383989"/>
                <a:gridCol w="70883"/>
              </a:tblGrid>
              <a:tr h="76154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СТЕПЕНЬ ТРУДНОСТИ</a:t>
                      </a:r>
                      <a:endParaRPr lang="ru-RU" sz="20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УДОВЛЕТВОРЕННОСТЬ ПОЛУЧЕННЫМ РЕЗУЛЬТАТОМ</a:t>
                      </a:r>
                      <a:endParaRPr lang="ru-RU" sz="18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АКТИВНОСТЬ НА УРОКЕ</a:t>
                      </a:r>
                      <a:endParaRPr lang="ru-RU" sz="20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2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лег-ко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трудно</a:t>
                      </a:r>
                      <a:endParaRPr lang="ru-RU" sz="2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Нуж-на</a:t>
                      </a:r>
                      <a:r>
                        <a:rPr lang="ru-RU" sz="2000" dirty="0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по-мощь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2000" dirty="0" err="1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дово-лен</a:t>
                      </a: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своей работой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1800" dirty="0" err="1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старал-ся</a:t>
                      </a:r>
                      <a:r>
                        <a:rPr lang="ru-RU" sz="1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, но не все </a:t>
                      </a:r>
                      <a:r>
                        <a:rPr lang="ru-RU" sz="1800" dirty="0" err="1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полу-чилось</a:t>
                      </a:r>
                      <a:endParaRPr lang="ru-RU" sz="1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недоволен своей </a:t>
                      </a:r>
                      <a:r>
                        <a:rPr lang="ru-RU" sz="2000" dirty="0" err="1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рабо-той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был активен на уроке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был активен на </a:t>
                      </a:r>
                      <a:r>
                        <a:rPr lang="ru-RU" sz="2000" dirty="0" err="1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некото-рых</a:t>
                      </a:r>
                      <a:r>
                        <a:rPr lang="ru-RU" sz="2000" dirty="0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зада-ниях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Я не </a:t>
                      </a:r>
                      <a:r>
                        <a:rPr lang="ru-RU" sz="2000" dirty="0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проявлял </a:t>
                      </a:r>
                      <a:r>
                        <a:rPr lang="ru-RU" sz="2000" dirty="0" err="1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актив-ность</a:t>
                      </a:r>
                      <a:r>
                        <a:rPr lang="ru-RU" sz="2000" dirty="0" smtClean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на уроке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58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7308304" y="5301208"/>
            <a:ext cx="504056" cy="43204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4" name="Oval 16"/>
          <p:cNvSpPr>
            <a:spLocks noChangeArrowheads="1"/>
          </p:cNvSpPr>
          <p:nvPr/>
        </p:nvSpPr>
        <p:spPr bwMode="auto">
          <a:xfrm>
            <a:off x="8604448" y="5301208"/>
            <a:ext cx="539552" cy="43204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3" name="Oval 15"/>
          <p:cNvSpPr>
            <a:spLocks noChangeArrowheads="1"/>
          </p:cNvSpPr>
          <p:nvPr/>
        </p:nvSpPr>
        <p:spPr bwMode="auto">
          <a:xfrm>
            <a:off x="2915816" y="5301208"/>
            <a:ext cx="504056" cy="425574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2" name="Oval 14"/>
          <p:cNvSpPr>
            <a:spLocks noChangeArrowheads="1"/>
          </p:cNvSpPr>
          <p:nvPr/>
        </p:nvSpPr>
        <p:spPr bwMode="auto">
          <a:xfrm>
            <a:off x="4067944" y="5301208"/>
            <a:ext cx="504056" cy="43204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5076056" y="5301208"/>
            <a:ext cx="507107" cy="425574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395536" y="5301208"/>
            <a:ext cx="504056" cy="432048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9" name="Oval 11"/>
          <p:cNvSpPr>
            <a:spLocks noChangeArrowheads="1"/>
          </p:cNvSpPr>
          <p:nvPr/>
        </p:nvSpPr>
        <p:spPr bwMode="auto">
          <a:xfrm>
            <a:off x="1187624" y="5301208"/>
            <a:ext cx="576064" cy="43204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2051720" y="5301208"/>
            <a:ext cx="504056" cy="43204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8676457" y="5949280"/>
            <a:ext cx="467544" cy="36004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7380312" y="5877272"/>
            <a:ext cx="432048" cy="35356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6228184" y="5877272"/>
            <a:ext cx="432048" cy="35356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5148064" y="5877272"/>
            <a:ext cx="432048" cy="36004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4067944" y="5877272"/>
            <a:ext cx="504056" cy="43204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1979712" y="5877272"/>
            <a:ext cx="504056" cy="43204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1" name="Oval 3"/>
          <p:cNvSpPr>
            <a:spLocks noChangeArrowheads="1"/>
          </p:cNvSpPr>
          <p:nvPr/>
        </p:nvSpPr>
        <p:spPr bwMode="auto">
          <a:xfrm>
            <a:off x="1187624" y="5877272"/>
            <a:ext cx="507107" cy="43204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0" name="Oval 2"/>
          <p:cNvSpPr>
            <a:spLocks noChangeArrowheads="1"/>
          </p:cNvSpPr>
          <p:nvPr/>
        </p:nvSpPr>
        <p:spPr bwMode="auto">
          <a:xfrm>
            <a:off x="323528" y="5877272"/>
            <a:ext cx="504056" cy="43204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Oval 12"/>
          <p:cNvSpPr>
            <a:spLocks noChangeArrowheads="1"/>
          </p:cNvSpPr>
          <p:nvPr/>
        </p:nvSpPr>
        <p:spPr bwMode="auto">
          <a:xfrm>
            <a:off x="6156176" y="5301208"/>
            <a:ext cx="504056" cy="432048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Oval 5"/>
          <p:cNvSpPr>
            <a:spLocks noChangeArrowheads="1"/>
          </p:cNvSpPr>
          <p:nvPr/>
        </p:nvSpPr>
        <p:spPr bwMode="auto">
          <a:xfrm>
            <a:off x="2987824" y="5877272"/>
            <a:ext cx="504056" cy="43204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2 класс ЛУУ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3" y="1844822"/>
          <a:ext cx="8676458" cy="4464497"/>
        </p:xfrm>
        <a:graphic>
          <a:graphicData uri="http://schemas.openxmlformats.org/drawingml/2006/table">
            <a:tbl>
              <a:tblPr/>
              <a:tblGrid>
                <a:gridCol w="1585248"/>
                <a:gridCol w="1304466"/>
                <a:gridCol w="1424384"/>
                <a:gridCol w="1244508"/>
                <a:gridCol w="1667144"/>
                <a:gridCol w="1450708"/>
              </a:tblGrid>
              <a:tr h="191335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Вижу и умею обозначить </a:t>
                      </a:r>
                      <a:r>
                        <a:rPr lang="ru-RU" sz="2800" b="1" dirty="0" err="1">
                          <a:latin typeface="Comic Sans MS" pitchFamily="66" charset="0"/>
                          <a:ea typeface="Times New Roman"/>
                          <a:cs typeface="Times New Roman"/>
                        </a:rPr>
                        <a:t>ошибкоопасные</a:t>
                      </a:r>
                      <a:r>
                        <a:rPr lang="ru-RU" sz="28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места в словах</a:t>
                      </a:r>
                      <a:endParaRPr lang="ru-RU" sz="2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Умею подбирать проверочные слова</a:t>
                      </a:r>
                      <a:endParaRPr lang="ru-RU" sz="3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5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легко</a:t>
                      </a:r>
                      <a:endParaRPr lang="ru-RU" sz="3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трудно</a:t>
                      </a:r>
                      <a:endParaRPr lang="ru-RU" sz="2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Нужна помощь</a:t>
                      </a:r>
                      <a:endParaRPr lang="ru-RU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легко</a:t>
                      </a:r>
                      <a:endParaRPr lang="ru-RU" sz="2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трудно</a:t>
                      </a:r>
                      <a:endParaRPr lang="ru-RU" sz="28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Нужна помощь</a:t>
                      </a:r>
                      <a:endParaRPr lang="ru-RU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2339752" y="5085184"/>
            <a:ext cx="504056" cy="49758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5076056" y="5085184"/>
            <a:ext cx="504056" cy="504056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8172400" y="5085184"/>
            <a:ext cx="576064" cy="504056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683569" y="5085184"/>
            <a:ext cx="720080" cy="576064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6516216" y="5085184"/>
            <a:ext cx="504056" cy="504056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3779912" y="5085184"/>
            <a:ext cx="504056" cy="504056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8172400" y="5733256"/>
            <a:ext cx="576064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6444208" y="5733256"/>
            <a:ext cx="579115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5076056" y="5733256"/>
            <a:ext cx="504056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2339752" y="5733256"/>
            <a:ext cx="504057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3707904" y="5733256"/>
            <a:ext cx="576064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5" name="Oval 1"/>
          <p:cNvSpPr>
            <a:spLocks noChangeArrowheads="1"/>
          </p:cNvSpPr>
          <p:nvPr/>
        </p:nvSpPr>
        <p:spPr bwMode="auto">
          <a:xfrm>
            <a:off x="755577" y="5733256"/>
            <a:ext cx="576064" cy="50405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395536" y="0"/>
            <a:ext cx="9336210" cy="18466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Карты по предметам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Карты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самооценивания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по русскому языку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Тема: «Безударные гласные в корнях слов»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2541677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548680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1" y="1484784"/>
          <a:ext cx="9289034" cy="4968552"/>
        </p:xfrm>
        <a:graphic>
          <a:graphicData uri="http://schemas.openxmlformats.org/drawingml/2006/table">
            <a:tbl>
              <a:tblPr/>
              <a:tblGrid>
                <a:gridCol w="2304257"/>
                <a:gridCol w="2160240"/>
                <a:gridCol w="1801914"/>
                <a:gridCol w="1792646"/>
                <a:gridCol w="1229977"/>
              </a:tblGrid>
              <a:tr h="16052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Тема</a:t>
                      </a:r>
                      <a:endParaRPr lang="ru-RU" sz="40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Вид работы</a:t>
                      </a:r>
                      <a:endParaRPr lang="ru-RU" sz="40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cap="small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Оценка </a:t>
                      </a:r>
                      <a:r>
                        <a:rPr lang="ru-RU" sz="32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моя</a:t>
                      </a:r>
                      <a:endParaRPr lang="ru-RU" sz="3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Оценка учителя</a:t>
                      </a:r>
                      <a:endParaRPr lang="ru-RU" sz="3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Ошибки</a:t>
                      </a:r>
                      <a:endParaRPr lang="ru-RU" sz="32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cap="small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Текст</a:t>
                      </a:r>
                      <a:endParaRPr lang="ru-RU" sz="28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Проверочная работа</a:t>
                      </a: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Слова, отвечающие на вопрос </a:t>
                      </a:r>
                      <a:r>
                        <a:rPr lang="ru-RU" sz="2400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Кто</a:t>
                      </a:r>
                      <a:r>
                        <a:rPr lang="ru-RU" sz="2400" i="1" dirty="0" smtClean="0">
                          <a:latin typeface="Comic Sans MS" pitchFamily="66" charset="0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en-US" sz="2400" i="1" dirty="0" smtClean="0"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 smtClean="0">
                          <a:latin typeface="Comic Sans MS" pitchFamily="66" charset="0"/>
                          <a:ea typeface="Calibri"/>
                          <a:cs typeface="Times New Roman"/>
                        </a:rPr>
                        <a:t>Что</a:t>
                      </a:r>
                      <a:r>
                        <a:rPr lang="ru-RU" sz="2400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? Какой? Какая?</a:t>
                      </a:r>
                      <a:endParaRPr lang="ru-RU" sz="2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Проверочная работа</a:t>
                      </a: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cap="small" dirty="0"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20" marR="56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59632" y="620688"/>
            <a:ext cx="5373587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Лист «Мои успехи»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рефлексия\deti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42852"/>
            <a:ext cx="6715172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42493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Образовательные технологии при формировании ЛУУД: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84784"/>
            <a:ext cx="9073008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технология проблемного диалога;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проектная деятельность;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ИКТ-технологии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852936"/>
            <a:ext cx="624644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технология ситуативного обучения;</a:t>
            </a:r>
            <a:endParaRPr lang="ru-RU" sz="2800" b="1" dirty="0" smtClean="0"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технология продуктивного чтения;</a:t>
            </a:r>
            <a:endParaRPr lang="ru-RU" sz="2800" b="1" dirty="0" smtClean="0"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технология уровневой дифференциации.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11560" y="188640"/>
            <a:ext cx="6768752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5400" b="1" dirty="0" smtClean="0">
                <a:ln>
                  <a:solidFill>
                    <a:srgbClr val="99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Лестница успеха</a:t>
            </a:r>
            <a:endParaRPr lang="en-US" sz="5400" b="1" dirty="0" smtClean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4400" b="1" dirty="0" smtClean="0">
                <a:ln>
                  <a:solidFill>
                    <a:srgbClr val="99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В.Г. Щур</a:t>
            </a:r>
            <a:endParaRPr lang="ru-RU" sz="4400" b="1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Рисунок 24"/>
          <p:cNvPicPr>
            <a:picLocks noChangeAspect="1" noChangeArrowheads="1"/>
          </p:cNvPicPr>
          <p:nvPr/>
        </p:nvPicPr>
        <p:blipFill>
          <a:blip r:embed="rId3" cstate="screen"/>
          <a:srcRect l="36408" t="34314" r="16262" b="6862"/>
          <a:stretch>
            <a:fillRect/>
          </a:stretch>
        </p:blipFill>
        <p:spPr bwMode="auto">
          <a:xfrm>
            <a:off x="285720" y="1928802"/>
            <a:ext cx="3857652" cy="3560910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0" name="Picture 2" descr="C:\Documents and Settings\Admin\Рабочий стол\рефлексия\t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2643182"/>
            <a:ext cx="4454787" cy="2214578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11560" y="188640"/>
            <a:ext cx="777686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5400" b="1" dirty="0" smtClean="0">
                <a:ln>
                  <a:solidFill>
                    <a:srgbClr val="99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Волшебные линеечки</a:t>
            </a:r>
            <a:endParaRPr lang="ru-RU" sz="5400" b="1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" name="Рисунок 10" descr="http://www.yamal-obr.ru/content/yamal/pics/gallery/11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3968" y="1937882"/>
            <a:ext cx="4860032" cy="415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развитие у учащихся умения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осуществлять самоконтроль, самооценку,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взаимооценку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по однозначному критерию.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 методика эффективно применяется на самом первом этапе формирования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котрольно-оценочной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самостоятельности, т.е. в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1–2_м классах.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412776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Г.А. 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Цукерман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P_0023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23274"/>
            <a:ext cx="8712968" cy="6274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P_0023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34634"/>
            <a:ext cx="8784976" cy="6588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11560" y="188640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400" b="1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60648"/>
            <a:ext cx="597666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99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Дерево успеха</a:t>
            </a:r>
            <a:endParaRPr lang="ru-RU" sz="4400" b="1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" name="Picture 3" descr="C:\Documents and Settings\Admin\Рабочий стол\рефлексия\1252668741_untitled-1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214554"/>
            <a:ext cx="2714644" cy="3576440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рефлексия\4e50245c36c9a64de15eb7350548d5ca_ful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1428736"/>
            <a:ext cx="3842840" cy="3000396"/>
          </a:xfrm>
          <a:prstGeom prst="rect">
            <a:avLst/>
          </a:prstGeom>
          <a:noFill/>
        </p:spPr>
      </p:pic>
      <p:pic>
        <p:nvPicPr>
          <p:cNvPr id="14" name="Picture 3" descr="C:\Documents and Settings\Admin\Рабочий стол\рефлексия\1252668741_untitled-1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18" y="2214554"/>
            <a:ext cx="2786082" cy="3455437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528834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развитие у учащихся умений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осуществлять самоконтроль, самооценку, сравнивая работу с образцом по заданной инструкции, формирование  положительной мотивации 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848629" cy="19319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структуре  Личностных УУД выделяют на 3 блока: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800" dirty="0">
              <a:ln>
                <a:solidFill>
                  <a:srgbClr val="99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640" y="1913583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самоопределение 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смыслообразование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44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44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нравственная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ориентация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2153030"/>
            <a:ext cx="56166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развитие у учащихся умений осуществлять контроль, самооценку,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взаимооценку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сравнивая свою работу с 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образцом по заданной инструкции.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548680"/>
            <a:ext cx="4387740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4800" b="1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Светофор</a:t>
            </a:r>
            <a:r>
              <a:rPr lang="ru-RU" sz="4800" b="1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Рисунок 6" descr="WP_00231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588224" y="692696"/>
            <a:ext cx="2736304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1 класс ЛУУД.нужный вариант mp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-144016" y="0"/>
            <a:ext cx="92880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558</Words>
  <Application>Microsoft Office PowerPoint</Application>
  <PresentationFormat>Экран (4:3)</PresentationFormat>
  <Paragraphs>107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 структуре  Личностных УУД выделяют на 3 блока: </vt:lpstr>
      <vt:lpstr>В структуре  Личностных УУД выделяют на 3 блока: </vt:lpstr>
      <vt:lpstr>В структуре  Личностных УУД выделяют на 3 блока: </vt:lpstr>
      <vt:lpstr>В структуре  Личностных УУД выделяют на 3 блока: </vt:lpstr>
      <vt:lpstr>Слайд 5</vt:lpstr>
      <vt:lpstr>Слайд 6</vt:lpstr>
      <vt:lpstr>В структуре  Личностных УУД выделяют на 3 блока: </vt:lpstr>
      <vt:lpstr>В структуре  Личностных УУД выделяют на 3 блока: </vt:lpstr>
      <vt:lpstr>Слайд 9</vt:lpstr>
      <vt:lpstr>В структуре  Личностных УУД выделяют на 3 блока: </vt:lpstr>
      <vt:lpstr>В структуре  Личностных УУД выделяют на 3 блока: </vt:lpstr>
      <vt:lpstr>Слайд 12</vt:lpstr>
      <vt:lpstr>В структуре  Личностных УУД выделяют на 3 блока: </vt:lpstr>
      <vt:lpstr>В структуре  Личностных УУД выделяют на 3 блока: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34</cp:revision>
  <dcterms:created xsi:type="dcterms:W3CDTF">2015-01-26T11:57:04Z</dcterms:created>
  <dcterms:modified xsi:type="dcterms:W3CDTF">2020-06-05T18:06:55Z</dcterms:modified>
</cp:coreProperties>
</file>