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15"/>
  </p:notesMasterIdLst>
  <p:sldIdLst>
    <p:sldId id="256" r:id="rId2"/>
    <p:sldId id="257" r:id="rId3"/>
    <p:sldId id="258" r:id="rId4"/>
    <p:sldId id="264" r:id="rId5"/>
    <p:sldId id="259" r:id="rId6"/>
    <p:sldId id="262" r:id="rId7"/>
    <p:sldId id="263" r:id="rId8"/>
    <p:sldId id="260" r:id="rId9"/>
    <p:sldId id="266" r:id="rId10"/>
    <p:sldId id="267" r:id="rId11"/>
    <p:sldId id="261" r:id="rId12"/>
    <p:sldId id="265" r:id="rId13"/>
    <p:sldId id="268"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88" autoAdjust="0"/>
    <p:restoredTop sz="94660"/>
  </p:normalViewPr>
  <p:slideViewPr>
    <p:cSldViewPr snapToGrid="0">
      <p:cViewPr varScale="1">
        <p:scale>
          <a:sx n="74" d="100"/>
          <a:sy n="74" d="100"/>
        </p:scale>
        <p:origin x="-51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9C7922-655B-4F8B-9DBD-E026DE1D5FA0}" type="datetimeFigureOut">
              <a:rPr lang="ru-RU" smtClean="0"/>
              <a:t>05.06.2020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C8086F-D755-4C59-AD93-D1CF336FCDE2}" type="slidenum">
              <a:rPr lang="ru-RU" smtClean="0"/>
              <a:t>‹#›</a:t>
            </a:fld>
            <a:endParaRPr lang="ru-RU"/>
          </a:p>
        </p:txBody>
      </p:sp>
    </p:spTree>
    <p:extLst>
      <p:ext uri="{BB962C8B-B14F-4D97-AF65-F5344CB8AC3E}">
        <p14:creationId xmlns:p14="http://schemas.microsoft.com/office/powerpoint/2010/main" val="3404892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91C8086F-D755-4C59-AD93-D1CF336FCDE2}" type="slidenum">
              <a:rPr lang="ru-RU" smtClean="0"/>
              <a:t>1</a:t>
            </a:fld>
            <a:endParaRPr lang="ru-RU"/>
          </a:p>
        </p:txBody>
      </p:sp>
    </p:spTree>
    <p:extLst>
      <p:ext uri="{BB962C8B-B14F-4D97-AF65-F5344CB8AC3E}">
        <p14:creationId xmlns:p14="http://schemas.microsoft.com/office/powerpoint/2010/main" val="436497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212977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480618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66511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1678460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574360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36022361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4129511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2297035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1178020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F27864-86D5-4AB0-A1D5-647DA7976699}" type="datetimeFigureOut">
              <a:rPr lang="ru-RU" smtClean="0"/>
              <a:t>05.06.2020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762625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DF27864-86D5-4AB0-A1D5-647DA7976699}" type="datetimeFigureOut">
              <a:rPr lang="ru-RU" smtClean="0"/>
              <a:t>05.06.2020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3879144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DF27864-86D5-4AB0-A1D5-647DA7976699}" type="datetimeFigureOut">
              <a:rPr lang="ru-RU" smtClean="0"/>
              <a:t>05.06.2020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2099964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DF27864-86D5-4AB0-A1D5-647DA7976699}" type="datetimeFigureOut">
              <a:rPr lang="ru-RU" smtClean="0"/>
              <a:t>05.06.2020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3241075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7864-86D5-4AB0-A1D5-647DA7976699}" type="datetimeFigureOut">
              <a:rPr lang="ru-RU" smtClean="0"/>
              <a:t>05.06.2020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2296907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FDF27864-86D5-4AB0-A1D5-647DA7976699}" type="datetimeFigureOut">
              <a:rPr lang="ru-RU" smtClean="0"/>
              <a:t>05.06.2020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1074168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DF27864-86D5-4AB0-A1D5-647DA7976699}" type="datetimeFigureOut">
              <a:rPr lang="ru-RU" smtClean="0"/>
              <a:t>05.06.2020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72EEE92-5426-4EEF-8A44-4C728693C909}" type="slidenum">
              <a:rPr lang="ru-RU" smtClean="0"/>
              <a:t>‹#›</a:t>
            </a:fld>
            <a:endParaRPr lang="ru-RU"/>
          </a:p>
        </p:txBody>
      </p:sp>
    </p:spTree>
    <p:extLst>
      <p:ext uri="{BB962C8B-B14F-4D97-AF65-F5344CB8AC3E}">
        <p14:creationId xmlns:p14="http://schemas.microsoft.com/office/powerpoint/2010/main" val="2398334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DF27864-86D5-4AB0-A1D5-647DA7976699}" type="datetimeFigureOut">
              <a:rPr lang="ru-RU" smtClean="0"/>
              <a:t>05.06.2020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72EEE92-5426-4EEF-8A44-4C728693C909}" type="slidenum">
              <a:rPr lang="ru-RU" smtClean="0"/>
              <a:t>‹#›</a:t>
            </a:fld>
            <a:endParaRPr lang="ru-RU"/>
          </a:p>
        </p:txBody>
      </p:sp>
    </p:spTree>
    <p:extLst>
      <p:ext uri="{BB962C8B-B14F-4D97-AF65-F5344CB8AC3E}">
        <p14:creationId xmlns:p14="http://schemas.microsoft.com/office/powerpoint/2010/main" val="193953927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pandia.ru/text/category/neschastnij_sluchaj/" TargetMode="Externa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17842" y="575733"/>
            <a:ext cx="7782021" cy="2458412"/>
          </a:xfrm>
        </p:spPr>
        <p:txBody>
          <a:bodyPr/>
          <a:lstStyle/>
          <a:p>
            <a:pPr algn="ctr"/>
            <a:r>
              <a:rPr lang="ru-RU" sz="1800" dirty="0" smtClean="0">
                <a:solidFill>
                  <a:schemeClr val="tx1"/>
                </a:solidFill>
              </a:rPr>
              <a:t>«</a:t>
            </a:r>
            <a:r>
              <a:rPr lang="ru-RU" sz="1800" dirty="0">
                <a:solidFill>
                  <a:schemeClr val="tx1"/>
                </a:solidFill>
              </a:rPr>
              <a:t>Организация деятельности по профилактике ДДТТ в ГБОУ СПб </a:t>
            </a:r>
            <a:r>
              <a:rPr lang="ru-RU" sz="1800" dirty="0" smtClean="0">
                <a:solidFill>
                  <a:schemeClr val="tx1"/>
                </a:solidFill>
              </a:rPr>
              <a:t/>
            </a:r>
            <a:br>
              <a:rPr lang="ru-RU" sz="1800" dirty="0" smtClean="0">
                <a:solidFill>
                  <a:schemeClr val="tx1"/>
                </a:solidFill>
              </a:rPr>
            </a:br>
            <a:r>
              <a:rPr lang="ru-RU" sz="1800" dirty="0" smtClean="0">
                <a:solidFill>
                  <a:schemeClr val="tx1"/>
                </a:solidFill>
              </a:rPr>
              <a:t>в </a:t>
            </a:r>
            <a:r>
              <a:rPr lang="ru-RU" sz="1800" dirty="0">
                <a:solidFill>
                  <a:schemeClr val="tx1"/>
                </a:solidFill>
              </a:rPr>
              <a:t>условиях реализации ФГОС»</a:t>
            </a:r>
          </a:p>
        </p:txBody>
      </p:sp>
      <p:sp>
        <p:nvSpPr>
          <p:cNvPr id="3" name="Подзаголовок 2"/>
          <p:cNvSpPr>
            <a:spLocks noGrp="1"/>
          </p:cNvSpPr>
          <p:nvPr>
            <p:ph type="subTitle" idx="1"/>
          </p:nvPr>
        </p:nvSpPr>
        <p:spPr>
          <a:xfrm>
            <a:off x="1507067" y="3200401"/>
            <a:ext cx="7766936" cy="2795154"/>
          </a:xfrm>
        </p:spPr>
        <p:txBody>
          <a:bodyPr>
            <a:normAutofit fontScale="85000" lnSpcReduction="10000"/>
          </a:bodyPr>
          <a:lstStyle/>
          <a:p>
            <a:pPr algn="ctr">
              <a:lnSpc>
                <a:spcPct val="120000"/>
              </a:lnSpc>
              <a:spcBef>
                <a:spcPts val="0"/>
              </a:spcBef>
            </a:pPr>
            <a:r>
              <a:rPr lang="ru-RU" sz="2400" dirty="0">
                <a:solidFill>
                  <a:schemeClr val="tx1"/>
                </a:solidFill>
              </a:rPr>
              <a:t>Тема: </a:t>
            </a:r>
            <a:r>
              <a:rPr lang="ru-RU" sz="2400" dirty="0" smtClean="0">
                <a:solidFill>
                  <a:schemeClr val="accent1">
                    <a:lumMod val="50000"/>
                  </a:schemeClr>
                </a:solidFill>
              </a:rPr>
              <a:t>«Оформление </a:t>
            </a:r>
            <a:r>
              <a:rPr lang="ru-RU" sz="2400" dirty="0">
                <a:solidFill>
                  <a:schemeClr val="accent1">
                    <a:lumMod val="50000"/>
                  </a:schemeClr>
                </a:solidFill>
              </a:rPr>
              <a:t>и использование в работе с детьми младшего и старшего дошкольного возраста информационного уголка безопасности </a:t>
            </a:r>
            <a:r>
              <a:rPr lang="ru-RU" sz="2400" dirty="0" smtClean="0">
                <a:solidFill>
                  <a:schemeClr val="accent1">
                    <a:lumMod val="50000"/>
                  </a:schemeClr>
                </a:solidFill>
              </a:rPr>
              <a:t>дорожного движения».</a:t>
            </a:r>
            <a:r>
              <a:rPr lang="ru-RU" sz="2400" dirty="0">
                <a:solidFill>
                  <a:schemeClr val="tx1"/>
                </a:solidFill>
              </a:rPr>
              <a:t/>
            </a:r>
            <a:br>
              <a:rPr lang="ru-RU" sz="2400" dirty="0">
                <a:solidFill>
                  <a:schemeClr val="tx1"/>
                </a:solidFill>
              </a:rPr>
            </a:br>
            <a:r>
              <a:rPr lang="ru-RU" dirty="0">
                <a:solidFill>
                  <a:schemeClr val="tx1"/>
                </a:solidFill>
              </a:rPr>
              <a:t>                                                                      </a:t>
            </a:r>
            <a:endParaRPr lang="ru-RU" dirty="0" smtClean="0">
              <a:solidFill>
                <a:schemeClr val="tx1"/>
              </a:solidFill>
            </a:endParaRPr>
          </a:p>
          <a:p>
            <a:endParaRPr lang="ru-RU" dirty="0">
              <a:solidFill>
                <a:schemeClr val="tx1"/>
              </a:solidFill>
            </a:endParaRPr>
          </a:p>
          <a:p>
            <a:r>
              <a:rPr lang="ru-RU" dirty="0" smtClean="0">
                <a:solidFill>
                  <a:schemeClr val="tx1"/>
                </a:solidFill>
              </a:rPr>
              <a:t>Выполнил: </a:t>
            </a:r>
            <a:r>
              <a:rPr lang="ru-RU" dirty="0" smtClean="0">
                <a:solidFill>
                  <a:schemeClr val="tx1"/>
                </a:solidFill>
              </a:rPr>
              <a:t>старший воспитатель</a:t>
            </a:r>
            <a:endParaRPr lang="ru-RU" dirty="0" smtClean="0">
              <a:solidFill>
                <a:schemeClr val="tx1"/>
              </a:solidFill>
            </a:endParaRPr>
          </a:p>
          <a:p>
            <a:r>
              <a:rPr lang="ru-RU" sz="2000" dirty="0" smtClean="0">
                <a:solidFill>
                  <a:schemeClr val="tx1"/>
                </a:solidFill>
              </a:rPr>
              <a:t>Рябцева Татьяна Семеновна</a:t>
            </a:r>
            <a:r>
              <a:rPr lang="ru-RU" sz="1200" dirty="0">
                <a:solidFill>
                  <a:schemeClr val="tx1"/>
                </a:solidFill>
              </a:rPr>
              <a:t/>
            </a:r>
            <a:br>
              <a:rPr lang="ru-RU" sz="1200" dirty="0">
                <a:solidFill>
                  <a:schemeClr val="tx1"/>
                </a:solidFill>
              </a:rPr>
            </a:br>
            <a:endParaRPr lang="ru-RU" dirty="0">
              <a:solidFill>
                <a:schemeClr val="tx1"/>
              </a:solidFill>
            </a:endParaRPr>
          </a:p>
        </p:txBody>
      </p:sp>
      <p:pic>
        <p:nvPicPr>
          <p:cNvPr id="1026" name="Picture 2" descr="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498" y="4873336"/>
            <a:ext cx="1922544" cy="1808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72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1" y="4916375"/>
            <a:ext cx="1909907" cy="179615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593272" y="685304"/>
            <a:ext cx="6958446" cy="3693319"/>
          </a:xfrm>
          <a:prstGeom prst="rect">
            <a:avLst/>
          </a:prstGeom>
        </p:spPr>
        <p:txBody>
          <a:bodyPr wrap="square">
            <a:spAutoFit/>
          </a:bodyPr>
          <a:lstStyle/>
          <a:p>
            <a:pPr indent="450215" algn="just">
              <a:spcAft>
                <a:spcPts val="0"/>
              </a:spcAft>
            </a:pPr>
            <a:r>
              <a:rPr lang="ru-RU" b="1" dirty="0">
                <a:solidFill>
                  <a:srgbClr val="0070C0"/>
                </a:solidFill>
                <a:latin typeface="Times New Roman" panose="02020603050405020304" pitchFamily="18" charset="0"/>
                <a:ea typeface="Times New Roman" panose="02020603050405020304" pitchFamily="18" charset="0"/>
              </a:rPr>
              <a:t>Уголок может быть оформлен так:</a:t>
            </a:r>
            <a:endParaRPr lang="ru-RU" dirty="0">
              <a:solidFill>
                <a:srgbClr val="0070C0"/>
              </a:solidFill>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Единый стенд (размеры зависят от наличия свободной площади и количества помещаемой информации, но не менее 30*65 см). </a:t>
            </a: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Набор составных частей, каждая из которых предназначена для размещения отдельной информации </a:t>
            </a: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Книжка-раскладушка </a:t>
            </a:r>
            <a:r>
              <a:rPr lang="ru-RU" sz="1600" dirty="0">
                <a:latin typeface="Times New Roman" panose="02020603050405020304" pitchFamily="18" charset="0"/>
                <a:ea typeface="Times New Roman" panose="02020603050405020304" pitchFamily="18" charset="0"/>
              </a:rPr>
              <a:t> </a:t>
            </a:r>
            <a:endParaRPr lang="ru-RU"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Для привлечения внимания родителей при оформлении уголка рекомендуется использовать яркие, привлекающие внимание лозунги, например:</a:t>
            </a:r>
          </a:p>
          <a:p>
            <a:pPr marL="342900" lvl="0" indent="-342900" algn="just">
              <a:spcAft>
                <a:spcPts val="0"/>
              </a:spcAft>
              <a:buFont typeface="Symbol" panose="05050102010706020507" pitchFamily="18" charset="2"/>
              <a:buChar char=""/>
            </a:pPr>
            <a:r>
              <a:rPr lang="ru-RU" dirty="0">
                <a:solidFill>
                  <a:srgbClr val="FF0000"/>
                </a:solidFill>
                <a:latin typeface="Times New Roman" panose="02020603050405020304" pitchFamily="18" charset="0"/>
                <a:ea typeface="Times New Roman" panose="02020603050405020304" pitchFamily="18" charset="0"/>
              </a:rPr>
              <a:t>«Цена спешки – жизнь вашего ребёнка» </a:t>
            </a:r>
          </a:p>
          <a:p>
            <a:pPr marL="342900" lvl="0" indent="-342900" algn="just">
              <a:spcAft>
                <a:spcPts val="0"/>
              </a:spcAft>
              <a:buFont typeface="Symbol" panose="05050102010706020507" pitchFamily="18" charset="2"/>
              <a:buChar char=""/>
            </a:pPr>
            <a:r>
              <a:rPr lang="ru-RU" dirty="0">
                <a:solidFill>
                  <a:srgbClr val="00B050"/>
                </a:solidFill>
                <a:latin typeface="Times New Roman" panose="02020603050405020304" pitchFamily="18" charset="0"/>
                <a:ea typeface="Times New Roman" panose="02020603050405020304" pitchFamily="18" charset="0"/>
              </a:rPr>
              <a:t>«Внимание – мы ваши дети!» </a:t>
            </a:r>
          </a:p>
          <a:p>
            <a:pPr marL="342900" lvl="0" indent="-342900" algn="just">
              <a:spcAft>
                <a:spcPts val="0"/>
              </a:spcAft>
              <a:buFont typeface="Symbol" panose="05050102010706020507" pitchFamily="18" charset="2"/>
              <a:buChar char=""/>
            </a:pPr>
            <a:r>
              <a:rPr lang="ru-RU" dirty="0">
                <a:solidFill>
                  <a:srgbClr val="7030A0"/>
                </a:solidFill>
                <a:latin typeface="Times New Roman" panose="02020603050405020304" pitchFamily="18" charset="0"/>
                <a:ea typeface="Times New Roman" panose="02020603050405020304" pitchFamily="18" charset="0"/>
              </a:rPr>
              <a:t>«Ребёнок имеет право жить!» </a:t>
            </a:r>
          </a:p>
          <a:p>
            <a:pPr marL="342900" lvl="0" indent="-342900" algn="just">
              <a:spcAft>
                <a:spcPts val="0"/>
              </a:spcAft>
              <a:buFont typeface="Symbol" panose="05050102010706020507" pitchFamily="18" charset="2"/>
              <a:buChar char=""/>
            </a:pPr>
            <a:r>
              <a:rPr lang="ru-RU" dirty="0">
                <a:solidFill>
                  <a:srgbClr val="C00000"/>
                </a:solidFill>
                <a:latin typeface="Times New Roman" panose="02020603050405020304" pitchFamily="18" charset="0"/>
                <a:ea typeface="Times New Roman" panose="02020603050405020304" pitchFamily="18" charset="0"/>
              </a:rPr>
              <a:t>«Глупо экономить своё время, за счёт жизни ребёнка» </a:t>
            </a:r>
            <a:r>
              <a:rPr lang="ru-RU" sz="1600"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48233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1" y="4916375"/>
            <a:ext cx="1909907" cy="179615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655617" y="363187"/>
            <a:ext cx="6750627" cy="3970318"/>
          </a:xfrm>
          <a:prstGeom prst="rect">
            <a:avLst/>
          </a:prstGeom>
        </p:spPr>
        <p:txBody>
          <a:bodyPr wrap="square">
            <a:spAutoFit/>
          </a:bodyPr>
          <a:lstStyle/>
          <a:p>
            <a:pPr indent="450215" algn="just">
              <a:spcAft>
                <a:spcPts val="0"/>
              </a:spcAft>
            </a:pPr>
            <a:r>
              <a:rPr lang="ru-RU" b="1" dirty="0">
                <a:solidFill>
                  <a:srgbClr val="0070C0"/>
                </a:solidFill>
                <a:latin typeface="Times New Roman" panose="02020603050405020304" pitchFamily="18" charset="0"/>
                <a:ea typeface="Times New Roman" panose="02020603050405020304" pitchFamily="18" charset="0"/>
              </a:rPr>
              <a:t>Учитывая важную роль родителей в вопросе обучения детей правилам дорожного движения, уголок для родителей должен содержать:</a:t>
            </a:r>
            <a:endParaRPr lang="ru-RU" dirty="0">
              <a:solidFill>
                <a:srgbClr val="0070C0"/>
              </a:solidFill>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Информацию о состоянии дорожно-транспортного травматизма в городе. </a:t>
            </a: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Причины дорожно-транспортных происшествий с участием детей. </a:t>
            </a: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Рекомендации родителям по вопросам обучения детей безопасному поведению на дороге. </a:t>
            </a: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Перечень и описание игр, направленных на закрепление у детей уже имеющихся знаний по Правилам дорожного движения. </a:t>
            </a:r>
          </a:p>
          <a:p>
            <a:pPr marL="342900" lvl="0" indent="-342900" algn="just">
              <a:spcAft>
                <a:spcPts val="0"/>
              </a:spcAft>
              <a:buFont typeface="Symbol" panose="05050102010706020507" pitchFamily="18" charset="2"/>
              <a:buChar char=""/>
            </a:pPr>
            <a:r>
              <a:rPr lang="ru-RU" dirty="0">
                <a:latin typeface="Times New Roman" panose="02020603050405020304" pitchFamily="18" charset="0"/>
                <a:ea typeface="Times New Roman" panose="02020603050405020304" pitchFamily="18" charset="0"/>
              </a:rPr>
              <a:t>Рассказы детей о поведении на дороге при движении в детский сад и обратно с родителями.</a:t>
            </a:r>
            <a:r>
              <a:rPr lang="ru-RU" sz="1600"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pic>
        <p:nvPicPr>
          <p:cNvPr id="2050" name="Picture 2" descr="https://zarnitza.ru/upload/resize_cache/iblock/3d9/444_1000_1/3d9c5b4671c0a3d9ceab9b2b2e0b34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9327" y="4491469"/>
            <a:ext cx="2961408" cy="2221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1684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1" y="4916375"/>
            <a:ext cx="1909907" cy="179615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214724" y="329286"/>
            <a:ext cx="7555203" cy="4524315"/>
          </a:xfrm>
          <a:prstGeom prst="rect">
            <a:avLst/>
          </a:prstGeom>
        </p:spPr>
        <p:txBody>
          <a:bodyPr wrap="square">
            <a:spAutoFit/>
          </a:bodyPr>
          <a:lstStyle/>
          <a:p>
            <a:r>
              <a:rPr lang="ru-RU" dirty="0" smtClean="0">
                <a:solidFill>
                  <a:srgbClr val="000000"/>
                </a:solidFill>
                <a:latin typeface="Times New Roman" panose="02020603050405020304" pitchFamily="18" charset="0"/>
                <a:cs typeface="Times New Roman" panose="02020603050405020304" pitchFamily="18" charset="0"/>
              </a:rPr>
              <a:t>	</a:t>
            </a:r>
            <a:r>
              <a:rPr lang="ru-RU" dirty="0" smtClean="0">
                <a:solidFill>
                  <a:srgbClr val="0070C0"/>
                </a:solidFill>
                <a:latin typeface="Times New Roman" panose="02020603050405020304" pitchFamily="18" charset="0"/>
                <a:cs typeface="Times New Roman" panose="02020603050405020304" pitchFamily="18" charset="0"/>
              </a:rPr>
              <a:t>На </a:t>
            </a:r>
            <a:r>
              <a:rPr lang="ru-RU" dirty="0">
                <a:solidFill>
                  <a:srgbClr val="0070C0"/>
                </a:solidFill>
                <a:latin typeface="Times New Roman" panose="02020603050405020304" pitchFamily="18" charset="0"/>
                <a:cs typeface="Times New Roman" panose="02020603050405020304" pitchFamily="18" charset="0"/>
              </a:rPr>
              <a:t>стендах могут быть оформлены специальные «карманы», удобные для размещения и периодического обновления следующих материалов: учебно-методических разработок, публикаций периодической печати, наглядных иллюстраций (небольшого формата) соответствующей тематики.</a:t>
            </a:r>
          </a:p>
          <a:p>
            <a:r>
              <a:rPr lang="ru-RU" dirty="0" smtClean="0">
                <a:solidFill>
                  <a:srgbClr val="000000"/>
                </a:solidFill>
                <a:latin typeface="Times New Roman" panose="02020603050405020304" pitchFamily="18" charset="0"/>
                <a:cs typeface="Times New Roman" panose="02020603050405020304" pitchFamily="18" charset="0"/>
              </a:rPr>
              <a:t>	</a:t>
            </a:r>
            <a:r>
              <a:rPr lang="ru-RU" dirty="0" smtClean="0">
                <a:solidFill>
                  <a:srgbClr val="00B050"/>
                </a:solidFill>
                <a:latin typeface="Times New Roman" panose="02020603050405020304" pitchFamily="18" charset="0"/>
                <a:cs typeface="Times New Roman" panose="02020603050405020304" pitchFamily="18" charset="0"/>
              </a:rPr>
              <a:t>Материалы </a:t>
            </a:r>
            <a:r>
              <a:rPr lang="ru-RU" dirty="0">
                <a:solidFill>
                  <a:srgbClr val="00B050"/>
                </a:solidFill>
                <a:latin typeface="Times New Roman" panose="02020603050405020304" pitchFamily="18" charset="0"/>
                <a:cs typeface="Times New Roman" panose="02020603050405020304" pitchFamily="18" charset="0"/>
              </a:rPr>
              <a:t>«Уголка безопасности» должны быть актуальными, полезными, интересными и художественно оформленными. Для этого целесообразно использовать фотографии, реально отображающие особенности дорожного движения на территории, прилегающей к ДОО.</a:t>
            </a:r>
          </a:p>
          <a:p>
            <a:r>
              <a:rPr lang="ru-RU" dirty="0" smtClean="0">
                <a:solidFill>
                  <a:srgbClr val="000000"/>
                </a:solidFill>
                <a:latin typeface="Times New Roman" panose="02020603050405020304" pitchFamily="18" charset="0"/>
                <a:cs typeface="Times New Roman" panose="02020603050405020304" pitchFamily="18" charset="0"/>
              </a:rPr>
              <a:t>	</a:t>
            </a:r>
          </a:p>
          <a:p>
            <a:r>
              <a:rPr lang="ru-RU" dirty="0">
                <a:solidFill>
                  <a:srgbClr val="000000"/>
                </a:solidFill>
                <a:latin typeface="Times New Roman" panose="02020603050405020304" pitchFamily="18" charset="0"/>
                <a:cs typeface="Times New Roman" panose="02020603050405020304" pitchFamily="18" charset="0"/>
              </a:rPr>
              <a:t>	</a:t>
            </a:r>
            <a:r>
              <a:rPr lang="ru-RU" dirty="0" smtClean="0">
                <a:solidFill>
                  <a:srgbClr val="C00000"/>
                </a:solidFill>
                <a:latin typeface="Times New Roman" panose="02020603050405020304" pitchFamily="18" charset="0"/>
                <a:cs typeface="Times New Roman" panose="02020603050405020304" pitchFamily="18" charset="0"/>
              </a:rPr>
              <a:t>Представленную </a:t>
            </a:r>
            <a:r>
              <a:rPr lang="ru-RU" dirty="0">
                <a:solidFill>
                  <a:srgbClr val="C00000"/>
                </a:solidFill>
                <a:latin typeface="Times New Roman" panose="02020603050405020304" pitchFamily="18" charset="0"/>
                <a:cs typeface="Times New Roman" panose="02020603050405020304" pitchFamily="18" charset="0"/>
              </a:rPr>
              <a:t>на стендах информацию необходимо распределить по рубрикам (например «Внимание, дети!», «По дороге в детский сад», «Для вас, родители!» и др.), а также выделить яркими, привлекающими внимание детей красками. Каждая рубрика предусматривает определенный перечень материалов.</a:t>
            </a:r>
          </a:p>
          <a:p>
            <a:r>
              <a:rPr lang="ru-RU" dirty="0" smtClean="0">
                <a:solidFill>
                  <a:srgbClr val="000000"/>
                </a:solidFill>
                <a:latin typeface="Times New Roman" panose="02020603050405020304" pitchFamily="18" charset="0"/>
                <a:cs typeface="Times New Roman" panose="02020603050405020304" pitchFamily="18" charset="0"/>
              </a:rPr>
              <a:t>	</a:t>
            </a:r>
            <a:endParaRPr lang="ru-RU" b="0" i="0" dirty="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724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8354" y="459984"/>
            <a:ext cx="7020791" cy="6247864"/>
          </a:xfrm>
          <a:prstGeom prst="rect">
            <a:avLst/>
          </a:prstGeom>
        </p:spPr>
        <p:txBody>
          <a:bodyPr wrap="square">
            <a:spAutoFit/>
          </a:bodyPr>
          <a:lstStyle/>
          <a:p>
            <a:pPr algn="just"/>
            <a:r>
              <a:rPr lang="ru-RU" dirty="0">
                <a:solidFill>
                  <a:srgbClr val="0070C0"/>
                </a:solidFill>
                <a:latin typeface="Times New Roman" panose="02020603050405020304" pitchFamily="18" charset="0"/>
                <a:cs typeface="Times New Roman" panose="02020603050405020304" pitchFamily="18" charset="0"/>
              </a:rPr>
              <a:t>«Уголок безопасности» должен полностью отражать профилактическую работу, проводимую совместно подразделением Госавтоинспекции МВД России, органом управления образованием </a:t>
            </a:r>
            <a:r>
              <a:rPr lang="ru-RU" dirty="0" smtClean="0">
                <a:solidFill>
                  <a:srgbClr val="0070C0"/>
                </a:solidFill>
                <a:latin typeface="Times New Roman" panose="02020603050405020304" pitchFamily="18" charset="0"/>
                <a:cs typeface="Times New Roman" panose="02020603050405020304" pitchFamily="18" charset="0"/>
              </a:rPr>
              <a:t>и ОУ. </a:t>
            </a:r>
            <a:r>
              <a:rPr lang="ru-RU" dirty="0">
                <a:solidFill>
                  <a:srgbClr val="0070C0"/>
                </a:solidFill>
                <a:latin typeface="Times New Roman" panose="02020603050405020304" pitchFamily="18" charset="0"/>
                <a:cs typeface="Times New Roman" panose="02020603050405020304" pitchFamily="18" charset="0"/>
              </a:rPr>
              <a:t>По оформлению и содержанию данного информационного уголка можно в определенной степени наглядно изучить положительный опыт данной работы и своевременно принять меры по устранению недостатков в организации профилактики детского дорожно-транспортного травматизма в конкретном </a:t>
            </a:r>
            <a:r>
              <a:rPr lang="ru-RU" dirty="0" smtClean="0">
                <a:solidFill>
                  <a:srgbClr val="0070C0"/>
                </a:solidFill>
                <a:latin typeface="Times New Roman" panose="02020603050405020304" pitchFamily="18" charset="0"/>
                <a:cs typeface="Times New Roman" panose="02020603050405020304" pitchFamily="18" charset="0"/>
              </a:rPr>
              <a:t>ДОУ.</a:t>
            </a:r>
          </a:p>
          <a:p>
            <a:pPr algn="just"/>
            <a:endParaRPr lang="ru-RU" dirty="0">
              <a:solidFill>
                <a:srgbClr val="C00000"/>
              </a:solidFill>
              <a:latin typeface="Times New Roman" panose="02020603050405020304" pitchFamily="18" charset="0"/>
              <a:cs typeface="Times New Roman" panose="02020603050405020304" pitchFamily="18" charset="0"/>
            </a:endParaRPr>
          </a:p>
          <a:p>
            <a:pPr algn="just"/>
            <a:endParaRPr lang="ru-RU" dirty="0" smtClean="0">
              <a:solidFill>
                <a:srgbClr val="C00000"/>
              </a:solidFill>
              <a:latin typeface="Times New Roman" panose="02020603050405020304" pitchFamily="18" charset="0"/>
              <a:cs typeface="Times New Roman" panose="02020603050405020304" pitchFamily="18" charset="0"/>
            </a:endParaRPr>
          </a:p>
          <a:p>
            <a:pPr algn="just"/>
            <a:endParaRPr lang="ru-RU" dirty="0">
              <a:solidFill>
                <a:srgbClr val="C00000"/>
              </a:solidFill>
              <a:latin typeface="Times New Roman" panose="02020603050405020304" pitchFamily="18" charset="0"/>
              <a:cs typeface="Times New Roman" panose="02020603050405020304" pitchFamily="18" charset="0"/>
            </a:endParaRPr>
          </a:p>
          <a:p>
            <a:pPr algn="just"/>
            <a:endParaRPr lang="ru-RU" dirty="0" smtClean="0">
              <a:solidFill>
                <a:srgbClr val="C00000"/>
              </a:solidFill>
              <a:latin typeface="Times New Roman" panose="02020603050405020304" pitchFamily="18" charset="0"/>
              <a:cs typeface="Times New Roman" panose="02020603050405020304" pitchFamily="18" charset="0"/>
            </a:endParaRPr>
          </a:p>
          <a:p>
            <a:pPr algn="just"/>
            <a:endParaRPr lang="ru-RU" dirty="0">
              <a:solidFill>
                <a:srgbClr val="C00000"/>
              </a:solidFill>
              <a:latin typeface="Times New Roman" panose="02020603050405020304" pitchFamily="18" charset="0"/>
              <a:cs typeface="Times New Roman" panose="02020603050405020304" pitchFamily="18" charset="0"/>
            </a:endParaRPr>
          </a:p>
          <a:p>
            <a:pPr algn="just"/>
            <a:endParaRPr lang="ru-RU" dirty="0" smtClean="0">
              <a:solidFill>
                <a:srgbClr val="C00000"/>
              </a:solidFill>
              <a:latin typeface="Times New Roman" panose="02020603050405020304" pitchFamily="18" charset="0"/>
              <a:cs typeface="Times New Roman" panose="02020603050405020304" pitchFamily="18" charset="0"/>
            </a:endParaRPr>
          </a:p>
          <a:p>
            <a:pPr algn="just"/>
            <a:endParaRPr lang="ru-RU" dirty="0" smtClean="0">
              <a:solidFill>
                <a:srgbClr val="C00000"/>
              </a:solidFill>
              <a:latin typeface="Times New Roman" panose="02020603050405020304" pitchFamily="18" charset="0"/>
              <a:cs typeface="Times New Roman" panose="02020603050405020304" pitchFamily="18" charset="0"/>
            </a:endParaRPr>
          </a:p>
          <a:p>
            <a:pPr algn="just"/>
            <a:endParaRPr lang="ru-RU" dirty="0">
              <a:solidFill>
                <a:srgbClr val="C00000"/>
              </a:solidFill>
              <a:latin typeface="Times New Roman" panose="02020603050405020304" pitchFamily="18" charset="0"/>
              <a:cs typeface="Times New Roman" panose="02020603050405020304" pitchFamily="18" charset="0"/>
            </a:endParaRPr>
          </a:p>
          <a:p>
            <a:pPr algn="just"/>
            <a:endParaRPr lang="ru-RU" dirty="0" smtClean="0">
              <a:solidFill>
                <a:srgbClr val="C00000"/>
              </a:solidFill>
              <a:latin typeface="Times New Roman" panose="02020603050405020304" pitchFamily="18" charset="0"/>
              <a:cs typeface="Times New Roman" panose="02020603050405020304" pitchFamily="18" charset="0"/>
            </a:endParaRPr>
          </a:p>
          <a:p>
            <a:pPr algn="just"/>
            <a:endParaRPr lang="ru-RU" dirty="0">
              <a:solidFill>
                <a:srgbClr val="C00000"/>
              </a:solidFill>
              <a:latin typeface="Times New Roman" panose="02020603050405020304" pitchFamily="18" charset="0"/>
              <a:cs typeface="Times New Roman" panose="02020603050405020304" pitchFamily="18" charset="0"/>
            </a:endParaRPr>
          </a:p>
          <a:p>
            <a:pPr algn="just"/>
            <a:endParaRPr lang="ru-RU" dirty="0" smtClean="0">
              <a:solidFill>
                <a:srgbClr val="C00000"/>
              </a:solidFill>
              <a:latin typeface="Times New Roman" panose="02020603050405020304" pitchFamily="18" charset="0"/>
              <a:cs typeface="Times New Roman" panose="02020603050405020304" pitchFamily="18" charset="0"/>
            </a:endParaRPr>
          </a:p>
          <a:p>
            <a:pPr algn="just"/>
            <a:endParaRPr lang="ru-RU" dirty="0">
              <a:solidFill>
                <a:srgbClr val="C00000"/>
              </a:solidFill>
              <a:latin typeface="Times New Roman" panose="02020603050405020304" pitchFamily="18" charset="0"/>
              <a:cs typeface="Times New Roman" panose="02020603050405020304" pitchFamily="18" charset="0"/>
            </a:endParaRPr>
          </a:p>
          <a:p>
            <a:pPr algn="ctr"/>
            <a:r>
              <a:rPr lang="ru-RU" sz="4000" dirty="0" smtClean="0">
                <a:solidFill>
                  <a:srgbClr val="C00000"/>
                </a:solidFill>
                <a:latin typeface="Times New Roman" panose="02020603050405020304" pitchFamily="18" charset="0"/>
                <a:cs typeface="Times New Roman" panose="02020603050405020304" pitchFamily="18" charset="0"/>
              </a:rPr>
              <a:t>Спасибо за внимание!</a:t>
            </a:r>
            <a:endParaRPr lang="ru-RU" sz="4000" dirty="0">
              <a:solidFill>
                <a:srgbClr val="C00000"/>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90007" y="3248660"/>
            <a:ext cx="4018721" cy="2258521"/>
          </a:xfrm>
          <a:prstGeom prst="rect">
            <a:avLst/>
          </a:prstGeom>
        </p:spPr>
      </p:pic>
    </p:spTree>
    <p:extLst>
      <p:ext uri="{BB962C8B-B14F-4D97-AF65-F5344CB8AC3E}">
        <p14:creationId xmlns:p14="http://schemas.microsoft.com/office/powerpoint/2010/main" val="1264851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0853" y="735699"/>
            <a:ext cx="8596668" cy="2147930"/>
          </a:xfrm>
        </p:spPr>
        <p:txBody>
          <a:bodyPr>
            <a:noAutofit/>
          </a:bodyPr>
          <a:lstStyle/>
          <a:p>
            <a:r>
              <a:rPr lang="ru-RU" sz="2000" dirty="0" smtClean="0">
                <a:solidFill>
                  <a:schemeClr val="accent1">
                    <a:lumMod val="50000"/>
                  </a:schemeClr>
                </a:solidFill>
              </a:rPr>
              <a:t>	В </a:t>
            </a:r>
            <a:r>
              <a:rPr lang="ru-RU" sz="2000" dirty="0">
                <a:solidFill>
                  <a:schemeClr val="accent1">
                    <a:lumMod val="50000"/>
                  </a:schemeClr>
                </a:solidFill>
              </a:rPr>
              <a:t>настоящее время проблема детской дорожной безопасности стоит очень остро. </a:t>
            </a:r>
            <a:r>
              <a:rPr lang="ru-RU" sz="2000" dirty="0" smtClean="0">
                <a:solidFill>
                  <a:schemeClr val="accent1">
                    <a:lumMod val="50000"/>
                  </a:schemeClr>
                </a:solidFill>
              </a:rPr>
              <a:t/>
            </a:r>
            <a:br>
              <a:rPr lang="ru-RU" sz="2000" dirty="0" smtClean="0">
                <a:solidFill>
                  <a:schemeClr val="accent1">
                    <a:lumMod val="50000"/>
                  </a:schemeClr>
                </a:solidFill>
              </a:rPr>
            </a:br>
            <a:r>
              <a:rPr lang="ru-RU" sz="2000" dirty="0" smtClean="0">
                <a:solidFill>
                  <a:schemeClr val="tx1"/>
                </a:solidFill>
              </a:rPr>
              <a:t>Необходимо </a:t>
            </a:r>
            <a:r>
              <a:rPr lang="ru-RU" sz="2000" dirty="0">
                <a:solidFill>
                  <a:schemeClr val="tx1"/>
                </a:solidFill>
              </a:rPr>
              <a:t>уяснить, что данный вопрос требует особого внимания, в соответствии со сложной и опасной ситуацией на дорогах. От </a:t>
            </a:r>
            <a:r>
              <a:rPr lang="ru-RU" sz="2000" u="sng" dirty="0">
                <a:solidFill>
                  <a:schemeClr val="tx1"/>
                </a:solidFill>
                <a:hlinkClick r:id="rId2" tooltip="Несчастный случай"/>
              </a:rPr>
              <a:t>несчастных случаев</a:t>
            </a:r>
            <a:r>
              <a:rPr lang="ru-RU" sz="2000" dirty="0">
                <a:solidFill>
                  <a:schemeClr val="tx1"/>
                </a:solidFill>
              </a:rPr>
              <a:t> не застрахован никто, а тем более ребенок, который в силу своих психофизиологических особенностей не придает значения сложной дорожной ситуации</a:t>
            </a:r>
            <a:r>
              <a:rPr lang="ru-RU" sz="2000" dirty="0" smtClean="0">
                <a:solidFill>
                  <a:schemeClr val="tx1"/>
                </a:solidFill>
              </a:rPr>
              <a:t>.</a:t>
            </a:r>
            <a:r>
              <a:rPr lang="ru-RU" sz="1600" dirty="0" smtClean="0">
                <a:solidFill>
                  <a:schemeClr val="accent1">
                    <a:lumMod val="50000"/>
                  </a:schemeClr>
                </a:solidFill>
              </a:rPr>
              <a:t/>
            </a:r>
            <a:br>
              <a:rPr lang="ru-RU" sz="1600" dirty="0" smtClean="0">
                <a:solidFill>
                  <a:schemeClr val="accent1">
                    <a:lumMod val="50000"/>
                  </a:schemeClr>
                </a:solidFill>
              </a:rPr>
            </a:br>
            <a:r>
              <a:rPr lang="ru-RU" sz="1600" dirty="0">
                <a:solidFill>
                  <a:schemeClr val="accent1">
                    <a:lumMod val="50000"/>
                  </a:schemeClr>
                </a:solidFill>
              </a:rPr>
              <a:t/>
            </a:r>
            <a:br>
              <a:rPr lang="ru-RU" sz="1600" dirty="0">
                <a:solidFill>
                  <a:schemeClr val="accent1">
                    <a:lumMod val="50000"/>
                  </a:schemeClr>
                </a:solidFill>
              </a:rPr>
            </a:br>
            <a:endParaRPr lang="ru-RU" sz="1600" dirty="0">
              <a:solidFill>
                <a:schemeClr val="accent1">
                  <a:lumMod val="50000"/>
                </a:schemeClr>
              </a:solidFill>
            </a:endParaRPr>
          </a:p>
        </p:txBody>
      </p:sp>
      <p:sp>
        <p:nvSpPr>
          <p:cNvPr id="3" name="Текст 2"/>
          <p:cNvSpPr>
            <a:spLocks noGrp="1"/>
          </p:cNvSpPr>
          <p:nvPr>
            <p:ph type="body" idx="1"/>
          </p:nvPr>
        </p:nvSpPr>
        <p:spPr>
          <a:xfrm>
            <a:off x="770853" y="2657920"/>
            <a:ext cx="8596668" cy="860400"/>
          </a:xfrm>
        </p:spPr>
        <p:txBody>
          <a:bodyPr>
            <a:noAutofit/>
          </a:bodyPr>
          <a:lstStyle/>
          <a:p>
            <a:r>
              <a:rPr lang="ru-RU" dirty="0">
                <a:solidFill>
                  <a:schemeClr val="tx1"/>
                </a:solidFill>
              </a:rPr>
              <a:t>Оформление и содержание уголков безопасности дорожного движения в группах должно определяться содержание занятий по изучению правил дорожного движения с той ил иной возрастной категорией детей.</a:t>
            </a:r>
            <a:r>
              <a:rPr lang="ru-RU" dirty="0">
                <a:solidFill>
                  <a:schemeClr val="accent1">
                    <a:lumMod val="50000"/>
                  </a:schemeClr>
                </a:solidFill>
              </a:rPr>
              <a:t> </a:t>
            </a:r>
          </a:p>
          <a:p>
            <a:endParaRPr lang="ru-RU" dirty="0"/>
          </a:p>
        </p:txBody>
      </p:sp>
      <p:pic>
        <p:nvPicPr>
          <p:cNvPr id="2050" name="Picture 2" descr="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35" y="5013411"/>
            <a:ext cx="1814462" cy="170639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9328" y="3711061"/>
            <a:ext cx="3673302" cy="2855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847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1" y="4916375"/>
            <a:ext cx="1909907" cy="17961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otlichniktk.ru/uploads/product/20155/d36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4227" y="4177145"/>
            <a:ext cx="2542848" cy="2347499"/>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064711" y="299727"/>
            <a:ext cx="6096000" cy="4616648"/>
          </a:xfrm>
          <a:prstGeom prst="rect">
            <a:avLst/>
          </a:prstGeom>
        </p:spPr>
        <p:txBody>
          <a:bodyPr>
            <a:spAutoFit/>
          </a:bodyPr>
          <a:lstStyle/>
          <a:p>
            <a:pPr indent="450215" algn="just">
              <a:spcAft>
                <a:spcPts val="0"/>
              </a:spcAft>
            </a:pPr>
            <a:r>
              <a:rPr lang="ru-RU" sz="2400" b="1" dirty="0" smtClean="0">
                <a:solidFill>
                  <a:srgbClr val="0070C0"/>
                </a:solidFill>
                <a:latin typeface="Times New Roman" panose="02020603050405020304" pitchFamily="18" charset="0"/>
                <a:ea typeface="Times New Roman" panose="02020603050405020304" pitchFamily="18" charset="0"/>
              </a:rPr>
              <a:t>В</a:t>
            </a:r>
            <a:r>
              <a:rPr lang="ru-RU" dirty="0" smtClean="0">
                <a:solidFill>
                  <a:srgbClr val="0070C0"/>
                </a:solidFill>
                <a:latin typeface="Times New Roman" panose="02020603050405020304" pitchFamily="18" charset="0"/>
                <a:ea typeface="Times New Roman" panose="02020603050405020304" pitchFamily="18" charset="0"/>
              </a:rPr>
              <a:t> </a:t>
            </a:r>
            <a:r>
              <a:rPr lang="ru-RU" sz="2400" b="1" dirty="0" smtClean="0">
                <a:solidFill>
                  <a:srgbClr val="0070C0"/>
                </a:solidFill>
                <a:latin typeface="Times New Roman" panose="02020603050405020304" pitchFamily="18" charset="0"/>
                <a:ea typeface="Times New Roman" panose="02020603050405020304" pitchFamily="18" charset="0"/>
              </a:rPr>
              <a:t>первой </a:t>
            </a:r>
            <a:r>
              <a:rPr lang="ru-RU" sz="2400" b="1" dirty="0">
                <a:solidFill>
                  <a:srgbClr val="0070C0"/>
                </a:solidFill>
                <a:latin typeface="Times New Roman" panose="02020603050405020304" pitchFamily="18" charset="0"/>
                <a:ea typeface="Times New Roman" panose="02020603050405020304" pitchFamily="18" charset="0"/>
              </a:rPr>
              <a:t>младшей группе</a:t>
            </a:r>
            <a:r>
              <a:rPr lang="ru-RU" sz="2400" dirty="0">
                <a:solidFill>
                  <a:srgbClr val="0070C0"/>
                </a:solidFill>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дети знакомятся с транспортными средствами: грузовым и легковым автомобилями, общественным транспортом. Определяют, из каких частей состоят машины. Обучаться различать красный и зелёный цвета. Следовательно, в игровом уголке должны быть:</a:t>
            </a:r>
          </a:p>
          <a:p>
            <a:pPr indent="450215" algn="just">
              <a:spcAft>
                <a:spcPts val="0"/>
              </a:spcAft>
            </a:pPr>
            <a:r>
              <a:rPr lang="ru-RU" dirty="0">
                <a:latin typeface="Times New Roman" panose="02020603050405020304" pitchFamily="18" charset="0"/>
                <a:ea typeface="Times New Roman" panose="02020603050405020304" pitchFamily="18" charset="0"/>
              </a:rPr>
              <a:t>Набор транспортных средств </a:t>
            </a:r>
          </a:p>
          <a:p>
            <a:pPr indent="450215" algn="just">
              <a:spcAft>
                <a:spcPts val="0"/>
              </a:spcAft>
            </a:pPr>
            <a:r>
              <a:rPr lang="ru-RU" dirty="0">
                <a:latin typeface="Times New Roman" panose="02020603050405020304" pitchFamily="18" charset="0"/>
                <a:ea typeface="Times New Roman" panose="02020603050405020304" pitchFamily="18" charset="0"/>
              </a:rPr>
              <a:t>Иллюстрации с изображением транспортных средств </a:t>
            </a:r>
          </a:p>
          <a:p>
            <a:pPr indent="450215" algn="just">
              <a:spcAft>
                <a:spcPts val="0"/>
              </a:spcAft>
            </a:pPr>
            <a:r>
              <a:rPr lang="ru-RU" dirty="0">
                <a:latin typeface="Times New Roman" panose="02020603050405020304" pitchFamily="18" charset="0"/>
                <a:ea typeface="Times New Roman" panose="02020603050405020304" pitchFamily="18" charset="0"/>
              </a:rPr>
              <a:t>Кружки красного и зелёного цвета, макет пешеходного светофора. </a:t>
            </a:r>
          </a:p>
          <a:p>
            <a:pPr indent="450215" algn="just">
              <a:spcAft>
                <a:spcPts val="0"/>
              </a:spcAft>
            </a:pPr>
            <a:r>
              <a:rPr lang="ru-RU" dirty="0">
                <a:latin typeface="Times New Roman" panose="02020603050405020304" pitchFamily="18" charset="0"/>
                <a:ea typeface="Times New Roman" panose="02020603050405020304" pitchFamily="18" charset="0"/>
              </a:rPr>
              <a:t>Атрибуты к сюжетно-ролевой игре «Транспорт» (разноцветные рули, шапочки разных видов машин, нагрудные знаки, жилеты с изображением того или иного вида транспорта и т.д.) </a:t>
            </a:r>
          </a:p>
          <a:p>
            <a:pPr indent="450215" algn="just">
              <a:spcAft>
                <a:spcPts val="0"/>
              </a:spcAft>
            </a:pPr>
            <a:r>
              <a:rPr lang="ru-RU" dirty="0">
                <a:latin typeface="Times New Roman" panose="02020603050405020304" pitchFamily="18" charset="0"/>
                <a:ea typeface="Times New Roman" panose="02020603050405020304" pitchFamily="18" charset="0"/>
              </a:rPr>
              <a:t>Дидактические игры «Собери машину» (из 4-х частей), «Поставь машину в гараж», «Светофор». </a:t>
            </a:r>
            <a:r>
              <a:rPr lang="ru-RU" sz="1600"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4305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1" y="4916375"/>
            <a:ext cx="1909907" cy="179615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823408" y="376256"/>
            <a:ext cx="6380017" cy="3508653"/>
          </a:xfrm>
          <a:prstGeom prst="rect">
            <a:avLst/>
          </a:prstGeom>
        </p:spPr>
        <p:txBody>
          <a:bodyPr wrap="square">
            <a:spAutoFit/>
          </a:bodyPr>
          <a:lstStyle/>
          <a:p>
            <a:pPr indent="450215" algn="just">
              <a:spcAft>
                <a:spcPts val="0"/>
              </a:spcAft>
            </a:pPr>
            <a:r>
              <a:rPr lang="ru-RU" sz="2400" dirty="0">
                <a:latin typeface="Times New Roman" panose="02020603050405020304" pitchFamily="18" charset="0"/>
                <a:ea typeface="Times New Roman" panose="02020603050405020304" pitchFamily="18" charset="0"/>
              </a:rPr>
              <a:t>Во </a:t>
            </a:r>
            <a:r>
              <a:rPr lang="ru-RU" sz="2400" b="1" dirty="0">
                <a:solidFill>
                  <a:srgbClr val="0070C0"/>
                </a:solidFill>
                <a:latin typeface="Times New Roman" panose="02020603050405020304" pitchFamily="18" charset="0"/>
                <a:ea typeface="Times New Roman" panose="02020603050405020304" pitchFamily="18" charset="0"/>
              </a:rPr>
              <a:t>второй младшей группе</a:t>
            </a:r>
            <a:r>
              <a:rPr lang="ru-RU" sz="2400" dirty="0">
                <a:solidFill>
                  <a:srgbClr val="0070C0"/>
                </a:solidFill>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дети продолжают работу по распознаванию транспортных средств, знакомятся с правилами поведения в общественном транспорте, закрепляют умение различать красный, жёлтый, зелёный цвета, знакомятся с понятиями «тротуар» и «проезжая часть». Поэтому, к предметам, имеющимся в уголке безопасности дорожного движения первой младшей группы, следует добавить:</a:t>
            </a:r>
          </a:p>
          <a:p>
            <a:pPr indent="450215" algn="just">
              <a:spcAft>
                <a:spcPts val="0"/>
              </a:spcAft>
            </a:pPr>
            <a:r>
              <a:rPr lang="ru-RU" dirty="0">
                <a:latin typeface="Times New Roman" panose="02020603050405020304" pitchFamily="18" charset="0"/>
                <a:ea typeface="Times New Roman" panose="02020603050405020304" pitchFamily="18" charset="0"/>
              </a:rPr>
              <a:t>Картинки для игры на классификацию видов транспорта «На чём едут пассажиры», «Найти такую же картинку». </a:t>
            </a:r>
          </a:p>
          <a:p>
            <a:pPr indent="450215" algn="just">
              <a:spcAft>
                <a:spcPts val="0"/>
              </a:spcAft>
            </a:pPr>
            <a:r>
              <a:rPr lang="ru-RU" dirty="0">
                <a:latin typeface="Times New Roman" panose="02020603050405020304" pitchFamily="18" charset="0"/>
                <a:ea typeface="Times New Roman" panose="02020603050405020304" pitchFamily="18" charset="0"/>
              </a:rPr>
              <a:t>Простейший макет улицы (желательно крупный), где обозначены тротуар и проезжая часть </a:t>
            </a:r>
          </a:p>
          <a:p>
            <a:pPr indent="450215" algn="just">
              <a:spcAft>
                <a:spcPts val="0"/>
              </a:spcAft>
            </a:pPr>
            <a:r>
              <a:rPr lang="ru-RU" dirty="0">
                <a:latin typeface="Times New Roman" panose="02020603050405020304" pitchFamily="18" charset="0"/>
                <a:ea typeface="Times New Roman" panose="02020603050405020304" pitchFamily="18" charset="0"/>
              </a:rPr>
              <a:t>Макет транспортного светофора (плоскостной). </a:t>
            </a:r>
            <a:r>
              <a:rPr lang="ru-RU" sz="1600"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pic>
        <p:nvPicPr>
          <p:cNvPr id="2052" name="Picture 4"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0560" y="1174468"/>
            <a:ext cx="2159289" cy="344948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4179" y="4487464"/>
            <a:ext cx="3932814" cy="1935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975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1" y="4916375"/>
            <a:ext cx="1909907" cy="179615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535383" y="918216"/>
            <a:ext cx="6639790" cy="4062651"/>
          </a:xfrm>
          <a:prstGeom prst="rect">
            <a:avLst/>
          </a:prstGeom>
        </p:spPr>
        <p:txBody>
          <a:bodyPr wrap="square">
            <a:spAutoFit/>
          </a:bodyPr>
          <a:lstStyle/>
          <a:p>
            <a:pPr indent="450215" algn="just">
              <a:spcAft>
                <a:spcPts val="0"/>
              </a:spcAft>
            </a:pPr>
            <a:r>
              <a:rPr lang="ru-RU" dirty="0">
                <a:latin typeface="Times New Roman" panose="02020603050405020304" pitchFamily="18" charset="0"/>
                <a:ea typeface="Times New Roman" panose="02020603050405020304" pitchFamily="18" charset="0"/>
              </a:rPr>
              <a:t>Для ребят </a:t>
            </a:r>
            <a:r>
              <a:rPr lang="ru-RU" sz="2400" b="1" dirty="0">
                <a:solidFill>
                  <a:srgbClr val="0070C0"/>
                </a:solidFill>
                <a:latin typeface="Times New Roman" panose="02020603050405020304" pitchFamily="18" charset="0"/>
                <a:ea typeface="Times New Roman" panose="02020603050405020304" pitchFamily="18" charset="0"/>
              </a:rPr>
              <a:t>средней группы</a:t>
            </a:r>
            <a:r>
              <a:rPr lang="ru-RU" sz="2400" dirty="0">
                <a:solidFill>
                  <a:srgbClr val="0070C0"/>
                </a:solidFill>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новым будет разговор о пешеходном переходе и его назначении, правостороннем движении на тротуаре и проезжей части. Кроме того, дети 4-5 лет должны чётко представлять, что когда загорается зелёный сигнал светофора для пешеходов и разрешает им движение, для водителей в это время горит красный – запрещающий сигнал светофора. Когда загорается зелёный сигнал для водителей и разрешает движение автомобилей, для пешеходов вспыхивает красный сигнал. В уголке безопасности дорожного движения обязательно должен быть: </a:t>
            </a:r>
          </a:p>
          <a:p>
            <a:pPr indent="450215" algn="just">
              <a:spcAft>
                <a:spcPts val="0"/>
              </a:spcAft>
            </a:pPr>
            <a:r>
              <a:rPr lang="ru-RU" dirty="0">
                <a:latin typeface="Times New Roman" panose="02020603050405020304" pitchFamily="18" charset="0"/>
                <a:ea typeface="Times New Roman" panose="02020603050405020304" pitchFamily="18" charset="0"/>
              </a:rPr>
              <a:t>Макет светофора с переключающимися сигналами, действующий от батарейки </a:t>
            </a:r>
          </a:p>
          <a:p>
            <a:pPr indent="450215" algn="just">
              <a:spcAft>
                <a:spcPts val="0"/>
              </a:spcAft>
            </a:pPr>
            <a:r>
              <a:rPr lang="ru-RU" dirty="0">
                <a:latin typeface="Times New Roman" panose="02020603050405020304" pitchFamily="18" charset="0"/>
                <a:ea typeface="Times New Roman" panose="02020603050405020304" pitchFamily="18" charset="0"/>
              </a:rPr>
              <a:t>Дидактические игры «Найди свой цвет», «Собери светофор» </a:t>
            </a:r>
          </a:p>
          <a:p>
            <a:pPr indent="450215" algn="just">
              <a:spcAft>
                <a:spcPts val="0"/>
              </a:spcAft>
            </a:pPr>
            <a:r>
              <a:rPr lang="ru-RU" dirty="0">
                <a:latin typeface="Times New Roman" panose="02020603050405020304" pitchFamily="18" charset="0"/>
                <a:ea typeface="Times New Roman" panose="02020603050405020304" pitchFamily="18" charset="0"/>
              </a:rPr>
              <a:t>На макете улицы необходимо нанести пешеходный переход. </a:t>
            </a:r>
            <a:r>
              <a:rPr lang="ru-RU" sz="1600"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pic>
        <p:nvPicPr>
          <p:cNvPr id="4" name="Picture 2" descr="https://avatars.mds.yandex.net/get-pdb/1676296/fef76175-05a6-4b8e-9d91-d7b53566145e/s1200?webp=fal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281" y="735027"/>
            <a:ext cx="2903138" cy="4245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930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1" y="4916375"/>
            <a:ext cx="1909907" cy="179615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821872" y="848004"/>
            <a:ext cx="6771409" cy="3231654"/>
          </a:xfrm>
          <a:prstGeom prst="rect">
            <a:avLst/>
          </a:prstGeom>
        </p:spPr>
        <p:txBody>
          <a:bodyPr wrap="square">
            <a:spAutoFit/>
          </a:bodyPr>
          <a:lstStyle/>
          <a:p>
            <a:pPr indent="450215" algn="just">
              <a:spcAft>
                <a:spcPts val="0"/>
              </a:spcAft>
            </a:pPr>
            <a:r>
              <a:rPr lang="ru-RU" sz="2400" b="1" dirty="0">
                <a:solidFill>
                  <a:srgbClr val="0070C0"/>
                </a:solidFill>
                <a:latin typeface="Times New Roman" panose="02020603050405020304" pitchFamily="18" charset="0"/>
                <a:ea typeface="Times New Roman" panose="02020603050405020304" pitchFamily="18" charset="0"/>
              </a:rPr>
              <a:t>В</a:t>
            </a:r>
            <a:r>
              <a:rPr lang="ru-RU" sz="2400" dirty="0">
                <a:solidFill>
                  <a:srgbClr val="0070C0"/>
                </a:solidFill>
                <a:latin typeface="Times New Roman" panose="02020603050405020304" pitchFamily="18" charset="0"/>
                <a:ea typeface="Times New Roman" panose="02020603050405020304" pitchFamily="18" charset="0"/>
              </a:rPr>
              <a:t> </a:t>
            </a:r>
            <a:r>
              <a:rPr lang="ru-RU" sz="2400" b="1" dirty="0">
                <a:solidFill>
                  <a:srgbClr val="0070C0"/>
                </a:solidFill>
                <a:latin typeface="Times New Roman" panose="02020603050405020304" pitchFamily="18" charset="0"/>
                <a:ea typeface="Times New Roman" panose="02020603050405020304" pitchFamily="18" charset="0"/>
              </a:rPr>
              <a:t>старшей группе</a:t>
            </a:r>
            <a:r>
              <a:rPr lang="ru-RU" sz="2400" dirty="0">
                <a:solidFill>
                  <a:srgbClr val="0070C0"/>
                </a:solidFill>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ребята узнают о дорожном движении много нового. Именно в этом возрасте происходит знакомство с такими большими и сложными темами, как «Перекрёсток», «Дорожные знаки». Следовательно, в уголке безопасности дорожного движения должны появиться:</a:t>
            </a:r>
          </a:p>
          <a:p>
            <a:pPr indent="450215" algn="just">
              <a:spcAft>
                <a:spcPts val="0"/>
              </a:spcAft>
            </a:pPr>
            <a:r>
              <a:rPr lang="ru-RU" dirty="0">
                <a:latin typeface="Times New Roman" panose="02020603050405020304" pitchFamily="18" charset="0"/>
                <a:ea typeface="Times New Roman" panose="02020603050405020304" pitchFamily="18" charset="0"/>
              </a:rPr>
              <a:t>Макет перекрёстка, с помощью которого ребята смогут решать сложные логические задачи по безопасности дорожного движения, отрабатывать навыки безопасного перехода проезжей части на перекрёстке. Желательно, чтобы этот макет был со съёмными предметами, тогда дети сами смогут моделировать улицу. </a:t>
            </a:r>
            <a:endParaRPr lang="ru-RU" dirty="0">
              <a:effectLst/>
              <a:latin typeface="Times New Roman" panose="02020603050405020304" pitchFamily="18" charset="0"/>
              <a:ea typeface="Times New Roman" panose="02020603050405020304" pitchFamily="18" charset="0"/>
            </a:endParaRPr>
          </a:p>
        </p:txBody>
      </p:sp>
      <p:pic>
        <p:nvPicPr>
          <p:cNvPr id="1026" name="Picture 2" descr="https://vospitanie.guru/wp-content/uploads/2019/07/Ris.-3-Vertikalnyj-mak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7046" y="4079658"/>
            <a:ext cx="4658302" cy="2329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661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65" y="4916374"/>
            <a:ext cx="1909907" cy="179615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936172" y="182139"/>
            <a:ext cx="7592291" cy="5632311"/>
          </a:xfrm>
          <a:prstGeom prst="rect">
            <a:avLst/>
          </a:prstGeom>
        </p:spPr>
        <p:txBody>
          <a:bodyPr wrap="square">
            <a:spAutoFit/>
          </a:bodyPr>
          <a:lstStyle/>
          <a:p>
            <a:pPr indent="450215" algn="just">
              <a:spcAft>
                <a:spcPts val="0"/>
              </a:spcAft>
            </a:pPr>
            <a:r>
              <a:rPr lang="ru-RU" dirty="0">
                <a:latin typeface="Times New Roman" panose="02020603050405020304" pitchFamily="18" charset="0"/>
                <a:ea typeface="Times New Roman" panose="02020603050405020304" pitchFamily="18" charset="0"/>
              </a:rPr>
              <a:t>Также, необходим набор дорожных знаков, в который обязательно входят такие дорожные знаки, как: </a:t>
            </a:r>
          </a:p>
          <a:p>
            <a:pPr marL="342900" lvl="0" indent="-342900" algn="just">
              <a:spcAft>
                <a:spcPts val="0"/>
              </a:spcAft>
              <a:buClr>
                <a:srgbClr val="006600"/>
              </a:buClr>
              <a:buFont typeface="Wingdings" panose="05000000000000000000" pitchFamily="2" charset="2"/>
              <a:buChar char=""/>
            </a:pPr>
            <a:r>
              <a:rPr lang="ru-RU" dirty="0">
                <a:latin typeface="Times New Roman" panose="02020603050405020304" pitchFamily="18" charset="0"/>
                <a:ea typeface="Times New Roman" panose="02020603050405020304" pitchFamily="18" charset="0"/>
              </a:rPr>
              <a:t>информационно-указательные – «Пешеходный переход», «Подземный пешеходный переход», «Место остановки автобуса и (или) троллейбуса»; </a:t>
            </a:r>
          </a:p>
          <a:p>
            <a:pPr marL="342900" lvl="0" indent="-342900" algn="just">
              <a:spcAft>
                <a:spcPts val="0"/>
              </a:spcAft>
              <a:buClr>
                <a:srgbClr val="006600"/>
              </a:buClr>
              <a:buFont typeface="Wingdings" panose="05000000000000000000" pitchFamily="2" charset="2"/>
              <a:buChar char=""/>
            </a:pPr>
            <a:r>
              <a:rPr lang="ru-RU" dirty="0">
                <a:latin typeface="Times New Roman" panose="02020603050405020304" pitchFamily="18" charset="0"/>
                <a:ea typeface="Times New Roman" panose="02020603050405020304" pitchFamily="18" charset="0"/>
              </a:rPr>
              <a:t>предупреждающие знаки – «Дети»; </a:t>
            </a:r>
          </a:p>
          <a:p>
            <a:pPr marL="342900" lvl="0" indent="-342900" algn="just">
              <a:spcAft>
                <a:spcPts val="0"/>
              </a:spcAft>
              <a:buClr>
                <a:srgbClr val="006600"/>
              </a:buClr>
              <a:buFont typeface="Wingdings" panose="05000000000000000000" pitchFamily="2" charset="2"/>
              <a:buChar char=""/>
            </a:pPr>
            <a:r>
              <a:rPr lang="ru-RU" dirty="0">
                <a:latin typeface="Times New Roman" panose="02020603050405020304" pitchFamily="18" charset="0"/>
                <a:ea typeface="Times New Roman" panose="02020603050405020304" pitchFamily="18" charset="0"/>
              </a:rPr>
              <a:t>запрещающие знаки – «Движение пешеходов запрещено», «Движение на велосипедах запрещено»; </a:t>
            </a:r>
          </a:p>
          <a:p>
            <a:pPr marL="342900" lvl="0" indent="-342900" algn="just">
              <a:spcAft>
                <a:spcPts val="0"/>
              </a:spcAft>
              <a:buClr>
                <a:srgbClr val="006600"/>
              </a:buClr>
              <a:buFont typeface="Wingdings" panose="05000000000000000000" pitchFamily="2" charset="2"/>
              <a:buChar char=""/>
            </a:pPr>
            <a:r>
              <a:rPr lang="ru-RU" dirty="0">
                <a:latin typeface="Times New Roman" panose="02020603050405020304" pitchFamily="18" charset="0"/>
                <a:ea typeface="Times New Roman" panose="02020603050405020304" pitchFamily="18" charset="0"/>
              </a:rPr>
              <a:t>предписывающие знаки – «Пешеходная дорожка», «Велосипедная дорожка»; </a:t>
            </a:r>
          </a:p>
          <a:p>
            <a:pPr marL="342900" lvl="0" indent="-342900" algn="just">
              <a:spcAft>
                <a:spcPts val="0"/>
              </a:spcAft>
              <a:buClr>
                <a:srgbClr val="006600"/>
              </a:buClr>
              <a:buFont typeface="Wingdings" panose="05000000000000000000" pitchFamily="2" charset="2"/>
              <a:buChar char=""/>
            </a:pPr>
            <a:r>
              <a:rPr lang="ru-RU" dirty="0">
                <a:latin typeface="Times New Roman" panose="02020603050405020304" pitchFamily="18" charset="0"/>
                <a:ea typeface="Times New Roman" panose="02020603050405020304" pitchFamily="18" charset="0"/>
              </a:rPr>
              <a:t>знаки приоритета – «Главная дорога», «Уступи дорогу»; </a:t>
            </a:r>
          </a:p>
          <a:p>
            <a:pPr marL="342900" lvl="0" indent="-342900" algn="just">
              <a:spcAft>
                <a:spcPts val="0"/>
              </a:spcAft>
              <a:buClr>
                <a:srgbClr val="006600"/>
              </a:buClr>
              <a:buFont typeface="Wingdings" panose="05000000000000000000" pitchFamily="2" charset="2"/>
              <a:buChar char=""/>
            </a:pPr>
            <a:r>
              <a:rPr lang="ru-RU" dirty="0">
                <a:latin typeface="Times New Roman" panose="02020603050405020304" pitchFamily="18" charset="0"/>
                <a:ea typeface="Times New Roman" panose="02020603050405020304" pitchFamily="18" charset="0"/>
              </a:rPr>
              <a:t>знаки сервиса – «Больница», «Телефон», «Пункт питания». </a:t>
            </a:r>
          </a:p>
          <a:p>
            <a:pPr indent="450215" algn="just">
              <a:spcAft>
                <a:spcPts val="0"/>
              </a:spcAft>
            </a:pPr>
            <a:r>
              <a:rPr lang="ru-RU" dirty="0">
                <a:latin typeface="Times New Roman" panose="02020603050405020304" pitchFamily="18" charset="0"/>
                <a:ea typeface="Times New Roman" panose="02020603050405020304" pitchFamily="18" charset="0"/>
              </a:rPr>
              <a:t>Хорошо иметь мелкие знаки на подставках, для работы с макетом, и более крупные знаки на подставках для творческих, ролевых игр. </a:t>
            </a:r>
          </a:p>
          <a:p>
            <a:pPr indent="450215" algn="just">
              <a:spcAft>
                <a:spcPts val="0"/>
              </a:spcAft>
            </a:pPr>
            <a:r>
              <a:rPr lang="ru-RU" dirty="0">
                <a:latin typeface="Times New Roman" panose="02020603050405020304" pitchFamily="18" charset="0"/>
                <a:ea typeface="Times New Roman" panose="02020603050405020304" pitchFamily="18" charset="0"/>
              </a:rPr>
              <a:t>Дидактические игры: «О чём говорят знаки?», «Угадай знак», «Где спрятался знак?», «Перекрёсток», «Наша улица» </a:t>
            </a:r>
          </a:p>
          <a:p>
            <a:pPr indent="450215" algn="just">
              <a:spcAft>
                <a:spcPts val="0"/>
              </a:spcAft>
            </a:pPr>
            <a:r>
              <a:rPr lang="ru-RU" dirty="0" smtClean="0">
                <a:latin typeface="Times New Roman" panose="02020603050405020304" pitchFamily="18" charset="0"/>
                <a:ea typeface="Times New Roman" panose="02020603050405020304" pitchFamily="18" charset="0"/>
              </a:rPr>
              <a:t>Кроме </a:t>
            </a:r>
            <a:r>
              <a:rPr lang="ru-RU" dirty="0">
                <a:latin typeface="Times New Roman" panose="02020603050405020304" pitchFamily="18" charset="0"/>
                <a:ea typeface="Times New Roman" panose="02020603050405020304" pitchFamily="18" charset="0"/>
              </a:rPr>
              <a:t>того, для детей старшей группы знакомят с работой </a:t>
            </a:r>
            <a:r>
              <a:rPr lang="ru-RU" dirty="0" smtClean="0">
                <a:latin typeface="Times New Roman" panose="02020603050405020304" pitchFamily="18" charset="0"/>
                <a:ea typeface="Times New Roman" panose="02020603050405020304" pitchFamily="18" charset="0"/>
              </a:rPr>
              <a:t>        регулировщика</a:t>
            </a:r>
            <a:r>
              <a:rPr lang="ru-RU" dirty="0">
                <a:latin typeface="Times New Roman" panose="02020603050405020304" pitchFamily="18" charset="0"/>
                <a:ea typeface="Times New Roman" panose="02020603050405020304" pitchFamily="18" charset="0"/>
              </a:rPr>
              <a:t>. Значит, в уголке БДД должны быть схемы жестов регулировщика, дидактическая игра «Что говорит жезл?», атрибуты инспектора ДПС: жезл, фуражка. </a:t>
            </a:r>
            <a:r>
              <a:rPr lang="ru-RU" sz="1600"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53351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1" y="4916375"/>
            <a:ext cx="1909907" cy="17961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2171" y="5068775"/>
            <a:ext cx="1909907" cy="179615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214724" y="262449"/>
            <a:ext cx="7000009" cy="3477875"/>
          </a:xfrm>
          <a:prstGeom prst="rect">
            <a:avLst/>
          </a:prstGeom>
        </p:spPr>
        <p:txBody>
          <a:bodyPr wrap="square">
            <a:spAutoFit/>
          </a:bodyPr>
          <a:lstStyle/>
          <a:p>
            <a:pPr indent="450215" algn="just">
              <a:spcAft>
                <a:spcPts val="0"/>
              </a:spcAft>
            </a:pPr>
            <a:r>
              <a:rPr lang="ru-RU" sz="2400" b="1" dirty="0">
                <a:solidFill>
                  <a:srgbClr val="0070C0"/>
                </a:solidFill>
                <a:latin typeface="Times New Roman" panose="02020603050405020304" pitchFamily="18" charset="0"/>
                <a:ea typeface="Times New Roman" panose="02020603050405020304" pitchFamily="18" charset="0"/>
              </a:rPr>
              <a:t>В</a:t>
            </a:r>
            <a:r>
              <a:rPr lang="ru-RU" sz="2400" dirty="0">
                <a:solidFill>
                  <a:srgbClr val="0070C0"/>
                </a:solidFill>
                <a:latin typeface="Times New Roman" panose="02020603050405020304" pitchFamily="18" charset="0"/>
                <a:ea typeface="Times New Roman" panose="02020603050405020304" pitchFamily="18" charset="0"/>
              </a:rPr>
              <a:t> </a:t>
            </a:r>
            <a:r>
              <a:rPr lang="ru-RU" sz="2400" b="1" dirty="0">
                <a:solidFill>
                  <a:srgbClr val="0070C0"/>
                </a:solidFill>
                <a:latin typeface="Times New Roman" panose="02020603050405020304" pitchFamily="18" charset="0"/>
                <a:ea typeface="Times New Roman" panose="02020603050405020304" pitchFamily="18" charset="0"/>
              </a:rPr>
              <a:t>подготовительной группе</a:t>
            </a:r>
            <a:r>
              <a:rPr lang="ru-RU" sz="2400" dirty="0">
                <a:solidFill>
                  <a:srgbClr val="0070C0"/>
                </a:solidFill>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ребята встречаются с проблемными ситуациями на дорогах (так называемыми дорожными «ловушками»), знания детей о Правилах дорожного движения уже систематизируются. Содержание уголка более усложняется:</a:t>
            </a:r>
          </a:p>
          <a:p>
            <a:pPr indent="450215" algn="just">
              <a:spcAft>
                <a:spcPts val="0"/>
              </a:spcAft>
            </a:pPr>
            <a:r>
              <a:rPr lang="ru-RU" dirty="0">
                <a:latin typeface="Times New Roman" panose="02020603050405020304" pitchFamily="18" charset="0"/>
                <a:ea typeface="Times New Roman" panose="02020603050405020304" pitchFamily="18" charset="0"/>
              </a:rPr>
              <a:t>Собирается картотека «опасных ситуаций» (для их показа можно сделать импровизированный телевизор, или компьютер) </a:t>
            </a:r>
          </a:p>
          <a:p>
            <a:pPr indent="450215" algn="just">
              <a:spcAft>
                <a:spcPts val="0"/>
              </a:spcAft>
            </a:pPr>
            <a:r>
              <a:rPr lang="ru-RU" dirty="0">
                <a:latin typeface="Times New Roman" panose="02020603050405020304" pitchFamily="18" charset="0"/>
                <a:ea typeface="Times New Roman" panose="02020603050405020304" pitchFamily="18" charset="0"/>
              </a:rPr>
              <a:t>Организовывается окно выдачи водительских удостоверений сдавшим экзамен по ПДД. </a:t>
            </a:r>
            <a:r>
              <a:rPr lang="ru-RU" sz="1600" dirty="0">
                <a:latin typeface="Times New Roman" panose="02020603050405020304" pitchFamily="18" charset="0"/>
                <a:ea typeface="Times New Roman" panose="02020603050405020304" pitchFamily="18" charset="0"/>
              </a:rPr>
              <a:t> </a:t>
            </a:r>
            <a:endParaRPr lang="ru-RU" dirty="0">
              <a:latin typeface="Times New Roman" panose="02020603050405020304" pitchFamily="18" charset="0"/>
              <a:ea typeface="Times New Roman" panose="02020603050405020304" pitchFamily="18" charset="0"/>
            </a:endParaRPr>
          </a:p>
          <a:p>
            <a:pPr indent="450215" algn="just">
              <a:spcAft>
                <a:spcPts val="0"/>
              </a:spcAft>
            </a:pPr>
            <a:r>
              <a:rPr lang="ru-RU" dirty="0">
                <a:latin typeface="Times New Roman" panose="02020603050405020304" pitchFamily="18" charset="0"/>
                <a:ea typeface="Times New Roman" panose="02020603050405020304" pitchFamily="18" charset="0"/>
              </a:rPr>
              <a:t>Во всех группах хорошо иметь </a:t>
            </a:r>
            <a:r>
              <a:rPr lang="ru-RU" dirty="0" smtClean="0">
                <a:latin typeface="Times New Roman" panose="02020603050405020304" pitchFamily="18" charset="0"/>
                <a:ea typeface="Times New Roman" panose="02020603050405020304" pitchFamily="18" charset="0"/>
              </a:rPr>
              <a:t>магнитную доску или </a:t>
            </a:r>
            <a:r>
              <a:rPr lang="ru-RU" dirty="0" err="1" smtClean="0">
                <a:latin typeface="Times New Roman" panose="02020603050405020304" pitchFamily="18" charset="0"/>
                <a:ea typeface="Times New Roman" panose="02020603050405020304" pitchFamily="18" charset="0"/>
              </a:rPr>
              <a:t>фланелеграф</a:t>
            </a:r>
            <a:r>
              <a:rPr lang="ru-RU" dirty="0" smtClean="0">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 для моделирования ситуаций на дороге, а также набор диапозитивов по различным темам.</a:t>
            </a:r>
            <a:r>
              <a:rPr lang="ru-RU" sz="1600" dirty="0">
                <a:latin typeface="Times New Roman" panose="02020603050405020304" pitchFamily="18" charset="0"/>
                <a:ea typeface="Times New Roman" panose="02020603050405020304" pitchFamily="18" charset="0"/>
              </a:rPr>
              <a:t> </a:t>
            </a:r>
            <a:endParaRPr lang="ru-RU" dirty="0">
              <a:latin typeface="Times New Roman" panose="02020603050405020304" pitchFamily="18" charset="0"/>
              <a:ea typeface="Times New Roman" panose="02020603050405020304" pitchFamily="18" charset="0"/>
            </a:endParaRPr>
          </a:p>
          <a:p>
            <a:pPr indent="450215" algn="just">
              <a:spcAft>
                <a:spcPts val="0"/>
              </a:spcAft>
            </a:pPr>
            <a:r>
              <a:rPr lang="ru-RU" sz="1600"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pic>
        <p:nvPicPr>
          <p:cNvPr id="5" name="Рисунок 4" descr="дорожные знаки.jpg"/>
          <p:cNvPicPr>
            <a:picLocks noChangeAspect="1"/>
          </p:cNvPicPr>
          <p:nvPr/>
        </p:nvPicPr>
        <p:blipFill>
          <a:blip r:embed="rId3" cstate="print"/>
          <a:stretch>
            <a:fillRect/>
          </a:stretch>
        </p:blipFill>
        <p:spPr>
          <a:xfrm>
            <a:off x="3600975" y="3740324"/>
            <a:ext cx="2036915" cy="2857500"/>
          </a:xfrm>
          <a:prstGeom prst="rect">
            <a:avLst/>
          </a:prstGeom>
        </p:spPr>
      </p:pic>
      <p:pic>
        <p:nvPicPr>
          <p:cNvPr id="6" name="Рисунок 5" descr="велосипед.jpg"/>
          <p:cNvPicPr>
            <a:picLocks noChangeAspect="1"/>
          </p:cNvPicPr>
          <p:nvPr/>
        </p:nvPicPr>
        <p:blipFill>
          <a:blip r:embed="rId4" cstate="print"/>
          <a:stretch>
            <a:fillRect/>
          </a:stretch>
        </p:blipFill>
        <p:spPr>
          <a:xfrm>
            <a:off x="6206021" y="3785052"/>
            <a:ext cx="2008712" cy="2812772"/>
          </a:xfrm>
          <a:prstGeom prst="rect">
            <a:avLst/>
          </a:prstGeom>
        </p:spPr>
      </p:pic>
    </p:spTree>
    <p:extLst>
      <p:ext uri="{BB962C8B-B14F-4D97-AF65-F5344CB8AC3E}">
        <p14:creationId xmlns:p14="http://schemas.microsoft.com/office/powerpoint/2010/main" val="273589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772" y="5080597"/>
            <a:ext cx="1735284" cy="1631929"/>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689263" y="384759"/>
            <a:ext cx="8330046" cy="2431435"/>
          </a:xfrm>
          <a:prstGeom prst="rect">
            <a:avLst/>
          </a:prstGeom>
        </p:spPr>
        <p:txBody>
          <a:bodyPr wrap="square">
            <a:spAutoFit/>
          </a:bodyPr>
          <a:lstStyle/>
          <a:p>
            <a:pPr algn="ctr">
              <a:spcAft>
                <a:spcPts val="0"/>
              </a:spcAft>
            </a:pPr>
            <a:r>
              <a:rPr lang="ru-RU" b="1" dirty="0">
                <a:solidFill>
                  <a:srgbClr val="0070C0"/>
                </a:solidFill>
                <a:latin typeface="Times New Roman" panose="02020603050405020304" pitchFamily="18" charset="0"/>
                <a:ea typeface="Times New Roman" panose="02020603050405020304" pitchFamily="18" charset="0"/>
              </a:rPr>
              <a:t>Содержание уголков для родителей по изучению правил дорожного движения</a:t>
            </a:r>
            <a:endParaRPr lang="ru-RU" dirty="0">
              <a:solidFill>
                <a:srgbClr val="0070C0"/>
              </a:solidFill>
              <a:latin typeface="Times New Roman" panose="02020603050405020304" pitchFamily="18" charset="0"/>
              <a:ea typeface="Times New Roman" panose="02020603050405020304" pitchFamily="18" charset="0"/>
            </a:endParaRPr>
          </a:p>
          <a:p>
            <a:pPr indent="450215" algn="just">
              <a:spcAft>
                <a:spcPts val="0"/>
              </a:spcAft>
            </a:pPr>
            <a:r>
              <a:rPr lang="ru-RU" sz="1400" dirty="0">
                <a:latin typeface="Times New Roman" panose="02020603050405020304" pitchFamily="18" charset="0"/>
                <a:ea typeface="Times New Roman" panose="02020603050405020304" pitchFamily="18" charset="0"/>
              </a:rPr>
              <a:t>Основная цель создания уголка безопасности дорожного движения – разъяснить родителям, что именно они являются главным звеном в вопросе обучения детей Правилам дорожного движения. Именно от их действий зависит насколько прочно овладеет ребёнок навыками безопасного поведения на дороге. Именно их поведение имеет решающее значение при выборе ребёнком «своего стиля» перехода проезжей части. </a:t>
            </a:r>
          </a:p>
          <a:p>
            <a:r>
              <a:rPr lang="ru-RU" sz="1600" dirty="0" smtClean="0">
                <a:latin typeface="Calibri" panose="020F0502020204030204" pitchFamily="34" charset="0"/>
                <a:ea typeface="Calibri" panose="020F0502020204030204" pitchFamily="34" charset="0"/>
                <a:cs typeface="Times New Roman" panose="02020603050405020304" pitchFamily="18" charset="0"/>
              </a:rPr>
              <a:t>	</a:t>
            </a:r>
            <a:r>
              <a:rPr lang="ru-RU" sz="16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Оформляя </a:t>
            </a:r>
            <a:r>
              <a:rPr lang="ru-RU" sz="1600" dirty="0">
                <a:solidFill>
                  <a:srgbClr val="C00000"/>
                </a:solidFill>
                <a:latin typeface="Calibri" panose="020F0502020204030204" pitchFamily="34" charset="0"/>
                <a:ea typeface="Calibri" panose="020F0502020204030204" pitchFamily="34" charset="0"/>
                <a:cs typeface="Times New Roman" panose="02020603050405020304" pitchFamily="18" charset="0"/>
              </a:rPr>
              <a:t>такой уголок, воспитатель должен сделать родителей своими главными союзниками в деле обучения малышей сложной азбуке дорог. Здесь важно показать родителям всю серьёзность проблемы, обозначить ситуации, которые часто приводят к трагедии, объяснить в каких случаях и почему дети </a:t>
            </a:r>
            <a:endParaRPr lang="ru-RU" dirty="0">
              <a:solidFill>
                <a:srgbClr val="C00000"/>
              </a:solidFill>
            </a:endParaRPr>
          </a:p>
        </p:txBody>
      </p:sp>
      <p:pic>
        <p:nvPicPr>
          <p:cNvPr id="2050" name="Picture 2" descr="http://rosinka-strj.ucoz.ru/_si/0/741216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0279" y="2982191"/>
            <a:ext cx="5095639" cy="3397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376678"/>
      </p:ext>
    </p:extLst>
  </p:cSld>
  <p:clrMapOvr>
    <a:masterClrMapping/>
  </p:clrMapOvr>
</p:sld>
</file>

<file path=ppt/theme/theme1.xml><?xml version="1.0" encoding="utf-8"?>
<a:theme xmlns:a="http://schemas.openxmlformats.org/drawingml/2006/main" name="Грань">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85</TotalTime>
  <Words>942</Words>
  <Application>Microsoft Office PowerPoint</Application>
  <PresentationFormat>Произвольный</PresentationFormat>
  <Paragraphs>76</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Грань</vt:lpstr>
      <vt:lpstr>«Организация деятельности по профилактике ДДТТ в ГБОУ СПб  в условиях реализации ФГОС»</vt:lpstr>
      <vt:lpstr> В настоящее время проблема детской дорожной безопасности стоит очень остро.  Необходимо уяснить, что данный вопрос требует особого внимания, в соответствии со сложной и опасной ситуацией на дорогах. От несчастных случаев не застрахован никто, а тем более ребенок, который в силу своих психофизиологических особенностей не придает значения сложной дорожной ситуации.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Alex</dc:creator>
  <cp:lastModifiedBy>Alexander</cp:lastModifiedBy>
  <cp:revision>17</cp:revision>
  <dcterms:created xsi:type="dcterms:W3CDTF">2020-04-14T13:03:57Z</dcterms:created>
  <dcterms:modified xsi:type="dcterms:W3CDTF">2020-06-05T06:10:39Z</dcterms:modified>
</cp:coreProperties>
</file>