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8" r:id="rId4"/>
    <p:sldId id="271" r:id="rId5"/>
    <p:sldId id="269" r:id="rId6"/>
    <p:sldId id="267" r:id="rId7"/>
    <p:sldId id="260" r:id="rId8"/>
    <p:sldId id="261" r:id="rId9"/>
    <p:sldId id="283" r:id="rId10"/>
    <p:sldId id="262" r:id="rId11"/>
    <p:sldId id="263" r:id="rId12"/>
    <p:sldId id="264" r:id="rId13"/>
    <p:sldId id="265" r:id="rId14"/>
    <p:sldId id="266" r:id="rId15"/>
    <p:sldId id="272" r:id="rId16"/>
    <p:sldId id="273" r:id="rId17"/>
    <p:sldId id="274" r:id="rId18"/>
    <p:sldId id="284" r:id="rId19"/>
    <p:sldId id="275" r:id="rId20"/>
    <p:sldId id="276" r:id="rId21"/>
    <p:sldId id="277" r:id="rId22"/>
    <p:sldId id="278" r:id="rId23"/>
    <p:sldId id="279" r:id="rId24"/>
    <p:sldId id="280" r:id="rId25"/>
    <p:sldId id="294" r:id="rId26"/>
    <p:sldId id="28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0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C9790B-C602-4868-93CF-22BDEE667ED3}" type="doc">
      <dgm:prSet loTypeId="urn:microsoft.com/office/officeart/2005/8/layout/default#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ED516889-E5D4-4A96-ACBE-E30E0EDFE904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Рост физической работо- </a:t>
          </a: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способности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AB3F24D1-633D-4EEC-B7FB-2A0F51AF30F2}" type="parTrans" cxnId="{A0EF798B-D2D4-444D-8B58-79447B936B01}">
      <dgm:prSet/>
      <dgm:spPr/>
      <dgm:t>
        <a:bodyPr/>
        <a:lstStyle/>
        <a:p>
          <a:endParaRPr lang="ru-RU"/>
        </a:p>
      </dgm:t>
    </dgm:pt>
    <dgm:pt modelId="{E8A99ABB-77FE-48D4-B6FC-20DFE4E4C6AD}" type="sibTrans" cxnId="{A0EF798B-D2D4-444D-8B58-79447B936B01}">
      <dgm:prSet/>
      <dgm:spPr/>
      <dgm:t>
        <a:bodyPr/>
        <a:lstStyle/>
        <a:p>
          <a:endParaRPr lang="ru-RU"/>
        </a:p>
      </dgm:t>
    </dgm:pt>
    <dgm:pt modelId="{8906D63D-326A-43A2-BA5C-11CD99A0CE04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Нормализация деятельности отдельных органов и функциональных систем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A909F571-B1B3-470D-A382-2092D5DC31CE}" type="parTrans" cxnId="{344848E3-0213-4BB4-9DCE-E659D82D4C2F}">
      <dgm:prSet/>
      <dgm:spPr/>
      <dgm:t>
        <a:bodyPr/>
        <a:lstStyle/>
        <a:p>
          <a:endParaRPr lang="ru-RU"/>
        </a:p>
      </dgm:t>
    </dgm:pt>
    <dgm:pt modelId="{9664F2D2-6BCA-4AFD-B5BE-0AF5DF249E35}" type="sibTrans" cxnId="{344848E3-0213-4BB4-9DCE-E659D82D4C2F}">
      <dgm:prSet/>
      <dgm:spPr/>
      <dgm:t>
        <a:bodyPr/>
        <a:lstStyle/>
        <a:p>
          <a:endParaRPr lang="ru-RU"/>
        </a:p>
      </dgm:t>
    </dgm:pt>
    <dgm:pt modelId="{2622547E-A04E-4B5F-B86F-0A004107AA68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Формирование личностных качеств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25B4C2B-5A8B-471C-B7CC-9139C8E7E61A}" type="parTrans" cxnId="{F2466633-2CC1-473B-917F-6BA1C8F6A03E}">
      <dgm:prSet/>
      <dgm:spPr/>
      <dgm:t>
        <a:bodyPr/>
        <a:lstStyle/>
        <a:p>
          <a:endParaRPr lang="ru-RU"/>
        </a:p>
      </dgm:t>
    </dgm:pt>
    <dgm:pt modelId="{2E44C014-604A-4698-AC4A-1525D272E599}" type="sibTrans" cxnId="{F2466633-2CC1-473B-917F-6BA1C8F6A03E}">
      <dgm:prSet/>
      <dgm:spPr/>
      <dgm:t>
        <a:bodyPr/>
        <a:lstStyle/>
        <a:p>
          <a:endParaRPr lang="ru-RU"/>
        </a:p>
      </dgm:t>
    </dgm:pt>
    <dgm:pt modelId="{1C809FB8-725E-4328-9BF5-3D4B84BC9CD9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Улучшение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психо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– эмоционального состояния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5262DB55-5AAD-4DF5-A5C6-5EF016DCB6A5}" type="parTrans" cxnId="{432BE51C-5767-436D-A1CA-643DC58532EB}">
      <dgm:prSet/>
      <dgm:spPr/>
      <dgm:t>
        <a:bodyPr/>
        <a:lstStyle/>
        <a:p>
          <a:endParaRPr lang="ru-RU"/>
        </a:p>
      </dgm:t>
    </dgm:pt>
    <dgm:pt modelId="{161B00F1-4B86-409C-A1DB-81253BF21A71}" type="sibTrans" cxnId="{432BE51C-5767-436D-A1CA-643DC58532EB}">
      <dgm:prSet/>
      <dgm:spPr/>
      <dgm:t>
        <a:bodyPr/>
        <a:lstStyle/>
        <a:p>
          <a:endParaRPr lang="ru-RU"/>
        </a:p>
      </dgm:t>
    </dgm:pt>
    <dgm:pt modelId="{EF3927E8-B346-4BA2-B5F5-88CA9820CD58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Укрепление психического здоровья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45CC04B-B8DB-4704-BA38-1C881756EF33}" type="parTrans" cxnId="{FD27860F-7B3F-4400-A92D-529647223CF9}">
      <dgm:prSet/>
      <dgm:spPr/>
      <dgm:t>
        <a:bodyPr/>
        <a:lstStyle/>
        <a:p>
          <a:endParaRPr lang="ru-RU"/>
        </a:p>
      </dgm:t>
    </dgm:pt>
    <dgm:pt modelId="{A1B68130-910D-49D0-B3B6-4DAA21B016A1}" type="sibTrans" cxnId="{FD27860F-7B3F-4400-A92D-529647223CF9}">
      <dgm:prSet/>
      <dgm:spPr/>
      <dgm:t>
        <a:bodyPr/>
        <a:lstStyle/>
        <a:p>
          <a:endParaRPr lang="ru-RU"/>
        </a:p>
      </dgm:t>
    </dgm:pt>
    <dgm:pt modelId="{9446469F-32F6-4EF7-BAF8-D6E4F985AD46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Повышение устойчивости организма к различным заболеваниям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898ADEA2-EA9C-46A1-83E4-F9618C3129A0}" type="parTrans" cxnId="{02CBFAA7-EA30-4D53-98A1-0C374F19B8CB}">
      <dgm:prSet/>
      <dgm:spPr/>
      <dgm:t>
        <a:bodyPr/>
        <a:lstStyle/>
        <a:p>
          <a:endParaRPr lang="ru-RU"/>
        </a:p>
      </dgm:t>
    </dgm:pt>
    <dgm:pt modelId="{4725ABE3-ACEA-42C8-91D7-CB35FDB8F0E9}" type="sibTrans" cxnId="{02CBFAA7-EA30-4D53-98A1-0C374F19B8CB}">
      <dgm:prSet/>
      <dgm:spPr/>
      <dgm:t>
        <a:bodyPr/>
        <a:lstStyle/>
        <a:p>
          <a:endParaRPr lang="ru-RU"/>
        </a:p>
      </dgm:t>
    </dgm:pt>
    <dgm:pt modelId="{656BB51F-7D71-44C3-B482-363E92BF563A}" type="pres">
      <dgm:prSet presAssocID="{8EC9790B-C602-4868-93CF-22BDEE667ED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C3E0BD-EB8B-4307-BCDB-7C66532319CA}" type="pres">
      <dgm:prSet presAssocID="{9446469F-32F6-4EF7-BAF8-D6E4F985AD46}" presName="node" presStyleLbl="node1" presStyleIdx="0" presStyleCnt="6" custScaleX="117245" custScaleY="156949" custLinFactNeighborX="3452" custLinFactNeighborY="-81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956858-1E46-4745-BF72-E9CAC2813BC9}" type="pres">
      <dgm:prSet presAssocID="{4725ABE3-ACEA-42C8-91D7-CB35FDB8F0E9}" presName="sibTrans" presStyleCnt="0"/>
      <dgm:spPr/>
    </dgm:pt>
    <dgm:pt modelId="{E47C3786-1728-4CC7-9C55-799BFB53A49C}" type="pres">
      <dgm:prSet presAssocID="{ED516889-E5D4-4A96-ACBE-E30E0EDFE904}" presName="node" presStyleLbl="node1" presStyleIdx="1" presStyleCnt="6" custScaleX="104435" custScaleY="154121" custLinFactNeighborY="-53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540192-9B23-4BF8-90F5-4180159BD3F3}" type="pres">
      <dgm:prSet presAssocID="{E8A99ABB-77FE-48D4-B6FC-20DFE4E4C6AD}" presName="sibTrans" presStyleCnt="0"/>
      <dgm:spPr/>
    </dgm:pt>
    <dgm:pt modelId="{00F6F113-4372-499A-9640-EF5D6C5C40A2}" type="pres">
      <dgm:prSet presAssocID="{8906D63D-326A-43A2-BA5C-11CD99A0CE04}" presName="node" presStyleLbl="node1" presStyleIdx="2" presStyleCnt="6" custScaleX="109851" custScaleY="154938" custLinFactNeighborY="-49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71E09-C784-4CB4-AB29-5C26C09F0613}" type="pres">
      <dgm:prSet presAssocID="{9664F2D2-6BCA-4AFD-B5BE-0AF5DF249E35}" presName="sibTrans" presStyleCnt="0"/>
      <dgm:spPr/>
    </dgm:pt>
    <dgm:pt modelId="{BC2E0B1A-AFC7-493D-BDE5-AADC8D857D95}" type="pres">
      <dgm:prSet presAssocID="{2622547E-A04E-4B5F-B86F-0A004107AA68}" presName="node" presStyleLbl="node1" presStyleIdx="3" presStyleCnt="6" custScaleX="109879" custScaleY="1539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1EDCE9-4207-49F9-B2AE-6373AC9BA0CD}" type="pres">
      <dgm:prSet presAssocID="{2E44C014-604A-4698-AC4A-1525D272E599}" presName="sibTrans" presStyleCnt="0"/>
      <dgm:spPr/>
    </dgm:pt>
    <dgm:pt modelId="{3FF8701E-0E4A-454E-9E52-98E42BFBDAF0}" type="pres">
      <dgm:prSet presAssocID="{1C809FB8-725E-4328-9BF5-3D4B84BC9CD9}" presName="node" presStyleLbl="node1" presStyleIdx="4" presStyleCnt="6" custScaleX="114017" custScaleY="160779" custLinFactNeighborX="53" custLinFactNeighborY="-4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69DA30-C2C5-4559-B446-0A0E1C69F7E0}" type="pres">
      <dgm:prSet presAssocID="{161B00F1-4B86-409C-A1DB-81253BF21A71}" presName="sibTrans" presStyleCnt="0"/>
      <dgm:spPr/>
    </dgm:pt>
    <dgm:pt modelId="{5B457F48-6C0E-4671-9B57-D9BA193E12C4}" type="pres">
      <dgm:prSet presAssocID="{EF3927E8-B346-4BA2-B5F5-88CA9820CD58}" presName="node" presStyleLbl="node1" presStyleIdx="5" presStyleCnt="6" custScaleX="108962" custScaleY="1520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EF798B-D2D4-444D-8B58-79447B936B01}" srcId="{8EC9790B-C602-4868-93CF-22BDEE667ED3}" destId="{ED516889-E5D4-4A96-ACBE-E30E0EDFE904}" srcOrd="1" destOrd="0" parTransId="{AB3F24D1-633D-4EEC-B7FB-2A0F51AF30F2}" sibTransId="{E8A99ABB-77FE-48D4-B6FC-20DFE4E4C6AD}"/>
    <dgm:cxn modelId="{496A1DE1-BD74-4A75-B435-B65F3D464833}" type="presOf" srcId="{1C809FB8-725E-4328-9BF5-3D4B84BC9CD9}" destId="{3FF8701E-0E4A-454E-9E52-98E42BFBDAF0}" srcOrd="0" destOrd="0" presId="urn:microsoft.com/office/officeart/2005/8/layout/default#1"/>
    <dgm:cxn modelId="{E16481A0-41BF-41F6-9847-8F6B21180230}" type="presOf" srcId="{ED516889-E5D4-4A96-ACBE-E30E0EDFE904}" destId="{E47C3786-1728-4CC7-9C55-799BFB53A49C}" srcOrd="0" destOrd="0" presId="urn:microsoft.com/office/officeart/2005/8/layout/default#1"/>
    <dgm:cxn modelId="{FC0497FA-B3A7-4199-AB0F-77E7B1996DE6}" type="presOf" srcId="{8EC9790B-C602-4868-93CF-22BDEE667ED3}" destId="{656BB51F-7D71-44C3-B482-363E92BF563A}" srcOrd="0" destOrd="0" presId="urn:microsoft.com/office/officeart/2005/8/layout/default#1"/>
    <dgm:cxn modelId="{432BE51C-5767-436D-A1CA-643DC58532EB}" srcId="{8EC9790B-C602-4868-93CF-22BDEE667ED3}" destId="{1C809FB8-725E-4328-9BF5-3D4B84BC9CD9}" srcOrd="4" destOrd="0" parTransId="{5262DB55-5AAD-4DF5-A5C6-5EF016DCB6A5}" sibTransId="{161B00F1-4B86-409C-A1DB-81253BF21A71}"/>
    <dgm:cxn modelId="{26B709D7-595B-41B0-8F74-7F851F154D09}" type="presOf" srcId="{2622547E-A04E-4B5F-B86F-0A004107AA68}" destId="{BC2E0B1A-AFC7-493D-BDE5-AADC8D857D95}" srcOrd="0" destOrd="0" presId="urn:microsoft.com/office/officeart/2005/8/layout/default#1"/>
    <dgm:cxn modelId="{32D03832-61A1-48B5-9316-FB4292013B54}" type="presOf" srcId="{9446469F-32F6-4EF7-BAF8-D6E4F985AD46}" destId="{7BC3E0BD-EB8B-4307-BCDB-7C66532319CA}" srcOrd="0" destOrd="0" presId="urn:microsoft.com/office/officeart/2005/8/layout/default#1"/>
    <dgm:cxn modelId="{FD27860F-7B3F-4400-A92D-529647223CF9}" srcId="{8EC9790B-C602-4868-93CF-22BDEE667ED3}" destId="{EF3927E8-B346-4BA2-B5F5-88CA9820CD58}" srcOrd="5" destOrd="0" parTransId="{145CC04B-B8DB-4704-BA38-1C881756EF33}" sibTransId="{A1B68130-910D-49D0-B3B6-4DAA21B016A1}"/>
    <dgm:cxn modelId="{02CBFAA7-EA30-4D53-98A1-0C374F19B8CB}" srcId="{8EC9790B-C602-4868-93CF-22BDEE667ED3}" destId="{9446469F-32F6-4EF7-BAF8-D6E4F985AD46}" srcOrd="0" destOrd="0" parTransId="{898ADEA2-EA9C-46A1-83E4-F9618C3129A0}" sibTransId="{4725ABE3-ACEA-42C8-91D7-CB35FDB8F0E9}"/>
    <dgm:cxn modelId="{D4A4BF7E-9886-4684-B0B1-4F6960A35373}" type="presOf" srcId="{8906D63D-326A-43A2-BA5C-11CD99A0CE04}" destId="{00F6F113-4372-499A-9640-EF5D6C5C40A2}" srcOrd="0" destOrd="0" presId="urn:microsoft.com/office/officeart/2005/8/layout/default#1"/>
    <dgm:cxn modelId="{F2466633-2CC1-473B-917F-6BA1C8F6A03E}" srcId="{8EC9790B-C602-4868-93CF-22BDEE667ED3}" destId="{2622547E-A04E-4B5F-B86F-0A004107AA68}" srcOrd="3" destOrd="0" parTransId="{F25B4C2B-5A8B-471C-B7CC-9139C8E7E61A}" sibTransId="{2E44C014-604A-4698-AC4A-1525D272E599}"/>
    <dgm:cxn modelId="{9E6E8A6C-32FC-4D26-A92D-0580ADDC521A}" type="presOf" srcId="{EF3927E8-B346-4BA2-B5F5-88CA9820CD58}" destId="{5B457F48-6C0E-4671-9B57-D9BA193E12C4}" srcOrd="0" destOrd="0" presId="urn:microsoft.com/office/officeart/2005/8/layout/default#1"/>
    <dgm:cxn modelId="{344848E3-0213-4BB4-9DCE-E659D82D4C2F}" srcId="{8EC9790B-C602-4868-93CF-22BDEE667ED3}" destId="{8906D63D-326A-43A2-BA5C-11CD99A0CE04}" srcOrd="2" destOrd="0" parTransId="{A909F571-B1B3-470D-A382-2092D5DC31CE}" sibTransId="{9664F2D2-6BCA-4AFD-B5BE-0AF5DF249E35}"/>
    <dgm:cxn modelId="{F8F41418-2CBF-4DF3-9242-C6237A83AF65}" type="presParOf" srcId="{656BB51F-7D71-44C3-B482-363E92BF563A}" destId="{7BC3E0BD-EB8B-4307-BCDB-7C66532319CA}" srcOrd="0" destOrd="0" presId="urn:microsoft.com/office/officeart/2005/8/layout/default#1"/>
    <dgm:cxn modelId="{044907D9-1BA9-4308-B673-53EB78D75EE4}" type="presParOf" srcId="{656BB51F-7D71-44C3-B482-363E92BF563A}" destId="{FF956858-1E46-4745-BF72-E9CAC2813BC9}" srcOrd="1" destOrd="0" presId="urn:microsoft.com/office/officeart/2005/8/layout/default#1"/>
    <dgm:cxn modelId="{49CD2B23-0E9F-4EF6-A0D8-D5558999F028}" type="presParOf" srcId="{656BB51F-7D71-44C3-B482-363E92BF563A}" destId="{E47C3786-1728-4CC7-9C55-799BFB53A49C}" srcOrd="2" destOrd="0" presId="urn:microsoft.com/office/officeart/2005/8/layout/default#1"/>
    <dgm:cxn modelId="{906B91AC-4C62-41EA-B49D-F6C27B6BCC73}" type="presParOf" srcId="{656BB51F-7D71-44C3-B482-363E92BF563A}" destId="{BC540192-9B23-4BF8-90F5-4180159BD3F3}" srcOrd="3" destOrd="0" presId="urn:microsoft.com/office/officeart/2005/8/layout/default#1"/>
    <dgm:cxn modelId="{69C2AEA9-EAE0-4972-8DBD-E57F8B4747A4}" type="presParOf" srcId="{656BB51F-7D71-44C3-B482-363E92BF563A}" destId="{00F6F113-4372-499A-9640-EF5D6C5C40A2}" srcOrd="4" destOrd="0" presId="urn:microsoft.com/office/officeart/2005/8/layout/default#1"/>
    <dgm:cxn modelId="{D3612609-DAD8-48BA-857F-D2646F34B7CE}" type="presParOf" srcId="{656BB51F-7D71-44C3-B482-363E92BF563A}" destId="{1C071E09-C784-4CB4-AB29-5C26C09F0613}" srcOrd="5" destOrd="0" presId="urn:microsoft.com/office/officeart/2005/8/layout/default#1"/>
    <dgm:cxn modelId="{FEFC2AA4-48BA-4358-A44A-35159773059E}" type="presParOf" srcId="{656BB51F-7D71-44C3-B482-363E92BF563A}" destId="{BC2E0B1A-AFC7-493D-BDE5-AADC8D857D95}" srcOrd="6" destOrd="0" presId="urn:microsoft.com/office/officeart/2005/8/layout/default#1"/>
    <dgm:cxn modelId="{78DCBAA7-AB34-4C34-8068-B82DF4B7D32A}" type="presParOf" srcId="{656BB51F-7D71-44C3-B482-363E92BF563A}" destId="{4D1EDCE9-4207-49F9-B2AE-6373AC9BA0CD}" srcOrd="7" destOrd="0" presId="urn:microsoft.com/office/officeart/2005/8/layout/default#1"/>
    <dgm:cxn modelId="{5DC54397-08CB-441E-92D8-7305DB5154C2}" type="presParOf" srcId="{656BB51F-7D71-44C3-B482-363E92BF563A}" destId="{3FF8701E-0E4A-454E-9E52-98E42BFBDAF0}" srcOrd="8" destOrd="0" presId="urn:microsoft.com/office/officeart/2005/8/layout/default#1"/>
    <dgm:cxn modelId="{FC32A5BB-EFC3-4B2C-885E-BA8B911C40E8}" type="presParOf" srcId="{656BB51F-7D71-44C3-B482-363E92BF563A}" destId="{5669DA30-C2C5-4559-B446-0A0E1C69F7E0}" srcOrd="9" destOrd="0" presId="urn:microsoft.com/office/officeart/2005/8/layout/default#1"/>
    <dgm:cxn modelId="{86F57C4C-75D8-4F3B-ADEA-6148AFDA93D6}" type="presParOf" srcId="{656BB51F-7D71-44C3-B482-363E92BF563A}" destId="{5B457F48-6C0E-4671-9B57-D9BA193E12C4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C3E0BD-EB8B-4307-BCDB-7C66532319CA}">
      <dsp:nvSpPr>
        <dsp:cNvPr id="0" name=""/>
        <dsp:cNvSpPr/>
      </dsp:nvSpPr>
      <dsp:spPr>
        <a:xfrm>
          <a:off x="103715" y="18168"/>
          <a:ext cx="2869157" cy="230446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Повышение устойчивости организма к различным заболеваниям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3715" y="18168"/>
        <a:ext cx="2869157" cy="2304463"/>
      </dsp:txXfrm>
    </dsp:sp>
    <dsp:sp modelId="{E47C3786-1728-4CC7-9C55-799BFB53A49C}">
      <dsp:nvSpPr>
        <dsp:cNvPr id="0" name=""/>
        <dsp:cNvSpPr/>
      </dsp:nvSpPr>
      <dsp:spPr>
        <a:xfrm>
          <a:off x="3133112" y="80100"/>
          <a:ext cx="2555677" cy="226294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Рост физической работо-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способности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33112" y="80100"/>
        <a:ext cx="2555677" cy="2262940"/>
      </dsp:txXfrm>
    </dsp:sp>
    <dsp:sp modelId="{00F6F113-4372-499A-9640-EF5D6C5C40A2}">
      <dsp:nvSpPr>
        <dsp:cNvPr id="0" name=""/>
        <dsp:cNvSpPr/>
      </dsp:nvSpPr>
      <dsp:spPr>
        <a:xfrm>
          <a:off x="5933504" y="80108"/>
          <a:ext cx="2688215" cy="227493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Нормализация деятельности отдельных органов и функциональных систем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33504" y="80108"/>
        <a:ext cx="2688215" cy="2274936"/>
      </dsp:txXfrm>
    </dsp:sp>
    <dsp:sp modelId="{BC2E0B1A-AFC7-493D-BDE5-AADC8D857D95}">
      <dsp:nvSpPr>
        <dsp:cNvPr id="0" name=""/>
        <dsp:cNvSpPr/>
      </dsp:nvSpPr>
      <dsp:spPr>
        <a:xfrm>
          <a:off x="3003" y="2736302"/>
          <a:ext cx="2688900" cy="226114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Формирование личностных качеств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03" y="2736302"/>
        <a:ext cx="2688900" cy="2261149"/>
      </dsp:txXfrm>
    </dsp:sp>
    <dsp:sp modelId="{3FF8701E-0E4A-454E-9E52-98E42BFBDAF0}">
      <dsp:nvSpPr>
        <dsp:cNvPr id="0" name=""/>
        <dsp:cNvSpPr/>
      </dsp:nvSpPr>
      <dsp:spPr>
        <a:xfrm>
          <a:off x="2937915" y="2679861"/>
          <a:ext cx="2790163" cy="236069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Улучшение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психо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– эмоционального состояния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37915" y="2679861"/>
        <a:ext cx="2790163" cy="2360698"/>
      </dsp:txXfrm>
    </dsp:sp>
    <dsp:sp modelId="{5B457F48-6C0E-4671-9B57-D9BA193E12C4}">
      <dsp:nvSpPr>
        <dsp:cNvPr id="0" name=""/>
        <dsp:cNvSpPr/>
      </dsp:nvSpPr>
      <dsp:spPr>
        <a:xfrm>
          <a:off x="5971496" y="2750442"/>
          <a:ext cx="2666460" cy="223286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Укрепление психического здоровья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71496" y="2750442"/>
        <a:ext cx="2666460" cy="22328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ksderbenceva.ucoz.ru/dokumenty/teorija_i_metodika_fizicheskogo_vospitanija_i_razv.pdf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38985"/>
            <a:ext cx="820891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</a:t>
            </a:r>
            <a:r>
              <a:rPr lang="ru-RU" sz="44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вигательная активность.</a:t>
            </a:r>
          </a:p>
          <a:p>
            <a:endParaRPr lang="ru-RU" sz="44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44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Понятие, сущностные характеристики. </a:t>
            </a:r>
          </a:p>
          <a:p>
            <a:endParaRPr lang="ru-RU" sz="4400" b="1" dirty="0" smtClean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44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Особенности </a:t>
            </a:r>
            <a:br>
              <a:rPr lang="ru-RU" sz="44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44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двигательной активности детей раннего возраста.</a:t>
            </a:r>
          </a:p>
          <a:p>
            <a:pPr algn="ctr"/>
            <a:endParaRPr lang="ru-RU" sz="2000" b="1" dirty="0" smtClean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8" name="Picture 4" descr="Веселые старты | МАОУ СОШ № 41 города Тюме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628800"/>
            <a:ext cx="3127624" cy="2573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934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11560" y="1124744"/>
            <a:ext cx="8003232" cy="3600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Дети средней подвижности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отличаются наиболее ровным и спокойным поведением, равномерной подвижностью на протяжении всего дня. Таких детей примерно половина или чуть больше в группе. Они самостоятельны и активны, движения их уверенные, чёткие, целенаправленные.</a:t>
            </a:r>
          </a:p>
          <a:p>
            <a:pPr marL="0" indent="0"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005064"/>
            <a:ext cx="2852737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548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11560" y="404664"/>
            <a:ext cx="7931224" cy="442322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Наиболее уязвим организм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детей малой подвижности.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характеризует общая вялость, пассивность, они быстрее других устают. В противоположность подвижным детям, умеющим найти для игр пространство, они стараются уйти в сторону, чтобы никому не мешать, выбирают деятельность, не требующих интенсивных движений.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робки в общении, не уверенны в себе, не любят игры с движениями.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Малая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подвижность – фактор риска для ребёнка. Она объясняется его нездоровьем, отсутствием условий для движений, отрицательным психологическим климатом, слабыми двигательными умениями или тем, что ребёнок уже приучен к малоподвижному образу жизни, что особенно тревожно.</a:t>
            </a:r>
          </a:p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619" y="4365104"/>
            <a:ext cx="1700213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046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496" y="260648"/>
            <a:ext cx="9108504" cy="108012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Приёмы руководства двигательной активностью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39552" y="1124744"/>
            <a:ext cx="8352928" cy="5544616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Aft>
                <a:spcPts val="750"/>
              </a:spcAft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Руководство двигательной активностью детей большой подвижности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направляется не на уменьшение их двигательной активности, а на регулирование интенсивности движений. Пусть по времени дети двигаются как можно больше – важно запрограммировать такой состав движений, которые требуют сосредоточенности внимания, сдержанности, точности. Ребят необходимо специально учить точным движениям: метанию в цель, прокатывание мяча по ограниченной площади (половице, дорожке из двух шнуров, гимнастической скамейке и пр.), ловле мяча, отбиванию его от пола. Полезны все виды и способы лазания, упражнения в равновесии, общеразвивающие упражнения на ограниченной площади(плоскостном кружочке на полу, чурбане, скамейке, доске). Особым регулирующим приёмом является внесение осмысленности содержания в двигательную деятельность. При бесцельном беге, например, ребёнку можно напомнить сюжеты игры в автомобиль, самолёт, поезд и т.п.</a:t>
            </a:r>
          </a:p>
          <a:p>
            <a:pPr marL="0" indent="0">
              <a:spcAft>
                <a:spcPts val="750"/>
              </a:spcAft>
              <a:buNone/>
            </a:pPr>
            <a:endParaRPr lang="ru-RU" sz="18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5" name="Picture 4" descr="Утренняя гимнастика для заряда бодрости на целый день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013764"/>
            <a:ext cx="1080120" cy="799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5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548680"/>
            <a:ext cx="8136904" cy="4248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руководстве двигательной активностью детей средней подвижности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достаточно создать необходимые условия, т.е. предоставить место для движений, время, игрушки - двигатели, физкультурное оборудование и пособия. Физиологи советуют смелее полагаться на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саморегуляцию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», которые у них проявляется достаточно ярко.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Саморегуляция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это… (записать в тетради)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7575" y="4437112"/>
            <a:ext cx="2852737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653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332656"/>
            <a:ext cx="8352928" cy="626469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малоподвижных детей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следует воспитывать интерес к движениям, потребность в подвижных видах деятельности. Особое внимание уделяется развитию всех основных движений, особенно интенсивных(бег, прыжки – разные их способы). Малоподвижные дети вовлекаются в активную двигательную деятельность на протяжении всего дня. Следует позаботиться о том, чтобы она была для детей интересной, непринуждённой. Не нужно бояться, что дети утомятся. Этого никогда не произойдёт, если обеспечить условия для разнообразных движений в физкультурной, игровой, трудовой деятельности индивидуально с воспитателем или в коллективе детей. Помогут в этом разнообразные физкультурные пособия, игрушки – двигатели. Полезно вспомнить здесь наставления физиологов: дети не устают, если часто меняют движения, их темп, амплитуду, место выполнения. В этом случае происходит естественный отдых (активный отдых). Разнообразная двигательная деятельность не только не утомляет ребёнка, а наоборот – снимает утомление, активизирует память, мышление.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5644826"/>
            <a:ext cx="827584" cy="1186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915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11560" y="404664"/>
            <a:ext cx="8064896" cy="60486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Придавая особую значимость роли двигательной активности в укреплении здоровья дошкольников, необходимо определить приоритеты в режиме дня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Первое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место в двигательном режиме детей принадлежит физкультурно-оздоровительным занятиям.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ним относятся общеизвестные виды двигательной деятельности: утренняя гимнастика, подвижные игры и физические упражнения во время прогулок, физкультминутки на занятиях с умственной нагрузкой, двигательные разминки между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занятиями, оздоровительный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бег на воздухе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гимнастика после дневного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сна; двигательная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разминка во время перерыва между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занятиями; индивидуальная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работа с детьми по развитию движений и регулированию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детей на вечерней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прогулке; прогулки-походы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парк;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La 1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365104"/>
            <a:ext cx="2988867" cy="2661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72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43608" y="1412776"/>
            <a:ext cx="7499176" cy="4104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Второе место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двигательном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режиме детей занимают учебные занятия по физической культуре — как основная форма обучения двигательным навыкам и развития оптимальной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детей.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Проводить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занятия по физической культуре не менее трёх раз в неделю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желательно 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первой половине дня (одно на воздухе). </a:t>
            </a:r>
          </a:p>
        </p:txBody>
      </p:sp>
      <p:sp>
        <p:nvSpPr>
          <p:cNvPr id="2" name="AutoShape 2" descr="Файл:Logo TVE-2.svg —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Файл:Logo TVE-2.svg — Википеди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8" name="Picture 6" descr="Mónica en TVE en el debate sobre la función social de las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149080"/>
            <a:ext cx="2868455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72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43608" y="1052736"/>
            <a:ext cx="7632848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Третье место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отводится самостоятельной двигательной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деятельности (СДД),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возникающей по инициативе детей.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даёт широкий простор для проявления их индивидуальных двигательных возможностей.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Самостоятельная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деятельность является важным источником активности и саморазвития ребёнка. Продолжительность её зависит от индивидуальных проявлений детей в двигательной деятельности, и поэтому педагогическое руководство самостоятельной деятельностью детей должно быть построено с учетом уровня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76256" y="4005064"/>
            <a:ext cx="115212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600" b="1" dirty="0" smtClean="0">
                <a:solidFill>
                  <a:srgbClr val="0070C0"/>
                </a:solidFill>
              </a:rPr>
              <a:t>3</a:t>
            </a:r>
            <a:endParaRPr lang="ru-RU" sz="16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47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268760"/>
            <a:ext cx="70567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Наряду с перечисленными видами занятий по физической культуре немаловажное значение отводится активному отдыху, физкультурно-массовым мероприятиям, в которых могут принимать участие родители и дети других групп.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 таким занятиям относятся неделя здоровья, физкультурный досуг, физкультурно-спортивные праздники на воздухе и воде, игры-соревнования, спартакиады.</a:t>
            </a:r>
          </a:p>
        </p:txBody>
      </p:sp>
      <p:pic>
        <p:nvPicPr>
          <p:cNvPr id="14338" name="Picture 2" descr="Спортивные развлечения в детском саду | «Детский сад №29 «Лучик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437112"/>
            <a:ext cx="4876800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1959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55576" y="692696"/>
            <a:ext cx="7787208" cy="511256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Самым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благоприятным временем для реализации потребности детей в движениях является </a:t>
            </a:r>
            <a:r>
              <a:rPr lang="ru-RU" sz="2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прогулка.</a:t>
            </a:r>
          </a:p>
          <a:p>
            <a:pPr marL="0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Если физкультурное или музыкальное занятие состоялось в первой половине дня, то игры и упражнения желательно организовывать в середине или в конце прогулки, а в самом начале предоставить возможность самостоятельно поиграть, в остальные дни целесообразно организовывать двигательную деятельность детей в начале прогулки, что позволит обогатить содержание их последующих самостоятельных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игр.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Друзья с колыбели: в ЖК &quot;Французкий квартал - 2&quot; появится детский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77072"/>
            <a:ext cx="3532242" cy="2437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56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85010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Двигательная активность - это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39552" y="1595933"/>
            <a:ext cx="8147248" cy="471338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естественная потребность детей в движении, удовлетворение которой является важнейшим условием гармоничного развития ребенка, состояние его здоровья. Она должна соответствовать его опыту, интересам, желаниям и функциональным возможностям организма.</a:t>
            </a:r>
          </a:p>
          <a:p>
            <a:pPr marL="0" indent="0"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естественная и специально организованная двигательная деятельность человека, обеспечивающая его успешное физическое и психическое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73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188640"/>
            <a:ext cx="9252520" cy="1008111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двигательную деятельность на прогулке следует включать: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1340768"/>
            <a:ext cx="7920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Подвижные игры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физ.упражнения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на утренней прогулке: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Мл. группа – 6-10 мин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Ср. группа – 10 -15 мин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Ст.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руппы – 20 – 25 мин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Подвижные игры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физ.упражнения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вечерней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прогулке: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Мл.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ср. группы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 – 15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мин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подг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группы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мин</a:t>
            </a:r>
          </a:p>
          <a:p>
            <a:endParaRPr lang="ru-RU" dirty="0" smtClean="0"/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 можно дополнять или заменять спортивными упражнениями или в старшем дошкольном возрасте спортивными играми, играми с элементами соревнований.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 спортивным упражнениям относятся: (записать в тетради)</a:t>
            </a: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 спортивным играм относятся: (записать в тетради)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84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71600" y="188640"/>
            <a:ext cx="7715200" cy="106613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Младший дошкольный возраст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11560" y="1340768"/>
            <a:ext cx="8208912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Для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малышей характерно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эмоциональное, непосредственное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восприятие игрушки, образа, данного в игре.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Известно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что для детей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характерно одушевление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животных, непроизвольное наделение их человеческими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качествами. 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воспитатель должен опираться на эту особенность детей.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Значительно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оживляют игру различные элементы костюмов,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масок.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Для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детей этого возраста используем совсем простые игры, построенные в большинстве случаев на одном действии, причём это действие воспитатель тут же подсказывает детям.</a:t>
            </a:r>
          </a:p>
          <a:p>
            <a:pPr marL="0" indent="0">
              <a:buNone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59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Средний дошкольный возраст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268760"/>
            <a:ext cx="8229600" cy="48552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средней группе, детей уже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интересует результат произведённых действий, затраченных усилий.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стремятся обязательно убежать от ловящего, влезть повыше, прыгнуть дальше и т. д.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то же время они по-прежнему любят сюжетные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игры.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Предполагается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что движения детей стали более совершенными, координация улучшилась. Поэтому в процессе игры теперь внимание воспитателя должно быть направлено на совершенствование бега, прыжков, лазанья.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Следовательно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игры должны подбираться так, чтобы в них происходило постепенное усложнение движений.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16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тарший дошкольный возраст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24744"/>
            <a:ext cx="8517632" cy="525658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старшей группе дети должны знать разные считалки.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Помимо подвижных игр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 этих группах используются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эстафеты,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построенные на определенном задании. Эти игры могут проводиться и со всей группой, и с несколькими детьми.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Есть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игры, которые нельзя организовать с большим числом детей, но они очень полезны. Это в основном игры с предметами, с игрушками (мячи, скакалки, обручи, флажки и т. 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время пребывания детей на воздухе необходимо несколько раз привлекать детей к подвижным играм, выбирая для них подходящие моменты.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Бывает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так, что ребенок не знает, чем заняться, начинает шалить, мешать другим. Вот тут и нужно предложить ему поиграть с мячом, покатать обруч, попрыгать через верёвочку, в зависимости от того, в каком виде движений ему необходимо поупражняться, какие группы мышц потренировать. В старшей группе должен быть запас таких хорошо усвоенных игр, в которые дети могут играть в любое время и с воспитателем, и самостоятельно.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56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Ресурсы для развития двигательной активности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71600" y="1556792"/>
            <a:ext cx="7920880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Спортивная площадка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(беговая дорожка, футбольные ворота, баскетбольные кольца, тренажеры).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Игровой участок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(выносной материал, атрибуты для игр и упражнений, использование по максимуму пространство площадки)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Спортивный зал 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мячи, обручи, скакалки, кегли, ленты и т.д.)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Спортивный уголок в группе 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атрибуты и карточки с заданиями…)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Музыкальный зал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21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Особенности двигательной активности детей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раннего возраста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610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Ссылка на электронный учебник – с.128 – 141</a:t>
            </a:r>
          </a:p>
          <a:p>
            <a:pPr marL="0" indent="0">
              <a:buNone/>
            </a:pP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  <a:hlinkClick r:id="rId2"/>
              </a:rPr>
              <a:t>https://ksderbenceva.ucoz.ru/dokumenty/teorija_i_metodika_fizicheskogo_vospitanija_i_razv.pdf</a:t>
            </a: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Домашнее задание: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Прочитать. На основе прочитанного сделать выводы об особенностях ДА детей раннего возраста.</a:t>
            </a: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10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1772816"/>
            <a:ext cx="8753475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332656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Будьте здоровы!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324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548680"/>
            <a:ext cx="8291264" cy="5472608"/>
          </a:xfrm>
        </p:spPr>
        <p:txBody>
          <a:bodyPr>
            <a:noAutofit/>
          </a:bodyPr>
          <a:lstStyle/>
          <a:p>
            <a:pPr marL="457200" lvl="1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Исследования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последних лет показывают, что функциональные возможности организма ребенка не реализуются на должном уровне в процессе разных видов занятий по физической культуре.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1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Кроме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того,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двигательная активность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дошкольников за время пребывания их в детском саду составляет менее 50% периода бодрствования, что не позволяет полностью обеспечить биологическую потребность ребенка в движении.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1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Двигательная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активность дошкольников является важным показателем физической готовности детей к обучению в школе.</a:t>
            </a:r>
          </a:p>
        </p:txBody>
      </p:sp>
      <p:pic>
        <p:nvPicPr>
          <p:cNvPr id="1026" name="Picture 2" descr="Детские сады в Нагаево и Акбердино | Нагаево, Уф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025908"/>
            <a:ext cx="3402044" cy="1841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80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88641"/>
            <a:ext cx="9144000" cy="1008111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Значимость двигательной активности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726399"/>
              </p:ext>
            </p:extLst>
          </p:nvPr>
        </p:nvGraphicFramePr>
        <p:xfrm>
          <a:off x="251520" y="1196752"/>
          <a:ext cx="864096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447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0" y="620688"/>
            <a:ext cx="9108504" cy="936104"/>
          </a:xfrm>
        </p:spPr>
        <p:txBody>
          <a:bodyPr>
            <a:noAutofit/>
          </a:bodyPr>
          <a:lstStyle/>
          <a:p>
            <a:pPr marL="457200" lvl="1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Недостаток двигательной активности ведет к 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76518" y="2530236"/>
            <a:ext cx="2390964" cy="179752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000" kern="1200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1048964" y="1486630"/>
            <a:ext cx="3056532" cy="2087211"/>
            <a:chOff x="96779" y="301157"/>
            <a:chExt cx="2390964" cy="1797527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96779" y="301157"/>
              <a:ext cx="2390964" cy="1797527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96779" y="301157"/>
              <a:ext cx="2390964" cy="17975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Росту заболеваемости организма</a:t>
              </a:r>
              <a:endParaRPr lang="ru-RU" sz="20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4503708" y="1486629"/>
            <a:ext cx="3092627" cy="2087211"/>
            <a:chOff x="2691672" y="340048"/>
            <a:chExt cx="1968240" cy="1799179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2691672" y="340048"/>
              <a:ext cx="1968240" cy="179917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Прямоугольник 12"/>
            <p:cNvSpPr/>
            <p:nvPr/>
          </p:nvSpPr>
          <p:spPr>
            <a:xfrm>
              <a:off x="2691672" y="340048"/>
              <a:ext cx="1968240" cy="1799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Снижению показателей физического развития </a:t>
              </a:r>
              <a:endParaRPr lang="ru-RU" sz="2000" kern="1200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521491" y="3894888"/>
            <a:ext cx="3074844" cy="2093601"/>
            <a:chOff x="4863841" y="322306"/>
            <a:chExt cx="2240179" cy="1755228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4863841" y="322306"/>
              <a:ext cx="2240179" cy="175522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Прямоугольник 15"/>
            <p:cNvSpPr/>
            <p:nvPr/>
          </p:nvSpPr>
          <p:spPr>
            <a:xfrm>
              <a:off x="4863841" y="322306"/>
              <a:ext cx="2240179" cy="17552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Избыточному весу</a:t>
              </a:r>
              <a:endParaRPr lang="ru-RU" sz="20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1035618" y="3889926"/>
            <a:ext cx="3069878" cy="2141694"/>
            <a:chOff x="-1461986" y="2306732"/>
            <a:chExt cx="3820934" cy="1817538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-1461985" y="2306732"/>
              <a:ext cx="3820933" cy="178093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Прямоугольник 18"/>
            <p:cNvSpPr/>
            <p:nvPr/>
          </p:nvSpPr>
          <p:spPr>
            <a:xfrm>
              <a:off x="-1461986" y="2310943"/>
              <a:ext cx="3820933" cy="18133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Гиподинамии 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(ослабление </a:t>
              </a:r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мышечной деятельности организма в результате малоподвижного образа 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жизни)</a:t>
              </a:r>
              <a:endParaRPr lang="ru-RU" sz="20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037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0" y="620688"/>
            <a:ext cx="8568952" cy="5328592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От недостаточного использования жизненной энергии ( из-за ограничения активных движений) в теле ребенка накапливается излишнее напряжение. </a:t>
            </a:r>
          </a:p>
          <a:p>
            <a:pPr marL="457200" lvl="1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Это, с одной стороны, является источником сравнительно быстрой усталости, а с другой – движения его теряют естественность, спонтанность, становятся угловатыми.  </a:t>
            </a:r>
          </a:p>
          <a:p>
            <a:pPr marL="457200" lvl="1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Со временем это порождает проблемы другого рода: на занятиях физкультурой, которые обязательны в детском саду, а потом и в школе, такой ребенок может быть не успешным – это видят и сверстники, и сам ребенок  это ощущает очень болезненно.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Штангист, ios символ 7 интерфейса | Бесплатно знач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919836"/>
            <a:ext cx="1897757" cy="1897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49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85010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Показатели двигательной активности дошкольника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1340768"/>
            <a:ext cx="8424936" cy="4896544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3-4 года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11000 – 12500 движений,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 них на занятиях по ФК  850-1370 движений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4-5 лет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11000 -13000 движений,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них на занятиях по ФК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1100 -1700 движений,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5-6 лет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13000 – 14500 движений,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них на занятиях по ФК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1800 -2000 движений,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6-7 лет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13000 -15500 движений,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них на занятиях по ФК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2000 -2400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движений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582653"/>
            <a:ext cx="2230685" cy="2222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038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620688"/>
            <a:ext cx="7920880" cy="568863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ошкольник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«активный деятель - но и деятельность его выражается, прежде всего, в движениях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своей двигательной активности дети очень разные. Д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аже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 обычном наблюдении можно выделить детей средней, большой и малой подвижности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Детские полукеды со шнурками на плоской подошве для физкультуры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281024"/>
            <a:ext cx="4320480" cy="2082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20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404664"/>
            <a:ext cx="8496944" cy="3816424"/>
          </a:xfrm>
        </p:spPr>
        <p:txBody>
          <a:bodyPr>
            <a:normAutofit fontScale="32500" lnSpcReduction="20000"/>
          </a:bodyPr>
          <a:lstStyle/>
          <a:p>
            <a:pPr algn="ctr">
              <a:spcAft>
                <a:spcPts val="750"/>
              </a:spcAf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ctr">
              <a:lnSpc>
                <a:spcPct val="120000"/>
              </a:lnSpc>
              <a:spcAft>
                <a:spcPts val="750"/>
              </a:spcAft>
              <a:buNone/>
            </a:pPr>
            <a:r>
              <a:rPr lang="ru-RU" sz="55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Дети </a:t>
            </a:r>
            <a:r>
              <a:rPr lang="ru-RU" sz="55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большой подвижности</a:t>
            </a:r>
            <a:r>
              <a:rPr lang="ru-RU" sz="55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всегда заметны, хотя и составляют от общего числа детей примерно четвёртую – пятую часть. Они находят возможность двигаться в любых условиях. Из всех видов движений выбирают чаще бег, прыжки, избегают движений, требующих точности и сдержанности. Движения их быстры, резки, часто бесцельны. Из - за высокой интенсивности двигательной активности они как бы не успевают вникнуть в суть своей деятельности, не могут управлять в должной степени своими движениями. Чрезмерная подвижность является сильным раздражителем для нервной системы, поэтому дети отличаются неуравновешенным поведением, чаще других попадают в конфликтные ситуации, они с трудом засыпают, спят неспокойно.</a:t>
            </a:r>
            <a:endParaRPr lang="ru-RU" sz="55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2286000" lvl="5" indent="0" algn="ctr">
              <a:buNone/>
            </a:pPr>
            <a:endParaRPr lang="ru-RU" sz="5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Утренняя гимнастика для заряда бодрости на целый день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657" y="3717032"/>
            <a:ext cx="3888432" cy="287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8545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1185</Words>
  <Application>Microsoft Office PowerPoint</Application>
  <PresentationFormat>Экран (4:3)</PresentationFormat>
  <Paragraphs>115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Двигательная активность - это</vt:lpstr>
      <vt:lpstr>Презентация PowerPoint</vt:lpstr>
      <vt:lpstr>Значимость двигательной активности</vt:lpstr>
      <vt:lpstr>Презентация PowerPoint</vt:lpstr>
      <vt:lpstr>Презентация PowerPoint</vt:lpstr>
      <vt:lpstr>Показатели двигательной активности дошкольника </vt:lpstr>
      <vt:lpstr>Дошкольник «активный деятель - но и деятельность его выражается, прежде всего, в движениях».  По своей двигательной активности дети очень разные. Даже при обычном наблюдении можно выделить детей средней, большой и малой подвижности.           </vt:lpstr>
      <vt:lpstr>Презентация PowerPoint</vt:lpstr>
      <vt:lpstr>Презентация PowerPoint</vt:lpstr>
      <vt:lpstr>Презентация PowerPoint</vt:lpstr>
      <vt:lpstr>Приёмы руководства двигательной активностью детей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двигательную деятельность на прогулке следует включать:</vt:lpstr>
      <vt:lpstr>Младший дошкольный возраст</vt:lpstr>
      <vt:lpstr>Средний дошкольный возраст</vt:lpstr>
      <vt:lpstr>Старший дошкольный возраст</vt:lpstr>
      <vt:lpstr>Ресурсы для развития двигательной активности</vt:lpstr>
      <vt:lpstr>Особенности двигательной активности детей  раннего возраста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sp</cp:lastModifiedBy>
  <cp:revision>61</cp:revision>
  <dcterms:created xsi:type="dcterms:W3CDTF">2017-10-23T01:09:51Z</dcterms:created>
  <dcterms:modified xsi:type="dcterms:W3CDTF">2020-06-06T06:59:35Z</dcterms:modified>
</cp:coreProperties>
</file>