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Default ContentType="application/x-fontdata" Extension="fntdata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8" r:id="rId3"/>
    <p:sldId id="272" r:id="rId4"/>
    <p:sldId id="271" r:id="rId5"/>
    <p:sldId id="270" r:id="rId6"/>
    <p:sldId id="269" r:id="rId7"/>
    <p:sldId id="273" r:id="rId8"/>
    <p:sldId id="278" r:id="rId9"/>
    <p:sldId id="274" r:id="rId10"/>
    <p:sldId id="277" r:id="rId11"/>
    <p:sldId id="276" r:id="rId12"/>
    <p:sldId id="275" r:id="rId13"/>
    <p:sldId id="279" r:id="rId14"/>
    <p:sldId id="280" r:id="rId15"/>
    <p:sldId id="283" r:id="rId16"/>
    <p:sldId id="282" r:id="rId17"/>
    <p:sldId id="281" r:id="rId18"/>
    <p:sldId id="285" r:id="rId19"/>
    <p:sldId id="284" r:id="rId20"/>
    <p:sldId id="287" r:id="rId21"/>
    <p:sldId id="260" r:id="rId22"/>
  </p:sldIdLst>
  <p:sldSz cx="9144000" cy="6858000" type="screen4x3"/>
  <p:notesSz cx="6858000" cy="9144000"/>
  <p:embeddedFontLst>
    <p:embeddedFont>
      <p:font typeface="Comic Sans MS" pitchFamily="66" charset="0"/>
      <p:regular r:id="rId23"/>
      <p:bold r:id="rId24"/>
    </p:embeddedFont>
    <p:embeddedFont>
      <p:font typeface="Calibri" pitchFamily="34" charset="0"/>
      <p:regular r:id="rId25"/>
      <p:bold r:id="rId26"/>
      <p:italic r:id="rId27"/>
      <p:boldItalic r:id="rId2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5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573784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886200"/>
            <a:ext cx="57150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10.04.2020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215238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10.04.2020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600200"/>
            <a:ext cx="3567138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67138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10.04.2020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10.04.2020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10.04.2020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268761"/>
            <a:ext cx="5737840" cy="2880320"/>
          </a:xfrm>
        </p:spPr>
        <p:txBody>
          <a:bodyPr anchor="ctr"/>
          <a:lstStyle/>
          <a:p>
            <a: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latin typeface="+mj-lt"/>
                <a:cs typeface="Times New Roman" pitchFamily="18" charset="0"/>
              </a:rPr>
              <a:t>Коррекционно-развивающая  работа</a:t>
            </a:r>
            <a:b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latin typeface="+mj-lt"/>
                <a:cs typeface="Times New Roman" pitchFamily="18" charset="0"/>
              </a:rPr>
            </a:br>
            <a: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latin typeface="+mj-lt"/>
                <a:cs typeface="Times New Roman" pitchFamily="18" charset="0"/>
              </a:rPr>
              <a:t> с ребенком </a:t>
            </a:r>
            <a:b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latin typeface="+mj-lt"/>
                <a:cs typeface="Times New Roman" pitchFamily="18" charset="0"/>
              </a:rPr>
            </a:br>
            <a: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latin typeface="+mj-lt"/>
                <a:cs typeface="Times New Roman" pitchFamily="18" charset="0"/>
              </a:rPr>
              <a:t>ДЦП </a:t>
            </a:r>
            <a:endParaRPr lang="ru-RU" sz="2800" b="1" dirty="0">
              <a:ln w="19050">
                <a:solidFill>
                  <a:prstClr val="white"/>
                </a:solidFill>
                <a:prstDash val="solid"/>
              </a:ln>
              <a:latin typeface="+mj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437112"/>
            <a:ext cx="3096344" cy="1440160"/>
          </a:xfrm>
        </p:spPr>
        <p:txBody>
          <a:bodyPr anchor="ctr"/>
          <a:lstStyle/>
          <a:p>
            <a:pPr algn="l"/>
            <a:r>
              <a:rPr lang="ru-RU" sz="1600" dirty="0" smtClean="0"/>
              <a:t>Савина Н. А.,</a:t>
            </a:r>
          </a:p>
          <a:p>
            <a:pPr algn="l"/>
            <a:r>
              <a:rPr lang="ru-RU" sz="1600" dirty="0" smtClean="0"/>
              <a:t> </a:t>
            </a:r>
            <a:r>
              <a:rPr lang="ru-RU" sz="1600" dirty="0" err="1" smtClean="0"/>
              <a:t>Сагадеева</a:t>
            </a:r>
            <a:r>
              <a:rPr lang="ru-RU" sz="1600" dirty="0" smtClean="0"/>
              <a:t> В. Г.</a:t>
            </a:r>
          </a:p>
          <a:p>
            <a:pPr algn="l"/>
            <a:r>
              <a:rPr lang="ru-RU" sz="1600" dirty="0" smtClean="0"/>
              <a:t>Воспитатели  группы №7</a:t>
            </a:r>
          </a:p>
          <a:p>
            <a:pPr>
              <a:spcBef>
                <a:spcPct val="0"/>
              </a:spcBef>
              <a:defRPr/>
            </a:pPr>
            <a:endParaRPr lang="ru-RU" sz="1600" dirty="0"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3265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КУ 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ХМАО-Югры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Урайский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специализированный  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Дом ребенка»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6165305"/>
            <a:ext cx="1717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Урай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2019г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4702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52286" cy="939784"/>
          </a:xfrm>
        </p:spPr>
        <p:txBody>
          <a:bodyPr/>
          <a:lstStyle/>
          <a:p>
            <a:r>
              <a:rPr lang="ru-RU" sz="1800" dirty="0" smtClean="0"/>
              <a:t>Пальчиковая гимнастика: развитие мелкой моторики рук</a:t>
            </a:r>
            <a:br>
              <a:rPr lang="ru-RU" sz="1800" dirty="0" smtClean="0"/>
            </a:br>
            <a:r>
              <a:rPr lang="ru-RU" sz="1800" dirty="0" smtClean="0"/>
              <a:t>«Птичка пьет водичку», «От сосулек звон, звон!», </a:t>
            </a:r>
            <a:br>
              <a:rPr lang="ru-RU" sz="1800" dirty="0" smtClean="0"/>
            </a:br>
            <a:r>
              <a:rPr lang="ru-RU" sz="1800" dirty="0" smtClean="0"/>
              <a:t>«Весна пришла»</a:t>
            </a:r>
            <a:endParaRPr lang="ru-RU" sz="1800" dirty="0">
              <a:latin typeface="Comic Sans MS" pitchFamily="66" charset="0"/>
            </a:endParaRPr>
          </a:p>
        </p:txBody>
      </p:sp>
      <p:pic>
        <p:nvPicPr>
          <p:cNvPr id="3" name="Рисунок 2" descr="F:\венеоа занятие с машей\IMG_20190412_09164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3324670" cy="25763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F:\венеоа занятие с машей\IMG_20190412_09243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124744"/>
            <a:ext cx="3154156" cy="25043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венеоа занятие с машей\IMG_20190412_0927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929066"/>
            <a:ext cx="3187600" cy="25242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7072362" cy="1797040"/>
          </a:xfrm>
        </p:spPr>
        <p:txBody>
          <a:bodyPr/>
          <a:lstStyle/>
          <a:p>
            <a:r>
              <a:rPr lang="ru-RU" sz="1800" dirty="0" smtClean="0"/>
              <a:t>Дидактические игры для развития речи и мышления ребенка «Кто живет в лесу?», «Что происходит весной?»,</a:t>
            </a:r>
            <a:br>
              <a:rPr lang="ru-RU" sz="1800" dirty="0" smtClean="0"/>
            </a:br>
            <a:r>
              <a:rPr lang="ru-RU" sz="1800" dirty="0" smtClean="0"/>
              <a:t> «Кто прилетел?»</a:t>
            </a:r>
            <a:br>
              <a:rPr lang="ru-RU" sz="1800" dirty="0" smtClean="0"/>
            </a:br>
            <a:r>
              <a:rPr lang="ru-RU" sz="1800" dirty="0" smtClean="0"/>
              <a:t>Обогащение, совершенствование, активизирование и закрепление словарного запаса ребенка в процессе </a:t>
            </a:r>
            <a:br>
              <a:rPr lang="ru-RU" sz="1800" dirty="0" smtClean="0"/>
            </a:br>
            <a:r>
              <a:rPr lang="ru-RU" sz="1800" dirty="0" smtClean="0"/>
              <a:t>игровой деятельности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Comic Sans MS" pitchFamily="66" charset="0"/>
            </a:endParaRPr>
          </a:p>
        </p:txBody>
      </p:sp>
      <p:pic>
        <p:nvPicPr>
          <p:cNvPr id="3" name="Рисунок 2" descr="F:\венеоа занятие с машей\IMG_20190412_0919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000240"/>
            <a:ext cx="3028423" cy="22214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F:\венеоа занятие с машей\IMG_20190412_0923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000240"/>
            <a:ext cx="3071834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венеоа занятие с машей\IMG_20190412_09145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286256"/>
            <a:ext cx="2932378" cy="22322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венеоа занятие с машей\IMG_20190412_09162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4429132"/>
            <a:ext cx="2825865" cy="23116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1939916"/>
          </a:xfrm>
        </p:spPr>
        <p:txBody>
          <a:bodyPr/>
          <a:lstStyle/>
          <a:p>
            <a:r>
              <a:rPr lang="ru-RU" sz="1800" dirty="0" smtClean="0"/>
              <a:t>Песочная терапия: </a:t>
            </a:r>
            <a:br>
              <a:rPr lang="ru-RU" sz="1800" dirty="0" smtClean="0"/>
            </a:br>
            <a:r>
              <a:rPr lang="ru-RU" sz="1800" dirty="0" smtClean="0"/>
              <a:t>активизирует познавательную активность ребенка в процессе предметной деятельности с песком;</a:t>
            </a:r>
            <a:br>
              <a:rPr lang="ru-RU" sz="1800" dirty="0" smtClean="0"/>
            </a:br>
            <a:r>
              <a:rPr lang="ru-RU" sz="1800" dirty="0" smtClean="0"/>
              <a:t> развивает тактильно-кинетическую чувствительность и мелкую моторику рук.</a:t>
            </a:r>
            <a:br>
              <a:rPr lang="ru-RU" sz="1800" dirty="0" smtClean="0"/>
            </a:br>
            <a:r>
              <a:rPr lang="ru-RU" sz="1800" dirty="0" smtClean="0"/>
              <a:t>«Найди детеныша», «Построй заборчик», «Норки для мышки», «Спрячь зайчика от волка», «Ручейки»</a:t>
            </a:r>
            <a:endParaRPr lang="ru-RU" sz="1800" dirty="0">
              <a:latin typeface="Comic Sans MS" pitchFamily="66" charset="0"/>
            </a:endParaRPr>
          </a:p>
        </p:txBody>
      </p:sp>
      <p:pic>
        <p:nvPicPr>
          <p:cNvPr id="3" name="Рисунок 2" descr="F:\венеоа занятие с машей\IMG_20190412_0922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357430"/>
            <a:ext cx="2475458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user\Desktop\IMG_20190202_1728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357430"/>
            <a:ext cx="2357454" cy="18573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маша\IMG_20190414_09104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500570"/>
            <a:ext cx="1673226" cy="2143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маша\IMG_20190414_09150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4500570"/>
            <a:ext cx="1706958" cy="2143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F:\маша\IMG_20190414_11041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4500570"/>
            <a:ext cx="1606993" cy="2143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0"/>
            <a:ext cx="3857652" cy="4071942"/>
          </a:xfrm>
        </p:spPr>
        <p:txBody>
          <a:bodyPr/>
          <a:lstStyle/>
          <a:p>
            <a:r>
              <a:rPr lang="ru-RU" sz="1800" dirty="0" err="1" smtClean="0"/>
              <a:t>Акватерапия</a:t>
            </a:r>
            <a:r>
              <a:rPr lang="ru-RU" sz="1800" dirty="0" smtClean="0"/>
              <a:t>:</a:t>
            </a:r>
            <a:br>
              <a:rPr lang="ru-RU" sz="1800" dirty="0" smtClean="0"/>
            </a:br>
            <a:r>
              <a:rPr lang="ru-RU" sz="1800" dirty="0" smtClean="0"/>
              <a:t> развивает мелкую моторику, координацию движений, дает представление о таких важных понятиях, как «</a:t>
            </a:r>
            <a:r>
              <a:rPr lang="ru-RU" sz="1800" dirty="0" err="1" smtClean="0"/>
              <a:t>много-мало</a:t>
            </a:r>
            <a:r>
              <a:rPr lang="ru-RU" sz="1800" dirty="0" smtClean="0"/>
              <a:t>», «быстро-медленно», </a:t>
            </a:r>
            <a:br>
              <a:rPr lang="ru-RU" sz="1800" dirty="0" smtClean="0"/>
            </a:br>
            <a:r>
              <a:rPr lang="ru-RU" sz="1800" dirty="0" smtClean="0"/>
              <a:t>«</a:t>
            </a:r>
            <a:r>
              <a:rPr lang="ru-RU" sz="1800" dirty="0" err="1" smtClean="0"/>
              <a:t>теплая-холодная</a:t>
            </a:r>
            <a:r>
              <a:rPr lang="ru-RU" sz="1800" dirty="0" smtClean="0"/>
              <a:t>»; </a:t>
            </a:r>
            <a:br>
              <a:rPr lang="ru-RU" sz="1800" dirty="0" smtClean="0"/>
            </a:br>
            <a:r>
              <a:rPr lang="ru-RU" sz="1800" dirty="0" smtClean="0"/>
              <a:t>создает у ребенка радостное настроение, повышает жизненный тонус, дает массу приятных и полезных впечатлений, переживаний и знаний.  «Собери воду», «Постирай платочек», «Перелей водичку»</a:t>
            </a:r>
            <a:br>
              <a:rPr lang="ru-RU" sz="1800" dirty="0" smtClean="0"/>
            </a:br>
            <a:endParaRPr lang="ru-RU" sz="1800" dirty="0">
              <a:latin typeface="Comic Sans MS" pitchFamily="66" charset="0"/>
            </a:endParaRPr>
          </a:p>
        </p:txBody>
      </p:sp>
      <p:pic>
        <p:nvPicPr>
          <p:cNvPr id="3" name="Рисунок 2" descr="C:\Users\user\Desktop\венеоа занятие с машей\маша к дцп\IMG_20190408_11115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14290"/>
            <a:ext cx="1533525" cy="20451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Рисунок 13" descr="IMG_20190408_1112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000240"/>
            <a:ext cx="1600200" cy="2133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Рисунок 14" descr="IMG_20190408_1118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4214818"/>
            <a:ext cx="1619250" cy="21526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Рисунок 15" descr="IMG_20190408_1119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4214818"/>
            <a:ext cx="1685925" cy="22479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463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6791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9496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1169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" name="Рисунок 15" descr="C:\Users\user\Desktop\венеоа занятие с машей\маша к дцп\IMG_20190408_11292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4214818"/>
            <a:ext cx="1628384" cy="21717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G:\IMG_20190414_08254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428604"/>
            <a:ext cx="1495425" cy="19943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G:\IMG_20190414_082530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2143116"/>
            <a:ext cx="1487170" cy="19833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3368676"/>
          </a:xfrm>
        </p:spPr>
        <p:txBody>
          <a:bodyPr/>
          <a:lstStyle/>
          <a:p>
            <a:r>
              <a:rPr lang="ru-RU" sz="1800" dirty="0" err="1" smtClean="0"/>
              <a:t>Камнетерапия</a:t>
            </a:r>
            <a:r>
              <a:rPr lang="ru-RU" sz="1800" dirty="0" smtClean="0"/>
              <a:t>:</a:t>
            </a:r>
            <a:br>
              <a:rPr lang="ru-RU" sz="1800" dirty="0" smtClean="0"/>
            </a:br>
            <a:r>
              <a:rPr lang="ru-RU" sz="1800" dirty="0" smtClean="0"/>
              <a:t>различает и называет  цвет, форму, величину камушков </a:t>
            </a:r>
            <a:r>
              <a:rPr lang="ru-RU" sz="1800" dirty="0" err="1" smtClean="0"/>
              <a:t>Марблс</a:t>
            </a:r>
            <a:r>
              <a:rPr lang="ru-RU" sz="1800" dirty="0" smtClean="0"/>
              <a:t>, учится способам действия с ними.  Выкладывает речевую  дорожку -  сочетает  раскладывание камушек </a:t>
            </a:r>
            <a:r>
              <a:rPr lang="ru-RU" sz="1800" dirty="0" err="1" smtClean="0"/>
              <a:t>Марблс</a:t>
            </a:r>
            <a:r>
              <a:rPr lang="ru-RU" sz="1800" dirty="0" smtClean="0"/>
              <a:t> со своей речью </a:t>
            </a:r>
            <a:br>
              <a:rPr lang="ru-RU" sz="1800" dirty="0" smtClean="0"/>
            </a:br>
            <a:r>
              <a:rPr lang="ru-RU" sz="1800" dirty="0" smtClean="0"/>
              <a:t>(Сидит белка на тележке…);  </a:t>
            </a:r>
            <a:br>
              <a:rPr lang="ru-RU" sz="1800" dirty="0" smtClean="0"/>
            </a:br>
            <a:r>
              <a:rPr lang="ru-RU" sz="1800" dirty="0" smtClean="0"/>
              <a:t>выкладывает различные дорожки и формы предметов по контуру. </a:t>
            </a:r>
            <a:br>
              <a:rPr lang="ru-RU" sz="1800" dirty="0" smtClean="0"/>
            </a:br>
            <a:r>
              <a:rPr lang="ru-RU" sz="1800" dirty="0" smtClean="0"/>
              <a:t>При этом развивается мелкая моторика, память, мышление, внимание, воображение,  движения пальцев рук стимулирует деятельность ЦНС и ускоряет развитие речи ребенка.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Comic Sans MS" pitchFamily="66" charset="0"/>
            </a:endParaRPr>
          </a:p>
        </p:txBody>
      </p:sp>
      <p:pic>
        <p:nvPicPr>
          <p:cNvPr id="3" name="Рисунок 2" descr="C:\Users\user\Desktop\IMG_20190202_1716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4686"/>
            <a:ext cx="1821306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G:\IMG_20190414_0830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500438"/>
            <a:ext cx="1785949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маша\IMG_20190414_08405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876"/>
            <a:ext cx="1599815" cy="2214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маша\IMG_20190414_08430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4143380"/>
            <a:ext cx="1785950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F:\маша\IMG_20190414_08342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4143380"/>
            <a:ext cx="1752601" cy="22860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572296" cy="1154098"/>
          </a:xfrm>
        </p:spPr>
        <p:txBody>
          <a:bodyPr/>
          <a:lstStyle/>
          <a:p>
            <a:r>
              <a:rPr lang="ru-RU" sz="1800" dirty="0" smtClean="0"/>
              <a:t>Сказкотерапия:</a:t>
            </a:r>
            <a:br>
              <a:rPr lang="ru-RU" sz="1800" dirty="0" smtClean="0"/>
            </a:br>
            <a:r>
              <a:rPr lang="ru-RU" sz="1800" dirty="0" smtClean="0"/>
              <a:t>развитие речи ребенка, творческих способностей.</a:t>
            </a:r>
            <a:br>
              <a:rPr lang="ru-RU" sz="1800" dirty="0" smtClean="0"/>
            </a:br>
            <a:r>
              <a:rPr lang="ru-RU" sz="1800" dirty="0" smtClean="0"/>
              <a:t>Рассказывание и обыгрывание сказки «Репка», «Рукавичка»</a:t>
            </a:r>
            <a:br>
              <a:rPr lang="ru-RU" sz="1800" dirty="0" smtClean="0"/>
            </a:br>
            <a:endParaRPr lang="ru-RU" sz="1800" dirty="0">
              <a:latin typeface="Comic Sans MS" pitchFamily="66" charset="0"/>
            </a:endParaRPr>
          </a:p>
        </p:txBody>
      </p:sp>
      <p:pic>
        <p:nvPicPr>
          <p:cNvPr id="3" name="Рисунок 2" descr="C:\Users\user\Desktop\венеоа занятие с машей\маша к дцп\IMG_20190407_1547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500174"/>
            <a:ext cx="1928826" cy="24288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user\Desktop\венеоа занятие с машей\маша к дцп\IMG_20190407_1551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500174"/>
            <a:ext cx="1857388" cy="2366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маша\IMG_20190414_08573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4214818"/>
            <a:ext cx="2714644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маша\IMG_20190414_09002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4214818"/>
            <a:ext cx="2591423" cy="19431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err="1" smtClean="0"/>
              <a:t>Куклотерапия</a:t>
            </a:r>
            <a:r>
              <a:rPr lang="ru-RU" sz="1800" dirty="0" smtClean="0"/>
              <a:t>:</a:t>
            </a:r>
            <a:br>
              <a:rPr lang="ru-RU" sz="1800" dirty="0" smtClean="0"/>
            </a:br>
            <a:r>
              <a:rPr lang="ru-RU" sz="1800" dirty="0" smtClean="0"/>
              <a:t>развитие мелкой моторики рук</a:t>
            </a:r>
            <a:br>
              <a:rPr lang="ru-RU" sz="1800" dirty="0" smtClean="0"/>
            </a:br>
            <a:endParaRPr lang="ru-RU" sz="1800" dirty="0">
              <a:latin typeface="Comic Sans MS" pitchFamily="66" charset="0"/>
            </a:endParaRPr>
          </a:p>
        </p:txBody>
      </p:sp>
      <p:pic>
        <p:nvPicPr>
          <p:cNvPr id="3" name="Рисунок 2" descr="C:\Users\user\Desktop\венеоа занятие с машей\маша к дцп\IMG_20190407_155651.jpg"/>
          <p:cNvPicPr/>
          <p:nvPr/>
        </p:nvPicPr>
        <p:blipFill>
          <a:blip r:embed="rId2" cstate="print"/>
          <a:srcRect l="44251" t="16591"/>
          <a:stretch>
            <a:fillRect/>
          </a:stretch>
        </p:blipFill>
        <p:spPr bwMode="auto">
          <a:xfrm>
            <a:off x="3491880" y="1484784"/>
            <a:ext cx="2353464" cy="3950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725470"/>
          </a:xfrm>
        </p:spPr>
        <p:txBody>
          <a:bodyPr/>
          <a:lstStyle/>
          <a:p>
            <a:r>
              <a:rPr lang="ru-RU" sz="1800" dirty="0" err="1" smtClean="0"/>
              <a:t>Кинезиологические</a:t>
            </a:r>
            <a:r>
              <a:rPr lang="ru-RU" sz="1800" dirty="0" smtClean="0"/>
              <a:t> упражнения</a:t>
            </a:r>
            <a:br>
              <a:rPr lang="ru-RU" sz="1800" dirty="0" smtClean="0"/>
            </a:br>
            <a:r>
              <a:rPr lang="ru-RU" sz="1800" dirty="0" smtClean="0"/>
              <a:t> «Массаж»</a:t>
            </a:r>
            <a:br>
              <a:rPr lang="ru-RU" sz="1800" dirty="0" smtClean="0"/>
            </a:br>
            <a:endParaRPr lang="ru-RU" sz="1800" dirty="0">
              <a:latin typeface="Comic Sans MS" pitchFamily="66" charset="0"/>
            </a:endParaRPr>
          </a:p>
        </p:txBody>
      </p:sp>
      <p:pic>
        <p:nvPicPr>
          <p:cNvPr id="4" name="Рисунок 3" descr="F:\венеоа занятие с машей\IMG_20190412_0907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2826363" cy="20717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венеоа занятие с машей\IMG_20190412_09073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071546"/>
            <a:ext cx="2786082" cy="20431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венеоа занятие с машей\IMG_20190412_0908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643314"/>
            <a:ext cx="2612049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F:\венеоа занятие с машей\IMG_20190412_09091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4500570"/>
            <a:ext cx="2597708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F:\венеоа занятие с машей\IMG_20190412_09093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643314"/>
            <a:ext cx="2678706" cy="20717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C:\Users\user\Desktop\венеоа занятие с машей\маша к дцп\IMG_20190407_153739.jpg"/>
          <p:cNvPicPr/>
          <p:nvPr/>
        </p:nvPicPr>
        <p:blipFill>
          <a:blip r:embed="rId7" cstate="print"/>
          <a:srcRect t="12716" r="9884" b="9698"/>
          <a:stretch>
            <a:fillRect/>
          </a:stretch>
        </p:blipFill>
        <p:spPr bwMode="auto">
          <a:xfrm>
            <a:off x="3786182" y="1857364"/>
            <a:ext cx="2071702" cy="24288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1439850"/>
          </a:xfrm>
        </p:spPr>
        <p:txBody>
          <a:bodyPr/>
          <a:lstStyle/>
          <a:p>
            <a:r>
              <a:rPr lang="ru-RU" sz="1800" dirty="0" err="1" smtClean="0">
                <a:latin typeface="Comic Sans MS" pitchFamily="66" charset="0"/>
              </a:rPr>
              <a:t>Кинезиологические</a:t>
            </a:r>
            <a:r>
              <a:rPr lang="ru-RU" sz="1800" dirty="0" smtClean="0">
                <a:latin typeface="Comic Sans MS" pitchFamily="66" charset="0"/>
              </a:rPr>
              <a:t> </a:t>
            </a:r>
            <a:r>
              <a:rPr lang="ru-RU" sz="1800" dirty="0" smtClean="0"/>
              <a:t>(межполушарные) </a:t>
            </a:r>
            <a:r>
              <a:rPr lang="ru-RU" sz="1800" dirty="0" smtClean="0">
                <a:latin typeface="Comic Sans MS" pitchFamily="66" charset="0"/>
              </a:rPr>
              <a:t>тренажеры</a:t>
            </a:r>
            <a:r>
              <a:rPr lang="ru-RU" sz="1800" dirty="0" smtClean="0"/>
              <a:t> - активизируют работу различных отделов коры больших полушарий мозга, их взаимосвязь, совершенствуют мелкую моторику рук и тактильные ощущения,</a:t>
            </a:r>
            <a:br>
              <a:rPr lang="ru-RU" sz="1800" dirty="0" smtClean="0"/>
            </a:br>
            <a:r>
              <a:rPr lang="ru-RU" sz="1800" dirty="0" smtClean="0"/>
              <a:t>развивают  речь и мышление ребенка через движения;</a:t>
            </a:r>
            <a:endParaRPr lang="ru-RU" sz="1800" dirty="0">
              <a:latin typeface="Comic Sans MS" pitchFamily="66" charset="0"/>
            </a:endParaRPr>
          </a:p>
        </p:txBody>
      </p:sp>
      <p:pic>
        <p:nvPicPr>
          <p:cNvPr id="3" name="Рисунок 2" descr="F:\венеоа занятие с машей\IMG_20190412_0910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714620"/>
            <a:ext cx="2714644" cy="201453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F:\венеоа занятие с машей\IMG_20190412_0911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928802"/>
            <a:ext cx="2714644" cy="20812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венеоа занятие с машей\IMG_20190412_09115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857496"/>
            <a:ext cx="2500330" cy="20145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венеоа занятие с машей\IMG_20190412_09130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4357694"/>
            <a:ext cx="2571768" cy="19431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571480"/>
            <a:ext cx="5643602" cy="1285884"/>
          </a:xfrm>
        </p:spPr>
        <p:txBody>
          <a:bodyPr/>
          <a:lstStyle/>
          <a:p>
            <a:r>
              <a:rPr lang="ru-RU" sz="1800" dirty="0" err="1" smtClean="0"/>
              <a:t>Кинезиологические</a:t>
            </a:r>
            <a:r>
              <a:rPr lang="ru-RU" sz="1800" dirty="0" smtClean="0"/>
              <a:t> упражнения</a:t>
            </a:r>
            <a:br>
              <a:rPr lang="ru-RU" sz="1800" dirty="0" smtClean="0"/>
            </a:br>
            <a:r>
              <a:rPr lang="ru-RU" sz="1800" dirty="0" smtClean="0"/>
              <a:t> «Растяжка», «Релаксация» </a:t>
            </a:r>
            <a:br>
              <a:rPr lang="ru-RU" sz="1800" dirty="0" smtClean="0"/>
            </a:br>
            <a:r>
              <a:rPr lang="ru-RU" sz="1800" dirty="0" smtClean="0"/>
              <a:t>способствуют расслаблению, </a:t>
            </a:r>
            <a:br>
              <a:rPr lang="ru-RU" sz="1800" dirty="0" smtClean="0"/>
            </a:br>
            <a:r>
              <a:rPr lang="ru-RU" sz="1800" dirty="0" smtClean="0"/>
              <a:t>снятию напряжения</a:t>
            </a:r>
            <a:br>
              <a:rPr lang="ru-RU" sz="1800" dirty="0" smtClean="0"/>
            </a:br>
            <a:endParaRPr lang="ru-RU" sz="1800" dirty="0">
              <a:latin typeface="Comic Sans MS" pitchFamily="66" charset="0"/>
            </a:endParaRPr>
          </a:p>
        </p:txBody>
      </p:sp>
      <p:pic>
        <p:nvPicPr>
          <p:cNvPr id="3" name="Рисунок 2" descr="F:\венеоа занятие с машей\IMG_20190412_0918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857364"/>
            <a:ext cx="3000396" cy="2214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F:\венеоа занятие с машей\IMG_20190412_0918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857364"/>
            <a:ext cx="2896163" cy="2214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венеоа занятие с машей\IMG_20190412_092920.jpg"/>
          <p:cNvPicPr/>
          <p:nvPr/>
        </p:nvPicPr>
        <p:blipFill>
          <a:blip r:embed="rId4" cstate="print"/>
          <a:srcRect t="12987" r="408"/>
          <a:stretch>
            <a:fillRect/>
          </a:stretch>
        </p:blipFill>
        <p:spPr bwMode="auto">
          <a:xfrm>
            <a:off x="3857620" y="4214818"/>
            <a:ext cx="2214578" cy="24288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>Особенности  развития у детей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с ДЦП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2132856"/>
            <a:ext cx="7215238" cy="329640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mic Sans MS" pitchFamily="66" charset="0"/>
              </a:rPr>
              <a:t>Быстрая утомляемость;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Склонность к тормозным реакциям;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mic Sans MS" pitchFamily="66" charset="0"/>
              </a:rPr>
              <a:t>Замедленность переключения психических процессов;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Низкая активность внимания, трудность его концентрации;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mic Sans MS" pitchFamily="66" charset="0"/>
              </a:rPr>
              <a:t>Снижение способности к запоминанию;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Снижен запас знаний и представлений об окружающем мире;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mic Sans MS" pitchFamily="66" charset="0"/>
              </a:rPr>
              <a:t>Ограничение навыков самообслуживания и передвижения;</a:t>
            </a:r>
          </a:p>
          <a:p>
            <a:pPr>
              <a:buFont typeface="Wingdings" pitchFamily="2" charset="2"/>
              <a:buChar char="Ø"/>
            </a:pPr>
            <a:endParaRPr lang="ru-RU" sz="1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42210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1714488"/>
            <a:ext cx="63367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Таким образом, используемые виды деятельности в индивидуальной работе  с ребенком ДЦП, 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способствуют: 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положительному эмоциональному настрою;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развитию мелкой моторики рук; 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обогащению словарного запаса;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умственных способностей  личности;  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развитию разных анализаторов восприятия окружающей среды;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способствуют  всестороннему гармоничному развитию личности.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928662" y="2078376"/>
            <a:ext cx="6523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7355" y="571480"/>
            <a:ext cx="6286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US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u="sng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2357430"/>
            <a:ext cx="44983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Спасибо за внимание!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Основные направления </a:t>
            </a:r>
            <a:br>
              <a:rPr lang="ru-RU" sz="2000" dirty="0" smtClean="0"/>
            </a:br>
            <a:r>
              <a:rPr lang="ru-RU" sz="2000" dirty="0" smtClean="0"/>
              <a:t>к</a:t>
            </a:r>
            <a:r>
              <a:rPr lang="ru-RU" sz="2000" dirty="0" smtClean="0">
                <a:latin typeface="Comic Sans MS" pitchFamily="66" charset="0"/>
              </a:rPr>
              <a:t>оррекционно-развивающей   работы 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с ребенком ДЦП.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 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1571612"/>
            <a:ext cx="678661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игровой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речевого общения с окружающими (со сверстниками и взрослыми);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Расширение запаса знаний и представлений об окружающем;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сенсорных функций;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внимания, памяти, мышления;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Формирование математических представлений;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мелкой моторики, подготовка руки к овладению письмом;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Воспитание навыков самообслуживания и гигиены;</a:t>
            </a:r>
          </a:p>
        </p:txBody>
      </p:sp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654032"/>
          </a:xfrm>
        </p:spPr>
        <p:txBody>
          <a:bodyPr/>
          <a:lstStyle/>
          <a:p>
            <a:r>
              <a:rPr lang="ru-RU" sz="2000" dirty="0" smtClean="0">
                <a:latin typeface="Comic Sans MS" pitchFamily="66" charset="0"/>
              </a:rPr>
              <a:t>Формы  работы в группе №7 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с ребенком ДЦП: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08" y="1600200"/>
            <a:ext cx="4857784" cy="347187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mic Sans MS" pitchFamily="66" charset="0"/>
              </a:rPr>
              <a:t>Артикуляционная гимнастика;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Дыхательная гимнастика;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mic Sans MS" pitchFamily="66" charset="0"/>
              </a:rPr>
              <a:t>Пальчиковая гимнастика;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Дидактические игры;</a:t>
            </a:r>
            <a:endParaRPr lang="ru-RU" sz="1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Песочная терапия;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err="1" smtClean="0">
                <a:latin typeface="Comic Sans MS" pitchFamily="66" charset="0"/>
              </a:rPr>
              <a:t>Акватерапия</a:t>
            </a:r>
            <a:r>
              <a:rPr lang="ru-RU" sz="1800" dirty="0" smtClean="0">
                <a:latin typeface="Comic Sans MS" pitchFamily="66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err="1" smtClean="0"/>
              <a:t>Камнетерапия</a:t>
            </a:r>
            <a:r>
              <a:rPr lang="ru-RU" sz="1800" dirty="0" smtClean="0"/>
              <a:t> камушки </a:t>
            </a:r>
            <a:r>
              <a:rPr lang="ru-RU" sz="1800" dirty="0" err="1" smtClean="0"/>
              <a:t>Марблс</a:t>
            </a:r>
            <a:r>
              <a:rPr lang="ru-RU" sz="1800" dirty="0" smtClean="0"/>
              <a:t>;</a:t>
            </a:r>
            <a:endParaRPr lang="ru-RU" sz="1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Сказкотерапия;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err="1" smtClean="0"/>
              <a:t>Куклотерапия</a:t>
            </a:r>
            <a:r>
              <a:rPr lang="ru-RU" sz="1800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err="1" smtClean="0"/>
              <a:t>Кинезиологические</a:t>
            </a:r>
            <a:r>
              <a:rPr lang="ru-RU" sz="1800" dirty="0" smtClean="0"/>
              <a:t> упражнения;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endParaRPr lang="ru-RU" sz="1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857232"/>
            <a:ext cx="6523658" cy="2214578"/>
          </a:xfrm>
        </p:spPr>
        <p:txBody>
          <a:bodyPr/>
          <a:lstStyle/>
          <a:p>
            <a:r>
              <a:rPr lang="ru-RU" sz="1800" dirty="0" err="1" smtClean="0"/>
              <a:t>Кинезиологические</a:t>
            </a:r>
            <a:r>
              <a:rPr lang="ru-RU" sz="1800" dirty="0" smtClean="0"/>
              <a:t>  упражнения – </a:t>
            </a:r>
            <a:br>
              <a:rPr lang="ru-RU" sz="1800" dirty="0" smtClean="0"/>
            </a:br>
            <a:r>
              <a:rPr lang="ru-RU" sz="1800" dirty="0" smtClean="0"/>
              <a:t>система быстрых, простых, специфичных движений, приносящих пользу каждому ребенку. </a:t>
            </a:r>
            <a:br>
              <a:rPr lang="ru-RU" sz="1800" dirty="0" smtClean="0"/>
            </a:br>
            <a:r>
              <a:rPr lang="ru-RU" sz="1800" dirty="0" smtClean="0"/>
              <a:t>Эта простая гимнастика развивает и правое и левое полушарье головного мозга одинаково. </a:t>
            </a:r>
            <a:br>
              <a:rPr lang="ru-RU" sz="1800" dirty="0" smtClean="0"/>
            </a:br>
            <a:r>
              <a:rPr lang="ru-RU" sz="1800" dirty="0" smtClean="0"/>
              <a:t>Эти упражнения даже самого неспособного ребенка делают успешным.</a:t>
            </a:r>
            <a:endParaRPr lang="ru-RU" sz="1800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3143248"/>
            <a:ext cx="5857916" cy="3071834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              </a:t>
            </a:r>
            <a:r>
              <a:rPr lang="ru-RU" sz="1800" dirty="0" err="1" smtClean="0"/>
              <a:t>Кинезиологические</a:t>
            </a:r>
            <a:r>
              <a:rPr lang="ru-RU" sz="1800" dirty="0" smtClean="0"/>
              <a:t> упражнения: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развивают мозолистое тело; 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повышают </a:t>
            </a:r>
            <a:r>
              <a:rPr lang="ru-RU" sz="1800" dirty="0" err="1" smtClean="0"/>
              <a:t>стрессоустойчивость</a:t>
            </a:r>
            <a:r>
              <a:rPr lang="ru-RU" sz="1800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синхронизируют работу полушарий;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улучшают мыслительную деятельность;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способствуют улучшению памяти и внимания; 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облегчают процесс чтения и письма;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активизируют речевую активность;   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000108"/>
            <a:ext cx="52149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Задачи 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кинезиологических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упражнений: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2204864"/>
            <a:ext cx="59046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межполушарного взаимодействия;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Синхронизация работы  полушарий;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мелкой моторики;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способностей;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памяти, внимания;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речи;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Развитие мышления;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7286676" cy="6286544"/>
          </a:xfrm>
        </p:spPr>
        <p:txBody>
          <a:bodyPr/>
          <a:lstStyle/>
          <a:p>
            <a:pPr algn="l"/>
            <a:r>
              <a:rPr lang="ru-RU" sz="1500" b="1" dirty="0" smtClean="0"/>
              <a:t>Массаж (самомассаж) </a:t>
            </a:r>
            <a:r>
              <a:rPr lang="ru-RU" sz="1500" dirty="0" smtClean="0"/>
              <a:t>воздействует на биологически активные точки. Особенно </a:t>
            </a:r>
            <a:r>
              <a:rPr lang="ru-RU" sz="1500" dirty="0" err="1" smtClean="0"/>
              <a:t>эфективным</a:t>
            </a:r>
            <a:r>
              <a:rPr lang="ru-RU" sz="1500" dirty="0" smtClean="0"/>
              <a:t> является массаж (самомассаж) кистей, пальцев рук и ушных раковин.</a:t>
            </a:r>
            <a:r>
              <a:rPr lang="ru-RU" sz="1500" b="1" dirty="0" smtClean="0"/>
              <a:t/>
            </a:r>
            <a:br>
              <a:rPr lang="ru-RU" sz="1500" b="1" dirty="0" smtClean="0"/>
            </a:br>
            <a:r>
              <a:rPr lang="ru-RU" sz="1500" b="1" dirty="0" smtClean="0"/>
              <a:t/>
            </a:r>
            <a:br>
              <a:rPr lang="ru-RU" sz="1500" b="1" dirty="0" smtClean="0"/>
            </a:br>
            <a:r>
              <a:rPr lang="ru-RU" sz="1500" b="1" dirty="0" smtClean="0"/>
              <a:t>Растяжки </a:t>
            </a:r>
            <a:r>
              <a:rPr lang="ru-RU" sz="1500" dirty="0" smtClean="0"/>
              <a:t>нормализуют </a:t>
            </a:r>
            <a:r>
              <a:rPr lang="ru-RU" sz="1500" dirty="0" err="1" smtClean="0"/>
              <a:t>гипертонус</a:t>
            </a:r>
            <a:r>
              <a:rPr lang="ru-RU" sz="1500" dirty="0" smtClean="0"/>
              <a:t> (неконтролируемое чрезмерное мышечное напряжение) и </a:t>
            </a:r>
            <a:r>
              <a:rPr lang="ru-RU" sz="1500" dirty="0" err="1" smtClean="0"/>
              <a:t>гипотонус</a:t>
            </a:r>
            <a:r>
              <a:rPr lang="ru-RU" sz="1500" dirty="0" smtClean="0"/>
              <a:t> (неконтролируемая мышечная вялость);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b="1" dirty="0" smtClean="0"/>
              <a:t>Дыхательные упражнения</a:t>
            </a:r>
            <a:r>
              <a:rPr lang="ru-RU" sz="1500" dirty="0" smtClean="0"/>
              <a:t> улучшают ритмику организма, развивают самоконтроль и произвольность;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b="1" dirty="0" err="1" smtClean="0"/>
              <a:t>Глазодвигательные</a:t>
            </a:r>
            <a:r>
              <a:rPr lang="ru-RU" sz="1500" b="1" dirty="0" smtClean="0"/>
              <a:t> упражнения</a:t>
            </a:r>
            <a:r>
              <a:rPr lang="ru-RU" sz="1500" dirty="0" smtClean="0"/>
              <a:t> позволяют расширить поле зрения, улучшить восприятие. Однонаправленные и разнонаправленные движения глаз и языка развивают межполушарное взаимодействие и повышают </a:t>
            </a:r>
            <a:r>
              <a:rPr lang="ru-RU" sz="1500" dirty="0" err="1" smtClean="0"/>
              <a:t>энергетизацию</a:t>
            </a:r>
            <a:r>
              <a:rPr lang="ru-RU" sz="1500" dirty="0" smtClean="0"/>
              <a:t> организма;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b="1" dirty="0" err="1" smtClean="0"/>
              <a:t>Кинезиологические</a:t>
            </a:r>
            <a:r>
              <a:rPr lang="ru-RU" sz="1500" b="1" dirty="0" smtClean="0"/>
              <a:t> (межполушарные тренажеры) </a:t>
            </a:r>
            <a:r>
              <a:rPr lang="ru-RU" sz="1500" dirty="0" smtClean="0"/>
              <a:t>- активизируют работу различных отделов коры больших полушарий мозга, их взаимосвязь, совершенствуют мелкую моторику рук и тактильные ощущения,</a:t>
            </a:r>
            <a:br>
              <a:rPr lang="ru-RU" sz="1500" dirty="0" smtClean="0"/>
            </a:br>
            <a:r>
              <a:rPr lang="ru-RU" sz="1500" dirty="0" smtClean="0"/>
              <a:t>развивают  речь и мышление ребенка через движения;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При выполнении </a:t>
            </a:r>
            <a:r>
              <a:rPr lang="ru-RU" sz="1500" b="1" dirty="0" smtClean="0"/>
              <a:t>телесных движений</a:t>
            </a:r>
            <a:r>
              <a:rPr lang="ru-RU" sz="1500" dirty="0" smtClean="0"/>
              <a:t> развивается межполушарное взаимодействие, снимаются непроизвольные, непреднамеренные движения и мышечные зажимы; </a:t>
            </a:r>
            <a:br>
              <a:rPr lang="ru-RU" sz="1500" dirty="0" smtClean="0"/>
            </a:br>
            <a:r>
              <a:rPr lang="ru-RU" sz="1500" b="1" dirty="0" smtClean="0"/>
              <a:t> </a:t>
            </a:r>
            <a:br>
              <a:rPr lang="ru-RU" sz="1500" b="1" dirty="0" smtClean="0"/>
            </a:br>
            <a:r>
              <a:rPr lang="ru-RU" sz="1500" b="1" dirty="0" smtClean="0"/>
              <a:t>Упражнения для релаксации</a:t>
            </a:r>
            <a:r>
              <a:rPr lang="ru-RU" sz="1500" dirty="0" smtClean="0"/>
              <a:t> способствуют расслаблению, </a:t>
            </a:r>
            <a:br>
              <a:rPr lang="ru-RU" sz="1500" dirty="0" smtClean="0"/>
            </a:br>
            <a:r>
              <a:rPr lang="ru-RU" sz="1500" dirty="0" smtClean="0"/>
              <a:t>снятию напряжения;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523658" cy="1096650"/>
          </a:xfrm>
        </p:spPr>
        <p:txBody>
          <a:bodyPr/>
          <a:lstStyle/>
          <a:p>
            <a:r>
              <a:rPr lang="ru-RU" sz="2000" dirty="0" smtClean="0">
                <a:latin typeface="Comic Sans MS" pitchFamily="66" charset="0"/>
              </a:rPr>
              <a:t>Артикуляционная гимнастика: 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развитие артикуляционного аппарата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/>
              <a:t>«Язычок», «Блинчики», «Лошадка», «Часики»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3" name="Рисунок 2" descr="F:\маша\IMG_20190414_102756.jpg"/>
          <p:cNvPicPr/>
          <p:nvPr/>
        </p:nvPicPr>
        <p:blipFill>
          <a:blip r:embed="rId2" cstate="print"/>
          <a:srcRect r="16157" b="-169"/>
          <a:stretch>
            <a:fillRect/>
          </a:stretch>
        </p:blipFill>
        <p:spPr bwMode="auto">
          <a:xfrm>
            <a:off x="3131840" y="1268760"/>
            <a:ext cx="2787643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F:\маша\IMG_20190414_10333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852936"/>
            <a:ext cx="2403786" cy="2882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маша\IMG_20190414_10335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789040"/>
            <a:ext cx="2446458" cy="29546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маша\IMG_20190414_10365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2780928"/>
            <a:ext cx="2414428" cy="29523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654032"/>
          </a:xfrm>
        </p:spPr>
        <p:txBody>
          <a:bodyPr/>
          <a:lstStyle/>
          <a:p>
            <a:r>
              <a:rPr lang="ru-RU" sz="1800" dirty="0" smtClean="0"/>
              <a:t>Дыхательная гимнастика: развитие воздушной струи. «Ветерок», «Сдуй шарик», «</a:t>
            </a:r>
            <a:r>
              <a:rPr lang="ru-RU" sz="1800" dirty="0" err="1" smtClean="0"/>
              <a:t>Дуйбол</a:t>
            </a:r>
            <a:r>
              <a:rPr lang="ru-RU" sz="1800" dirty="0" smtClean="0"/>
              <a:t>», «Буря в стакане»</a:t>
            </a:r>
            <a:endParaRPr lang="ru-RU" sz="1800" dirty="0">
              <a:latin typeface="Comic Sans MS" pitchFamily="66" charset="0"/>
            </a:endParaRPr>
          </a:p>
        </p:txBody>
      </p:sp>
      <p:pic>
        <p:nvPicPr>
          <p:cNvPr id="3" name="Рисунок 2" descr="C:\Users\user\AppData\Local\Microsoft\Windows\Temporary Internet Files\Content.Word\IMG_20190410_082243.jpg"/>
          <p:cNvPicPr/>
          <p:nvPr/>
        </p:nvPicPr>
        <p:blipFill>
          <a:blip r:embed="rId2" cstate="print"/>
          <a:srcRect b="12820"/>
          <a:stretch>
            <a:fillRect/>
          </a:stretch>
        </p:blipFill>
        <p:spPr bwMode="auto">
          <a:xfrm>
            <a:off x="2123728" y="908720"/>
            <a:ext cx="2591148" cy="27900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F:\венеоа занятие с машей\IMG_20190412_091719.jpg"/>
          <p:cNvPicPr/>
          <p:nvPr/>
        </p:nvPicPr>
        <p:blipFill>
          <a:blip r:embed="rId3" cstate="print"/>
          <a:srcRect r="16320" b="-394"/>
          <a:stretch>
            <a:fillRect/>
          </a:stretch>
        </p:blipFill>
        <p:spPr bwMode="auto">
          <a:xfrm>
            <a:off x="5580112" y="980728"/>
            <a:ext cx="2707234" cy="26460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маша\IMG_20190414_10260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786190"/>
            <a:ext cx="2501048" cy="28111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G:\IMG_20190414_08212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717032"/>
            <a:ext cx="2577468" cy="28111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03524132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368</Words>
  <Application>Microsoft Office PowerPoint</Application>
  <PresentationFormat>Экран (4:3)</PresentationFormat>
  <Paragraphs>80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Comic Sans MS</vt:lpstr>
      <vt:lpstr>Times New Roman</vt:lpstr>
      <vt:lpstr>Wingdings</vt:lpstr>
      <vt:lpstr>Calibri</vt:lpstr>
      <vt:lpstr>1_Тема Office</vt:lpstr>
      <vt:lpstr>Коррекционно-развивающая  работа  с ребенком  ДЦП </vt:lpstr>
      <vt:lpstr>Особенности  развития у детей  с ДЦП</vt:lpstr>
      <vt:lpstr>Основные направления  коррекционно-развивающей   работы  с ребенком ДЦП.  </vt:lpstr>
      <vt:lpstr>Формы  работы в группе №7  с ребенком ДЦП:</vt:lpstr>
      <vt:lpstr>Кинезиологические  упражнения –  система быстрых, простых, специфичных движений, приносящих пользу каждому ребенку.  Эта простая гимнастика развивает и правое и левое полушарье головного мозга одинаково.  Эти упражнения даже самого неспособного ребенка делают успешным.</vt:lpstr>
      <vt:lpstr>Слайд 6</vt:lpstr>
      <vt:lpstr>Массаж (самомассаж) воздействует на биологически активные точки. Особенно эфективным является массаж (самомассаж) кистей, пальцев рук и ушных раковин.  Растяжки нормализуют гипертонус (неконтролируемое чрезмерное мышечное напряжение) и гипотонус (неконтролируемая мышечная вялость);  Дыхательные упражнения улучшают ритмику организма, развивают самоконтроль и произвольность;  Глазодвигательные упражнения позволяют расширить поле зрения, улучшить восприятие. Однонаправленные и разнонаправленные движения глаз и языка развивают межполушарное взаимодействие и повышают энергетизацию организма;  Кинезиологические (межполушарные тренажеры) - активизируют работу различных отделов коры больших полушарий мозга, их взаимосвязь, совершенствуют мелкую моторику рук и тактильные ощущения, развивают  речь и мышление ребенка через движения;  При выполнении телесных движений развивается межполушарное взаимодействие, снимаются непроизвольные, непреднамеренные движения и мышечные зажимы;    Упражнения для релаксации способствуют расслаблению,  снятию напряжения;   </vt:lpstr>
      <vt:lpstr>Артикуляционная гимнастика:  развитие артикуляционного аппарата «Язычок», «Блинчики», «Лошадка», «Часики»</vt:lpstr>
      <vt:lpstr>Дыхательная гимнастика: развитие воздушной струи. «Ветерок», «Сдуй шарик», «Дуйбол», «Буря в стакане»</vt:lpstr>
      <vt:lpstr>Пальчиковая гимнастика: развитие мелкой моторики рук «Птичка пьет водичку», «От сосулек звон, звон!»,  «Весна пришла»</vt:lpstr>
      <vt:lpstr>Дидактические игры для развития речи и мышления ребенка «Кто живет в лесу?», «Что происходит весной?»,  «Кто прилетел?» Обогащение, совершенствование, активизирование и закрепление словарного запаса ребенка в процессе  игровой деятельности   </vt:lpstr>
      <vt:lpstr>Песочная терапия:  активизирует познавательную активность ребенка в процессе предметной деятельности с песком;  развивает тактильно-кинетическую чувствительность и мелкую моторику рук. «Найди детеныша», «Построй заборчик», «Норки для мышки», «Спрячь зайчика от волка», «Ручейки»</vt:lpstr>
      <vt:lpstr>Акватерапия:  развивает мелкую моторику, координацию движений, дает представление о таких важных понятиях, как «много-мало», «быстро-медленно»,  «теплая-холодная»;  создает у ребенка радостное настроение, повышает жизненный тонус, дает массу приятных и полезных впечатлений, переживаний и знаний.  «Собери воду», «Постирай платочек», «Перелей водичку» </vt:lpstr>
      <vt:lpstr>Камнетерапия: различает и называет  цвет, форму, величину камушков Марблс, учится способам действия с ними.  Выкладывает речевую  дорожку -  сочетает  раскладывание камушек Марблс со своей речью  (Сидит белка на тележке…);   выкладывает различные дорожки и формы предметов по контуру.  При этом развивается мелкая моторика, память, мышление, внимание, воображение,  движения пальцев рук стимулирует деятельность ЦНС и ускоряет развитие речи ребенка.   </vt:lpstr>
      <vt:lpstr>Сказкотерапия: развитие речи ребенка, творческих способностей. Рассказывание и обыгрывание сказки «Репка», «Рукавичка» </vt:lpstr>
      <vt:lpstr>Куклотерапия: развитие мелкой моторики рук </vt:lpstr>
      <vt:lpstr>Кинезиологические упражнения  «Массаж» </vt:lpstr>
      <vt:lpstr>Кинезиологические (межполушарные) тренажеры - активизируют работу различных отделов коры больших полушарий мозга, их взаимосвязь, совершенствуют мелкую моторику рук и тактильные ощущения, развивают  речь и мышление ребенка через движения;</vt:lpstr>
      <vt:lpstr>Кинезиологические упражнения  «Растяжка», «Релаксация»  способствуют расслаблению,  снятию напряжения 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Коррекционно-логопедическая работа  с детьми  ДЦП </dc:title>
  <cp:lastModifiedBy>user</cp:lastModifiedBy>
  <cp:revision>70</cp:revision>
  <dcterms:created xsi:type="dcterms:W3CDTF">2014-07-06T18:18:01Z</dcterms:created>
  <dcterms:modified xsi:type="dcterms:W3CDTF">2020-04-10T12:16:11Z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1239497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