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9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936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0" y="0"/>
            <a:ext cx="9144677" cy="6858000"/>
            <a:chOff x="0" y="0"/>
            <a:chExt cx="9144677" cy="6858000"/>
          </a:xfrm>
        </p:grpSpPr>
        <p:pic>
          <p:nvPicPr>
            <p:cNvPr id="8" name="Picture 7" descr="SD-PanelTitle-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</p:spPr>
        </p:pic>
        <p:sp>
          <p:nvSpPr>
            <p:cNvPr id="11" name="Rectangle 10"/>
            <p:cNvSpPr/>
            <p:nvPr/>
          </p:nvSpPr>
          <p:spPr>
            <a:xfrm>
              <a:off x="1515532" y="1520422"/>
              <a:ext cx="6112935" cy="3818468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2" name="Picture 11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2" r="47959"/>
            <a:stretch/>
          </p:blipFill>
          <p:spPr>
            <a:xfrm>
              <a:off x="0" y="3128434"/>
              <a:ext cx="1664208" cy="612648"/>
            </a:xfrm>
            <a:prstGeom prst="rect">
              <a:avLst/>
            </a:prstGeom>
          </p:spPr>
        </p:pic>
        <p:pic>
          <p:nvPicPr>
            <p:cNvPr id="13" name="Picture 12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2" r="47959"/>
            <a:stretch/>
          </p:blipFill>
          <p:spPr>
            <a:xfrm>
              <a:off x="7480469" y="3128434"/>
              <a:ext cx="1664208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21934" y="1811863"/>
            <a:ext cx="5308866" cy="1515533"/>
          </a:xfrm>
        </p:spPr>
        <p:txBody>
          <a:bodyPr anchor="b">
            <a:noAutofit/>
          </a:bodyPr>
          <a:lstStyle>
            <a:lvl1pPr algn="ctr">
              <a:defRPr sz="48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21934" y="3598327"/>
            <a:ext cx="5308866" cy="1377651"/>
          </a:xfrm>
        </p:spPr>
        <p:txBody>
          <a:bodyPr anchor="t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65417" y="5054602"/>
            <a:ext cx="673276" cy="2794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07.06.2020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21934" y="5054602"/>
            <a:ext cx="4064860" cy="27940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17317" y="5054602"/>
            <a:ext cx="413483" cy="27940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2019825" y="3471329"/>
            <a:ext cx="511308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193543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4815415"/>
            <a:ext cx="6798734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26260" y="1032933"/>
            <a:ext cx="7091482" cy="33612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6" y="5382153"/>
            <a:ext cx="6798734" cy="49371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07.06.2020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13168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906873"/>
            <a:ext cx="6798734" cy="309786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4275666"/>
            <a:ext cx="6798736" cy="1600202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07.06.2020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278465" y="4140199"/>
            <a:ext cx="6606425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2377130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4333" y="982132"/>
            <a:ext cx="6400250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00200" y="3352799"/>
            <a:ext cx="5892798" cy="651933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3" y="4343400"/>
            <a:ext cx="6798738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07.06.2020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849969" y="905362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33503" y="2827870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278466" y="4140199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0757476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9" y="3308581"/>
            <a:ext cx="679872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8" y="4777381"/>
            <a:ext cx="679873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07.06.2020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189009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9416" y="982132"/>
            <a:ext cx="632516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8" name="Text Placeholder 2"/>
          <p:cNvSpPr>
            <a:spLocks noGrp="1"/>
          </p:cNvSpPr>
          <p:nvPr>
            <p:ph type="body" idx="13"/>
          </p:nvPr>
        </p:nvSpPr>
        <p:spPr>
          <a:xfrm>
            <a:off x="1176868" y="3639312"/>
            <a:ext cx="6798730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4529667"/>
            <a:ext cx="6798736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07.06.2020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78060" y="89689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649796" y="260772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278466" y="342900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3163750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982131"/>
            <a:ext cx="6798734" cy="2294467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sz="3200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1176868" y="3566160"/>
            <a:ext cx="6798730" cy="905256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6" y="4470400"/>
            <a:ext cx="6798734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07.06.2020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278469" y="3429000"/>
            <a:ext cx="6606421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3672118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6865" y="2490135"/>
            <a:ext cx="6798736" cy="3385733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07.06.2020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278466" y="2354670"/>
            <a:ext cx="660642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5552552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356667" y="906873"/>
            <a:ext cx="1618930" cy="496899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6867" y="906873"/>
            <a:ext cx="4915509" cy="4968993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07.06.2020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6245512" y="906873"/>
            <a:ext cx="0" cy="4968993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973999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278465" y="235626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07.06.2020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36180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78465" y="1641413"/>
            <a:ext cx="6595534" cy="1822514"/>
          </a:xfrm>
        </p:spPr>
        <p:txBody>
          <a:bodyPr anchor="b">
            <a:normAutofit/>
          </a:bodyPr>
          <a:lstStyle>
            <a:lvl1pPr algn="ctr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78465" y="3734859"/>
            <a:ext cx="6595534" cy="1090015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07.06.2020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31" name="Straight Connector 30"/>
          <p:cNvCxnSpPr/>
          <p:nvPr/>
        </p:nvCxnSpPr>
        <p:spPr>
          <a:xfrm>
            <a:off x="1278466" y="3599392"/>
            <a:ext cx="659553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608984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278465" y="235626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130386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76866" y="2487168"/>
            <a:ext cx="3337560" cy="344728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5152" y="2487168"/>
            <a:ext cx="3337560" cy="344728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07.06.2020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31878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8" y="2658533"/>
            <a:ext cx="3337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76868" y="3243263"/>
            <a:ext cx="3337560" cy="2706624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1832" y="2658533"/>
            <a:ext cx="3337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1832" y="3243263"/>
            <a:ext cx="3337560" cy="2706624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07.06.2020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41" name="Straight Connector 40"/>
          <p:cNvCxnSpPr/>
          <p:nvPr/>
        </p:nvCxnSpPr>
        <p:spPr>
          <a:xfrm>
            <a:off x="1278466" y="235467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417658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915337"/>
            <a:ext cx="6798735" cy="130386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07.06.2020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278466" y="235467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829051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07.06.2020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68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1388534"/>
            <a:ext cx="2536798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20062" y="982132"/>
            <a:ext cx="3855539" cy="4893735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5" y="3031065"/>
            <a:ext cx="2536798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07.06.2020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1278466" y="2912533"/>
            <a:ext cx="233359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733811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1883832"/>
            <a:ext cx="3632202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069" y="1032933"/>
            <a:ext cx="2929463" cy="4792136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5" y="3255432"/>
            <a:ext cx="3632201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07.06.2020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36461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9152467" cy="6858000"/>
            <a:chOff x="0" y="0"/>
            <a:chExt cx="9152467" cy="6858000"/>
          </a:xfrm>
        </p:grpSpPr>
        <p:pic>
          <p:nvPicPr>
            <p:cNvPr id="8" name="Picture 7" descr="S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553888" y="542807"/>
              <a:ext cx="8039776" cy="5756392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r="14240"/>
            <a:stretch/>
          </p:blipFill>
          <p:spPr>
            <a:xfrm>
              <a:off x="0" y="3128434"/>
              <a:ext cx="68580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r="14240"/>
            <a:stretch/>
          </p:blipFill>
          <p:spPr>
            <a:xfrm>
              <a:off x="8466667" y="3128434"/>
              <a:ext cx="68580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2490135"/>
            <a:ext cx="6798736" cy="344499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56670" y="5960533"/>
            <a:ext cx="1148283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5B106E36-FD25-4E2D-B0AA-010F637433A0}" type="datetimeFigureOut">
              <a:rPr lang="ru-RU" smtClean="0"/>
              <a:pPr/>
              <a:t>07.06.2020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76865" y="5960533"/>
            <a:ext cx="510466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80091" y="5960533"/>
            <a:ext cx="39551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74972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  <p:sldLayoutId id="2147483816" r:id="rId12"/>
    <p:sldLayoutId id="2147483817" r:id="rId13"/>
    <p:sldLayoutId id="2147483818" r:id="rId14"/>
    <p:sldLayoutId id="2147483819" r:id="rId15"/>
    <p:sldLayoutId id="2147483820" r:id="rId16"/>
    <p:sldLayoutId id="2147483821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 descr="C:\Users\admin1\Desktop\заболоцкий\imag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412776"/>
            <a:ext cx="2376264" cy="384875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5" name="Прямоугольник 14"/>
          <p:cNvSpPr/>
          <p:nvPr/>
        </p:nvSpPr>
        <p:spPr>
          <a:xfrm>
            <a:off x="2699792" y="903040"/>
            <a:ext cx="4896544" cy="206210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endParaRPr lang="ru-RU" sz="3200" i="1" dirty="0" smtClean="0">
              <a:solidFill>
                <a:srgbClr val="C00000"/>
              </a:solidFill>
              <a:latin typeface="Cambria" pitchFamily="18" charset="0"/>
              <a:ea typeface="Cambria Math" pitchFamily="18" charset="0"/>
              <a:cs typeface="Arial" pitchFamily="34" charset="0"/>
            </a:endParaRPr>
          </a:p>
          <a:p>
            <a:pPr algn="ctr"/>
            <a:r>
              <a:rPr lang="ru-RU" sz="3200" i="1" dirty="0" smtClean="0">
                <a:solidFill>
                  <a:srgbClr val="C00000"/>
                </a:solidFill>
                <a:latin typeface="Cambria" pitchFamily="18" charset="0"/>
                <a:ea typeface="Cambria Math" pitchFamily="18" charset="0"/>
                <a:cs typeface="Arial" pitchFamily="34" charset="0"/>
              </a:rPr>
              <a:t>НИКОЛАЙ </a:t>
            </a:r>
            <a:r>
              <a:rPr lang="ru-RU" sz="3200" i="1" dirty="0" smtClean="0">
                <a:solidFill>
                  <a:srgbClr val="C00000"/>
                </a:solidFill>
                <a:latin typeface="Cambria" pitchFamily="18" charset="0"/>
                <a:ea typeface="Cambria Math" pitchFamily="18" charset="0"/>
                <a:cs typeface="Arial" pitchFamily="34" charset="0"/>
              </a:rPr>
              <a:t>АЛЕКСЕЕВИЧ ЗАБОЛОЦКИЙ</a:t>
            </a:r>
          </a:p>
          <a:p>
            <a:pPr algn="ctr"/>
            <a:r>
              <a:rPr lang="ru-RU" sz="3200" i="1" dirty="0" smtClean="0">
                <a:solidFill>
                  <a:srgbClr val="C00000"/>
                </a:solidFill>
                <a:latin typeface="Cambria" pitchFamily="18" charset="0"/>
                <a:ea typeface="Cambria Math" pitchFamily="18" charset="0"/>
                <a:cs typeface="Arial" pitchFamily="34" charset="0"/>
              </a:rPr>
              <a:t>(1903-1958)</a:t>
            </a:r>
            <a:endParaRPr lang="ru-RU" sz="3200" i="1" dirty="0">
              <a:solidFill>
                <a:srgbClr val="C00000"/>
              </a:solidFill>
              <a:latin typeface="Cambria" pitchFamily="18" charset="0"/>
              <a:ea typeface="Cambria Math" pitchFamily="18" charset="0"/>
              <a:cs typeface="Arial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627785" y="3879583"/>
            <a:ext cx="453650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800" b="1" dirty="0" smtClean="0">
                <a:latin typeface="Cambria" pitchFamily="18" charset="0"/>
                <a:ea typeface="Cambria" pitchFamily="18" charset="0"/>
              </a:rPr>
              <a:t>Жизненный путь</a:t>
            </a:r>
            <a:endParaRPr lang="ru-RU" sz="2800" b="1" dirty="0">
              <a:latin typeface="Cambria" pitchFamily="18" charset="0"/>
              <a:ea typeface="Cambria" pitchFamily="18" charset="0"/>
            </a:endParaRPr>
          </a:p>
        </p:txBody>
      </p:sp>
    </p:spTree>
  </p:cSld>
  <p:clrMapOvr>
    <a:masterClrMapping/>
  </p:clrMapOvr>
  <p:transition>
    <p:fade thruBlk="1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180528" y="-99392"/>
            <a:ext cx="9865096" cy="1371600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Cambria" pitchFamily="18" charset="0"/>
              </a:rPr>
              <a:t/>
            </a:r>
            <a:br>
              <a:rPr lang="ru-RU" dirty="0" smtClean="0">
                <a:latin typeface="Cambria" pitchFamily="18" charset="0"/>
              </a:rPr>
            </a:br>
            <a:r>
              <a:rPr lang="ru-RU" dirty="0" smtClean="0">
                <a:solidFill>
                  <a:srgbClr val="C00000"/>
                </a:solidFill>
                <a:latin typeface="Cambria" pitchFamily="18" charset="0"/>
              </a:rPr>
              <a:t>Одобрительные </a:t>
            </a:r>
            <a:r>
              <a:rPr lang="ru-RU" dirty="0" smtClean="0">
                <a:solidFill>
                  <a:srgbClr val="C00000"/>
                </a:solidFill>
                <a:latin typeface="Cambria" pitchFamily="18" charset="0"/>
              </a:rPr>
              <a:t>отзывы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95936" y="1988840"/>
            <a:ext cx="3754760" cy="3744416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1800" b="0" dirty="0" smtClean="0">
                <a:latin typeface="Cambria" pitchFamily="18" charset="0"/>
                <a:ea typeface="Cambria" pitchFamily="18" charset="0"/>
              </a:rPr>
              <a:t>– 1937 –</a:t>
            </a:r>
          </a:p>
          <a:p>
            <a:endParaRPr lang="ru-RU" sz="1800" b="0" dirty="0" smtClean="0">
              <a:latin typeface="Cambria" pitchFamily="18" charset="0"/>
              <a:ea typeface="Cambria" pitchFamily="18" charset="0"/>
            </a:endParaRPr>
          </a:p>
          <a:p>
            <a:pPr algn="just"/>
            <a:r>
              <a:rPr lang="ru-RU" sz="1800" b="0" dirty="0" smtClean="0">
                <a:latin typeface="Cambria" pitchFamily="18" charset="0"/>
                <a:ea typeface="Cambria" pitchFamily="18" charset="0"/>
              </a:rPr>
              <a:t>Постепенно положение Заболоцкого в литературных кругах Ленинграда укреплялось. Многие стихи этого периода получили одобрительные отзывы, а в 1937 году вышла его книга, включающая семнадцать стихотворений («Вторая книга»).  Но наступившее благополучие было обманчивым.</a:t>
            </a:r>
            <a:endParaRPr lang="ru-RU" sz="1800" b="0" dirty="0">
              <a:latin typeface="Cambria" pitchFamily="18" charset="0"/>
              <a:ea typeface="Cambria" pitchFamily="18" charset="0"/>
            </a:endParaRPr>
          </a:p>
        </p:txBody>
      </p:sp>
      <p:pic>
        <p:nvPicPr>
          <p:cNvPr id="6147" name="Picture 3" descr="C:\Users\admin1\Desktop\заболоцкий\Zarub_1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2420888"/>
            <a:ext cx="2529530" cy="352272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cut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3768" y="260648"/>
            <a:ext cx="7869560" cy="998984"/>
          </a:xfrm>
        </p:spPr>
        <p:txBody>
          <a:bodyPr/>
          <a:lstStyle/>
          <a:p>
            <a:r>
              <a:rPr lang="ru-RU" dirty="0" smtClean="0">
                <a:solidFill>
                  <a:srgbClr val="C00000"/>
                </a:solidFill>
                <a:latin typeface="Cambria" pitchFamily="18" charset="0"/>
                <a:ea typeface="Cambria" pitchFamily="18" charset="0"/>
              </a:rPr>
              <a:t>Арест</a:t>
            </a:r>
            <a:endParaRPr lang="ru-RU" dirty="0">
              <a:solidFill>
                <a:srgbClr val="C00000"/>
              </a:solidFill>
              <a:latin typeface="Cambria" pitchFamily="18" charset="0"/>
              <a:ea typeface="Cambri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11960" y="1412776"/>
            <a:ext cx="4176464" cy="4713387"/>
          </a:xfrm>
        </p:spPr>
        <p:txBody>
          <a:bodyPr>
            <a:normAutofit fontScale="70000" lnSpcReduction="20000"/>
          </a:bodyPr>
          <a:lstStyle/>
          <a:p>
            <a:pPr algn="ctr">
              <a:buNone/>
            </a:pPr>
            <a:r>
              <a:rPr lang="ru-RU" b="1" dirty="0" smtClean="0">
                <a:latin typeface="Cambria" pitchFamily="18" charset="0"/>
                <a:ea typeface="Cambria" pitchFamily="18" charset="0"/>
              </a:rPr>
              <a:t>– 19 марта 1938 года </a:t>
            </a:r>
            <a:r>
              <a:rPr lang="ru-RU" b="1" dirty="0" smtClean="0">
                <a:latin typeface="Cambria" pitchFamily="18" charset="0"/>
                <a:ea typeface="Cambria" pitchFamily="18" charset="0"/>
              </a:rPr>
              <a:t>–</a:t>
            </a:r>
          </a:p>
          <a:p>
            <a:pPr algn="ctr">
              <a:buNone/>
            </a:pPr>
            <a:endParaRPr lang="ru-RU" b="0" dirty="0" smtClean="0">
              <a:latin typeface="Cambria" pitchFamily="18" charset="0"/>
              <a:ea typeface="Cambria" pitchFamily="18" charset="0"/>
            </a:endParaRPr>
          </a:p>
          <a:p>
            <a:pPr marL="457200" indent="-457200" algn="just">
              <a:buFont typeface="Wingdings" pitchFamily="2" charset="2"/>
              <a:buChar char="§"/>
            </a:pPr>
            <a:r>
              <a:rPr lang="ru-RU" sz="2600" b="0" dirty="0" smtClean="0">
                <a:latin typeface="Cambria" pitchFamily="18" charset="0"/>
                <a:ea typeface="Cambria" pitchFamily="18" charset="0"/>
              </a:rPr>
              <a:t>Заболоцкий </a:t>
            </a:r>
            <a:r>
              <a:rPr lang="ru-RU" sz="2600" b="0" dirty="0" smtClean="0">
                <a:latin typeface="Cambria" pitchFamily="18" charset="0"/>
                <a:ea typeface="Cambria" pitchFamily="18" charset="0"/>
              </a:rPr>
              <a:t>был арестован и затем осуждён по делу об антисоветской пропаганде. </a:t>
            </a:r>
          </a:p>
          <a:p>
            <a:pPr marL="457200" indent="-457200" algn="just">
              <a:buFont typeface="Wingdings" pitchFamily="2" charset="2"/>
              <a:buChar char="§"/>
            </a:pPr>
            <a:r>
              <a:rPr lang="ru-RU" sz="2600" b="0" dirty="0" smtClean="0">
                <a:latin typeface="Cambria" pitchFamily="18" charset="0"/>
                <a:ea typeface="Cambria" pitchFamily="18" charset="0"/>
              </a:rPr>
              <a:t>В качестве обвинительного материала в его деле фигурировали клеветническая обзорная «рецензия», искажавшая существо и идейную направленность его творчества. </a:t>
            </a:r>
          </a:p>
          <a:p>
            <a:pPr marL="457200" indent="-457200" algn="just">
              <a:buFont typeface="Wingdings" pitchFamily="2" charset="2"/>
              <a:buChar char="§"/>
            </a:pPr>
            <a:r>
              <a:rPr lang="ru-RU" sz="2600" b="0" dirty="0" smtClean="0">
                <a:latin typeface="Cambria" pitchFamily="18" charset="0"/>
                <a:ea typeface="Cambria" pitchFamily="18" charset="0"/>
              </a:rPr>
              <a:t>От смертной казни его спасло то, что на допросах он не признал обвинения в создании контрреволюционной организации</a:t>
            </a:r>
            <a:r>
              <a:rPr lang="en-US" sz="2600" dirty="0"/>
              <a:t>.</a:t>
            </a:r>
            <a:endParaRPr lang="ru-RU" sz="2600" dirty="0"/>
          </a:p>
        </p:txBody>
      </p:sp>
      <p:pic>
        <p:nvPicPr>
          <p:cNvPr id="4" name="Picture 2" descr="http://murmolka.com/images/f353/https---v1.std3.ru-25-6e-1421062034-256ee810cbf9ef2258eb7c3c6e3df739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688132"/>
            <a:ext cx="3448180" cy="283024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cut thruBlk="1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98099" y="241730"/>
            <a:ext cx="5791200" cy="1371600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C00000"/>
                </a:solidFill>
                <a:latin typeface="Cambria" pitchFamily="18" charset="0"/>
                <a:ea typeface="Cambria" pitchFamily="18" charset="0"/>
              </a:rPr>
              <a:t>Жизнь в Караганде</a:t>
            </a:r>
            <a:endParaRPr lang="ru-RU" dirty="0">
              <a:solidFill>
                <a:srgbClr val="C00000"/>
              </a:solidFill>
              <a:latin typeface="Cambria" pitchFamily="18" charset="0"/>
              <a:ea typeface="Cambri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131840" y="1844824"/>
            <a:ext cx="5184576" cy="3816424"/>
          </a:xfrm>
        </p:spPr>
        <p:txBody>
          <a:bodyPr>
            <a:normAutofit/>
          </a:bodyPr>
          <a:lstStyle/>
          <a:p>
            <a:pPr algn="just"/>
            <a:r>
              <a:rPr lang="ru-RU" b="0" dirty="0" smtClean="0">
                <a:latin typeface="Cambria" pitchFamily="18" charset="0"/>
                <a:ea typeface="Cambria" pitchFamily="18" charset="0"/>
              </a:rPr>
              <a:t>С марта 1944 года после освобождения из лагеря жил в Караганде. Там он закончил поэтическое переложение «Слова о полку Игореве» (начатое в 1937 г.) в </a:t>
            </a:r>
            <a:r>
              <a:rPr lang="ru-RU" b="0" dirty="0" err="1" smtClean="0">
                <a:latin typeface="Cambria" pitchFamily="18" charset="0"/>
                <a:ea typeface="Cambria" pitchFamily="18" charset="0"/>
              </a:rPr>
              <a:t>д</a:t>
            </a:r>
            <a:r>
              <a:rPr lang="kk-KZ" b="0" dirty="0" smtClean="0">
                <a:latin typeface="Cambria" pitchFamily="18" charset="0"/>
                <a:ea typeface="Cambria" pitchFamily="18" charset="0"/>
              </a:rPr>
              <a:t>оме </a:t>
            </a:r>
            <a:r>
              <a:rPr lang="ru-RU" b="0" dirty="0" smtClean="0">
                <a:latin typeface="Cambria" pitchFamily="18" charset="0"/>
                <a:ea typeface="Cambria" pitchFamily="18" charset="0"/>
              </a:rPr>
              <a:t>№9 на </a:t>
            </a:r>
            <a:r>
              <a:rPr lang="ru-RU" b="0" dirty="0" err="1" smtClean="0">
                <a:latin typeface="Cambria" pitchFamily="18" charset="0"/>
                <a:ea typeface="Cambria" pitchFamily="18" charset="0"/>
              </a:rPr>
              <a:t>ул</a:t>
            </a:r>
            <a:r>
              <a:rPr lang="en-US" b="0" dirty="0" smtClean="0">
                <a:latin typeface="Cambria" pitchFamily="18" charset="0"/>
                <a:ea typeface="Cambria" pitchFamily="18" charset="0"/>
              </a:rPr>
              <a:t>. </a:t>
            </a:r>
            <a:r>
              <a:rPr lang="ru-RU" b="0" dirty="0" smtClean="0">
                <a:latin typeface="Cambria" pitchFamily="18" charset="0"/>
                <a:ea typeface="Cambria" pitchFamily="18" charset="0"/>
              </a:rPr>
              <a:t>Ленина, ставшее лучшим в ряду опытов многих русских поэтов. Это помогло в 1946 г. добиться разрешения жить в Москве.</a:t>
            </a:r>
            <a:endParaRPr lang="ru-RU" b="0" dirty="0">
              <a:latin typeface="Cambria" pitchFamily="18" charset="0"/>
              <a:ea typeface="Cambria" pitchFamily="18" charset="0"/>
            </a:endParaRPr>
          </a:p>
        </p:txBody>
      </p:sp>
      <p:pic>
        <p:nvPicPr>
          <p:cNvPr id="7170" name="Picture 2" descr="C:\Users\admin1\Desktop\заболоцкий\0072623119073097363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1754" y="584684"/>
            <a:ext cx="2336345" cy="3168352"/>
          </a:xfrm>
          <a:prstGeom prst="rect">
            <a:avLst/>
          </a:prstGeom>
          <a:noFill/>
        </p:spPr>
      </p:pic>
    </p:spTree>
  </p:cSld>
  <p:clrMapOvr>
    <a:masterClrMapping/>
  </p:clrMapOvr>
  <p:transition>
    <p:fade thruBlk="1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16016" y="1268760"/>
            <a:ext cx="3577208" cy="4373563"/>
          </a:xfrm>
        </p:spPr>
        <p:txBody>
          <a:bodyPr>
            <a:normAutofit lnSpcReduction="10000"/>
          </a:bodyPr>
          <a:lstStyle/>
          <a:p>
            <a:pPr marL="342900" indent="-342900">
              <a:buFont typeface="Courier New" pitchFamily="49" charset="0"/>
              <a:buChar char="o"/>
            </a:pPr>
            <a:r>
              <a:rPr lang="ru-RU" b="0" dirty="0" smtClean="0">
                <a:latin typeface="Cambria" pitchFamily="18" charset="0"/>
                <a:ea typeface="Cambria" pitchFamily="18" charset="0"/>
              </a:rPr>
              <a:t>В 1955 году у Заболоцкого случился первый </a:t>
            </a:r>
            <a:r>
              <a:rPr lang="ru-RU" b="0" dirty="0" smtClean="0">
                <a:latin typeface="Cambria" pitchFamily="18" charset="0"/>
                <a:ea typeface="Cambria" pitchFamily="18" charset="0"/>
              </a:rPr>
              <a:t>инфаркт</a:t>
            </a:r>
            <a:r>
              <a:rPr lang="ru-RU" dirty="0">
                <a:latin typeface="Cambria" pitchFamily="18" charset="0"/>
                <a:ea typeface="Cambria" pitchFamily="18" charset="0"/>
              </a:rPr>
              <a:t>.</a:t>
            </a:r>
            <a:endParaRPr lang="ru-RU" b="0" dirty="0" smtClean="0">
              <a:latin typeface="Cambria" pitchFamily="18" charset="0"/>
              <a:ea typeface="Cambria" pitchFamily="18" charset="0"/>
            </a:endParaRPr>
          </a:p>
          <a:p>
            <a:pPr marL="342900" indent="-342900">
              <a:buFont typeface="Courier New" pitchFamily="49" charset="0"/>
              <a:buChar char="o"/>
            </a:pPr>
            <a:r>
              <a:rPr lang="ru-RU" dirty="0">
                <a:latin typeface="Cambria" pitchFamily="18" charset="0"/>
                <a:ea typeface="Cambria" pitchFamily="18" charset="0"/>
              </a:rPr>
              <a:t>В</a:t>
            </a:r>
            <a:r>
              <a:rPr lang="ru-RU" b="0" dirty="0" smtClean="0">
                <a:latin typeface="Cambria" pitchFamily="18" charset="0"/>
                <a:ea typeface="Cambria" pitchFamily="18" charset="0"/>
              </a:rPr>
              <a:t> </a:t>
            </a:r>
            <a:r>
              <a:rPr lang="ru-RU" b="0" dirty="0" smtClean="0">
                <a:latin typeface="Cambria" pitchFamily="18" charset="0"/>
                <a:ea typeface="Cambria" pitchFamily="18" charset="0"/>
              </a:rPr>
              <a:t>1958 году — </a:t>
            </a:r>
            <a:r>
              <a:rPr lang="ru-RU" b="0" dirty="0" smtClean="0">
                <a:latin typeface="Cambria" pitchFamily="18" charset="0"/>
                <a:ea typeface="Cambria" pitchFamily="18" charset="0"/>
              </a:rPr>
              <a:t>второй. </a:t>
            </a:r>
          </a:p>
          <a:p>
            <a:pPr marL="342900" indent="-342900">
              <a:buFont typeface="Courier New" pitchFamily="49" charset="0"/>
              <a:buChar char="o"/>
            </a:pPr>
            <a:r>
              <a:rPr lang="ru-RU" b="0" dirty="0" smtClean="0">
                <a:latin typeface="Cambria" pitchFamily="18" charset="0"/>
                <a:ea typeface="Cambria" pitchFamily="18" charset="0"/>
              </a:rPr>
              <a:t>14 </a:t>
            </a:r>
            <a:r>
              <a:rPr lang="ru-RU" b="0" dirty="0" smtClean="0">
                <a:latin typeface="Cambria" pitchFamily="18" charset="0"/>
                <a:ea typeface="Cambria" pitchFamily="18" charset="0"/>
              </a:rPr>
              <a:t>октября 1958 года умер.</a:t>
            </a:r>
          </a:p>
          <a:p>
            <a:pPr marL="342900" indent="-342900">
              <a:buFont typeface="Courier New" pitchFamily="49" charset="0"/>
              <a:buChar char="o"/>
            </a:pPr>
            <a:r>
              <a:rPr lang="ru-RU" b="0" dirty="0" smtClean="0">
                <a:latin typeface="Cambria" pitchFamily="18" charset="0"/>
                <a:ea typeface="Cambria" pitchFamily="18" charset="0"/>
              </a:rPr>
              <a:t>Похоронили поэта </a:t>
            </a:r>
            <a:r>
              <a:rPr lang="ru-RU" b="0" dirty="0" smtClean="0">
                <a:latin typeface="Cambria" pitchFamily="18" charset="0"/>
                <a:ea typeface="Cambria" pitchFamily="18" charset="0"/>
              </a:rPr>
              <a:t>на </a:t>
            </a:r>
            <a:r>
              <a:rPr lang="ru-RU" b="0" dirty="0" smtClean="0">
                <a:latin typeface="Cambria" pitchFamily="18" charset="0"/>
                <a:ea typeface="Cambria" pitchFamily="18" charset="0"/>
              </a:rPr>
              <a:t>Новодевичьем кладбище</a:t>
            </a:r>
            <a:endParaRPr lang="ru-RU" b="0" dirty="0">
              <a:latin typeface="Cambria" pitchFamily="18" charset="0"/>
              <a:ea typeface="Cambria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836712"/>
            <a:ext cx="3024336" cy="4337693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</p:cSld>
  <p:clrMapOvr>
    <a:masterClrMapping/>
  </p:clrMapOvr>
  <p:transition>
    <p:cut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4499992" y="2060848"/>
            <a:ext cx="3816424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itchFamily="2" charset="2"/>
              <a:buChar char="q"/>
            </a:pPr>
            <a:r>
              <a:rPr lang="ru-RU" sz="2000" dirty="0" smtClean="0">
                <a:latin typeface="Cambria" pitchFamily="18" charset="0"/>
                <a:ea typeface="Cambria" pitchFamily="18" charset="0"/>
              </a:rPr>
              <a:t>Родился в 1903 году 7мая (24апреля) недалеко от Казани — на ферме Казанского губернского земства.</a:t>
            </a:r>
          </a:p>
          <a:p>
            <a:pPr marL="342900" indent="-342900">
              <a:buFont typeface="Wingdings" pitchFamily="2" charset="2"/>
              <a:buChar char="q"/>
            </a:pPr>
            <a:endParaRPr lang="ru-RU" sz="2000" dirty="0" smtClean="0">
              <a:latin typeface="Cambria" pitchFamily="18" charset="0"/>
              <a:ea typeface="Cambria" pitchFamily="18" charset="0"/>
            </a:endParaRPr>
          </a:p>
          <a:p>
            <a:pPr marL="342900" indent="-342900">
              <a:buFont typeface="Wingdings" pitchFamily="2" charset="2"/>
              <a:buChar char="q"/>
            </a:pPr>
            <a:r>
              <a:rPr lang="ru-RU" sz="2000" dirty="0" smtClean="0">
                <a:latin typeface="Cambria" pitchFamily="18" charset="0"/>
                <a:ea typeface="Cambria" pitchFamily="18" charset="0"/>
              </a:rPr>
              <a:t>Учился в реальном училище г. Уржума, увлекался историей, химией, рисованием.</a:t>
            </a:r>
            <a:endParaRPr lang="ru-RU" sz="2000" dirty="0">
              <a:latin typeface="Cambria" pitchFamily="18" charset="0"/>
              <a:ea typeface="Cambria" pitchFamily="18" charset="0"/>
            </a:endParaRPr>
          </a:p>
        </p:txBody>
      </p:sp>
      <p:pic>
        <p:nvPicPr>
          <p:cNvPr id="2053" name="Picture 5" descr="C:\Users\admin1\Desktop\заболоцкий\zabolotskiy-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597424"/>
            <a:ext cx="3669644" cy="525658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3563888" y="561596"/>
            <a:ext cx="5328592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3200" i="1" dirty="0" smtClean="0">
                <a:solidFill>
                  <a:srgbClr val="C00000"/>
                </a:solidFill>
                <a:latin typeface="Cambria" pitchFamily="18" charset="0"/>
                <a:ea typeface="Cambria Math" pitchFamily="18" charset="0"/>
                <a:cs typeface="Arial" pitchFamily="34" charset="0"/>
              </a:rPr>
              <a:t>Детство</a:t>
            </a:r>
            <a:endParaRPr lang="ru-RU" sz="3200" i="1" dirty="0">
              <a:solidFill>
                <a:srgbClr val="C00000"/>
              </a:solidFill>
              <a:latin typeface="Cambria" pitchFamily="18" charset="0"/>
              <a:ea typeface="Cambria Math" pitchFamily="18" charset="0"/>
              <a:cs typeface="Arial" pitchFamily="34" charset="0"/>
            </a:endParaRPr>
          </a:p>
        </p:txBody>
      </p:sp>
    </p:spTree>
  </p:cSld>
  <p:clrMapOvr>
    <a:masterClrMapping/>
  </p:clrMapOvr>
  <p:transition>
    <p:fade thruBlk="1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b9b0294e846273a3fe88cdf127b766de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51074" y="620688"/>
            <a:ext cx="3135708" cy="511256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539552" y="5733256"/>
            <a:ext cx="316835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 smtClean="0">
                <a:latin typeface="Cambria" pitchFamily="18" charset="0"/>
                <a:ea typeface="Cambria" pitchFamily="18" charset="0"/>
              </a:rPr>
              <a:t>Ленинград.</a:t>
            </a:r>
            <a:r>
              <a:rPr lang="en-US" sz="1400" dirty="0" smtClean="0">
                <a:latin typeface="Cambria" pitchFamily="18" charset="0"/>
                <a:ea typeface="Cambria" pitchFamily="18" charset="0"/>
              </a:rPr>
              <a:t> </a:t>
            </a:r>
            <a:r>
              <a:rPr lang="ru-RU" sz="1400" dirty="0" smtClean="0">
                <a:latin typeface="Cambria" pitchFamily="18" charset="0"/>
                <a:ea typeface="Cambria" pitchFamily="18" charset="0"/>
              </a:rPr>
              <a:t>1921 год</a:t>
            </a:r>
            <a:endParaRPr lang="ru-RU" sz="1400" dirty="0">
              <a:latin typeface="Cambria" pitchFamily="18" charset="0"/>
              <a:ea typeface="Cambria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923928" y="1268760"/>
            <a:ext cx="4392488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Wingdings" pitchFamily="2" charset="2"/>
              <a:buChar char="q"/>
            </a:pPr>
            <a:r>
              <a:rPr lang="ru-RU" dirty="0" smtClean="0">
                <a:latin typeface="Cambria" pitchFamily="18" charset="0"/>
                <a:ea typeface="Cambria" pitchFamily="18" charset="0"/>
              </a:rPr>
              <a:t>В 1920 году поступил на медицинский и историко-филологический факультеты Московского университета.</a:t>
            </a:r>
          </a:p>
          <a:p>
            <a:pPr marL="285750" indent="-285750">
              <a:buFont typeface="Wingdings" pitchFamily="2" charset="2"/>
              <a:buChar char="q"/>
            </a:pPr>
            <a:endParaRPr lang="ru-RU" dirty="0" smtClean="0">
              <a:latin typeface="Cambria" pitchFamily="18" charset="0"/>
              <a:ea typeface="Cambria" pitchFamily="18" charset="0"/>
            </a:endParaRPr>
          </a:p>
          <a:p>
            <a:pPr marL="285750" indent="-285750" algn="just">
              <a:buFont typeface="Wingdings" pitchFamily="2" charset="2"/>
              <a:buChar char="q"/>
            </a:pPr>
            <a:r>
              <a:rPr lang="ru-RU" dirty="0" smtClean="0">
                <a:latin typeface="Cambria" pitchFamily="18" charset="0"/>
                <a:ea typeface="Cambria" pitchFamily="18" charset="0"/>
              </a:rPr>
              <a:t>Очень скоро, однако, оказался в Петрограде, где обучался на отделении языка и литературы Пединститута имени Герцена, которое закончил в 1925 году, </a:t>
            </a:r>
            <a:r>
              <a:rPr lang="ru-RU" dirty="0" smtClean="0">
                <a:latin typeface="Cambria" pitchFamily="18" charset="0"/>
                <a:ea typeface="Cambria" pitchFamily="18" charset="0"/>
              </a:rPr>
              <a:t>имея</a:t>
            </a:r>
            <a:r>
              <a:rPr lang="ru-RU" dirty="0" smtClean="0">
                <a:latin typeface="Cambria" pitchFamily="18" charset="0"/>
                <a:ea typeface="Cambria" pitchFamily="18" charset="0"/>
              </a:rPr>
              <a:t>, по собственному определению, «объёмистую тетрадь плохих стихов». </a:t>
            </a:r>
          </a:p>
          <a:p>
            <a:pPr marL="285750" indent="-285750">
              <a:buFont typeface="Wingdings" pitchFamily="2" charset="2"/>
              <a:buChar char="q"/>
            </a:pPr>
            <a:endParaRPr lang="ru-RU" dirty="0" smtClean="0">
              <a:latin typeface="Cambria" pitchFamily="18" charset="0"/>
              <a:ea typeface="Cambria" pitchFamily="18" charset="0"/>
            </a:endParaRPr>
          </a:p>
          <a:p>
            <a:pPr marL="285750" indent="-285750">
              <a:buFont typeface="Wingdings" pitchFamily="2" charset="2"/>
              <a:buChar char="q"/>
            </a:pPr>
            <a:r>
              <a:rPr lang="ru-RU" dirty="0" smtClean="0">
                <a:latin typeface="Cambria" pitchFamily="18" charset="0"/>
                <a:ea typeface="Cambria" pitchFamily="18" charset="0"/>
              </a:rPr>
              <a:t>В следующем году его призвали на военную службу.</a:t>
            </a:r>
            <a:endParaRPr lang="ru-RU" dirty="0">
              <a:latin typeface="Cambria" pitchFamily="18" charset="0"/>
              <a:ea typeface="Cambria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563888" y="561596"/>
            <a:ext cx="5328592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3200" i="1" dirty="0" smtClean="0">
                <a:solidFill>
                  <a:srgbClr val="C00000"/>
                </a:solidFill>
                <a:latin typeface="Cambria" pitchFamily="18" charset="0"/>
                <a:ea typeface="Cambria Math" pitchFamily="18" charset="0"/>
                <a:cs typeface="Arial" pitchFamily="34" charset="0"/>
              </a:rPr>
              <a:t>Образование</a:t>
            </a:r>
            <a:endParaRPr lang="ru-RU" sz="3200" i="1" dirty="0">
              <a:solidFill>
                <a:srgbClr val="C00000"/>
              </a:solidFill>
              <a:latin typeface="Cambria" pitchFamily="18" charset="0"/>
              <a:ea typeface="Cambria Math" pitchFamily="18" charset="0"/>
              <a:cs typeface="Arial" pitchFamily="34" charset="0"/>
            </a:endParaRPr>
          </a:p>
        </p:txBody>
      </p:sp>
    </p:spTree>
  </p:cSld>
  <p:clrMapOvr>
    <a:masterClrMapping/>
  </p:clrMapOvr>
  <p:transition>
    <p:wip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3968" y="1196752"/>
            <a:ext cx="4248472" cy="5445224"/>
          </a:xfrm>
        </p:spPr>
        <p:txBody>
          <a:bodyPr>
            <a:normAutofit/>
          </a:bodyPr>
          <a:lstStyle/>
          <a:p>
            <a:pPr>
              <a:buNone/>
            </a:pPr>
            <a:endParaRPr lang="ru-RU" sz="2000" dirty="0"/>
          </a:p>
          <a:p>
            <a:pPr marL="342900" indent="-342900">
              <a:buFont typeface="Wingdings" pitchFamily="2" charset="2"/>
              <a:buChar char="q"/>
            </a:pPr>
            <a:r>
              <a:rPr lang="ru-RU" sz="2000" b="0" dirty="0" smtClean="0">
                <a:latin typeface="Cambria" pitchFamily="18" charset="0"/>
                <a:ea typeface="Cambria" pitchFamily="18" charset="0"/>
              </a:rPr>
              <a:t>Служил в Ленинграде, </a:t>
            </a:r>
            <a:endParaRPr lang="ru-RU" sz="2000" b="0" dirty="0" smtClean="0">
              <a:latin typeface="Cambria" pitchFamily="18" charset="0"/>
              <a:ea typeface="Cambria" pitchFamily="18" charset="0"/>
            </a:endParaRPr>
          </a:p>
          <a:p>
            <a:pPr marL="0" indent="0">
              <a:buNone/>
            </a:pPr>
            <a:r>
              <a:rPr lang="ru-RU" sz="2000" b="0" dirty="0" smtClean="0">
                <a:latin typeface="Cambria" pitchFamily="18" charset="0"/>
                <a:ea typeface="Cambria" pitchFamily="18" charset="0"/>
              </a:rPr>
              <a:t>на </a:t>
            </a:r>
            <a:r>
              <a:rPr lang="ru-RU" sz="2000" b="0" dirty="0" smtClean="0">
                <a:latin typeface="Cambria" pitchFamily="18" charset="0"/>
                <a:ea typeface="Cambria" pitchFamily="18" charset="0"/>
              </a:rPr>
              <a:t>Выборгской </a:t>
            </a:r>
            <a:r>
              <a:rPr lang="ru-RU" sz="2000" b="0" dirty="0" smtClean="0">
                <a:latin typeface="Cambria" pitchFamily="18" charset="0"/>
                <a:ea typeface="Cambria" pitchFamily="18" charset="0"/>
              </a:rPr>
              <a:t>стороне</a:t>
            </a:r>
            <a:r>
              <a:rPr lang="ru-RU" sz="2000" dirty="0">
                <a:latin typeface="Cambria" pitchFamily="18" charset="0"/>
                <a:ea typeface="Cambria" pitchFamily="18" charset="0"/>
              </a:rPr>
              <a:t>.</a:t>
            </a:r>
            <a:r>
              <a:rPr lang="ru-RU" sz="2000" b="0" dirty="0" smtClean="0">
                <a:latin typeface="Cambria" pitchFamily="18" charset="0"/>
                <a:ea typeface="Cambria" pitchFamily="18" charset="0"/>
              </a:rPr>
              <a:t> </a:t>
            </a:r>
            <a:endParaRPr lang="ru-RU" sz="2000" dirty="0">
              <a:latin typeface="Cambria" pitchFamily="18" charset="0"/>
              <a:ea typeface="Cambria" pitchFamily="18" charset="0"/>
            </a:endParaRPr>
          </a:p>
          <a:p>
            <a:pPr marL="342900" indent="-342900">
              <a:buFont typeface="Wingdings" pitchFamily="2" charset="2"/>
              <a:buChar char="q"/>
            </a:pPr>
            <a:r>
              <a:rPr lang="ru-RU" sz="2000" dirty="0">
                <a:latin typeface="Cambria" pitchFamily="18" charset="0"/>
                <a:ea typeface="Cambria" pitchFamily="18" charset="0"/>
              </a:rPr>
              <a:t>В</a:t>
            </a:r>
            <a:r>
              <a:rPr lang="ru-RU" sz="2000" b="0" dirty="0" smtClean="0">
                <a:latin typeface="Cambria" pitchFamily="18" charset="0"/>
                <a:ea typeface="Cambria" pitchFamily="18" charset="0"/>
              </a:rPr>
              <a:t> </a:t>
            </a:r>
            <a:r>
              <a:rPr lang="ru-RU" sz="2000" b="0" dirty="0" smtClean="0">
                <a:latin typeface="Cambria" pitchFamily="18" charset="0"/>
                <a:ea typeface="Cambria" pitchFamily="18" charset="0"/>
              </a:rPr>
              <a:t>1927 году уволился в запас. </a:t>
            </a:r>
          </a:p>
          <a:p>
            <a:pPr marL="342900" indent="-342900" algn="just">
              <a:buFont typeface="Wingdings" pitchFamily="2" charset="2"/>
              <a:buChar char="q"/>
            </a:pPr>
            <a:r>
              <a:rPr lang="ru-RU" sz="2000" b="0" dirty="0" smtClean="0">
                <a:latin typeface="Cambria" pitchFamily="18" charset="0"/>
                <a:ea typeface="Cambria" pitchFamily="18" charset="0"/>
              </a:rPr>
              <a:t>Столкновение с «вывернутым наизнанку» миром казармы сыграло в судьбе Заболоцкого роль своеобразного творческого катализатора: именно в 1926—1927 годах он написал первые настоящие поэтические произведения, в это же время он участвовал в создании литературной группы ОБЭРИУ</a:t>
            </a:r>
            <a:r>
              <a:rPr lang="en-US" sz="2000" b="0" dirty="0" smtClean="0">
                <a:latin typeface="Cambria" pitchFamily="18" charset="0"/>
                <a:ea typeface="Cambria" pitchFamily="18" charset="0"/>
              </a:rPr>
              <a:t>.</a:t>
            </a:r>
            <a:endParaRPr lang="ru-RU" sz="2000" b="0" dirty="0">
              <a:latin typeface="Cambria" pitchFamily="18" charset="0"/>
              <a:ea typeface="Cambria" pitchFamily="18" charset="0"/>
            </a:endParaRPr>
          </a:p>
        </p:txBody>
      </p:sp>
      <p:pic>
        <p:nvPicPr>
          <p:cNvPr id="1026" name="Picture 2" descr="Так говорил Заболоцкий • Arzama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3688" y="620688"/>
            <a:ext cx="3680278" cy="483452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sp>
        <p:nvSpPr>
          <p:cNvPr id="6" name="Прямоугольник 5"/>
          <p:cNvSpPr/>
          <p:nvPr/>
        </p:nvSpPr>
        <p:spPr>
          <a:xfrm>
            <a:off x="4283967" y="260648"/>
            <a:ext cx="4248473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endParaRPr lang="ru-RU" sz="3200" i="1" dirty="0" smtClean="0">
              <a:solidFill>
                <a:srgbClr val="C00000"/>
              </a:solidFill>
              <a:latin typeface="Cambria" pitchFamily="18" charset="0"/>
              <a:ea typeface="Cambria Math" pitchFamily="18" charset="0"/>
              <a:cs typeface="Arial" pitchFamily="34" charset="0"/>
            </a:endParaRPr>
          </a:p>
          <a:p>
            <a:pPr algn="ctr"/>
            <a:r>
              <a:rPr lang="ru-RU" sz="3200" i="1" dirty="0" smtClean="0">
                <a:solidFill>
                  <a:srgbClr val="C00000"/>
                </a:solidFill>
                <a:latin typeface="Cambria" pitchFamily="18" charset="0"/>
                <a:ea typeface="Cambria Math" pitchFamily="18" charset="0"/>
                <a:cs typeface="Arial" pitchFamily="34" charset="0"/>
              </a:rPr>
              <a:t>Служба </a:t>
            </a:r>
            <a:r>
              <a:rPr lang="ru-RU" sz="3200" i="1" dirty="0" smtClean="0">
                <a:solidFill>
                  <a:srgbClr val="C00000"/>
                </a:solidFill>
                <a:latin typeface="Cambria" pitchFamily="18" charset="0"/>
                <a:ea typeface="Cambria Math" pitchFamily="18" charset="0"/>
                <a:cs typeface="Arial" pitchFamily="34" charset="0"/>
              </a:rPr>
              <a:t>и начало творческого пути</a:t>
            </a:r>
            <a:endParaRPr lang="ru-RU" sz="3200" i="1" dirty="0">
              <a:solidFill>
                <a:srgbClr val="C00000"/>
              </a:solidFill>
              <a:latin typeface="Cambria" pitchFamily="18" charset="0"/>
              <a:ea typeface="Cambria Math" pitchFamily="18" charset="0"/>
              <a:cs typeface="Arial" pitchFamily="34" charset="0"/>
            </a:endParaRPr>
          </a:p>
        </p:txBody>
      </p:sp>
    </p:spTree>
  </p:cSld>
  <p:clrMapOvr>
    <a:masterClrMapping/>
  </p:clrMapOvr>
  <p:transition>
    <p:wipe dir="d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16016" y="476672"/>
            <a:ext cx="4211960" cy="1080120"/>
          </a:xfrm>
        </p:spPr>
        <p:txBody>
          <a:bodyPr>
            <a:normAutofit fontScale="90000"/>
          </a:bodyPr>
          <a:lstStyle/>
          <a:p>
            <a:pPr algn="ctr"/>
            <a:r>
              <a:rPr lang="ru-RU" i="1" dirty="0" smtClean="0">
                <a:solidFill>
                  <a:srgbClr val="C00000"/>
                </a:solidFill>
                <a:latin typeface="Cambria" pitchFamily="18" charset="0"/>
                <a:ea typeface="Cambria" pitchFamily="18" charset="0"/>
              </a:rPr>
              <a:t>ОБЭРИУ́</a:t>
            </a:r>
            <a:r>
              <a:rPr lang="ru-RU" i="1" dirty="0">
                <a:latin typeface="Cambria" pitchFamily="18" charset="0"/>
                <a:ea typeface="Cambria" pitchFamily="18" charset="0"/>
              </a:rPr>
              <a:t/>
            </a:r>
            <a:br>
              <a:rPr lang="ru-RU" i="1" dirty="0">
                <a:latin typeface="Cambria" pitchFamily="18" charset="0"/>
                <a:ea typeface="Cambria" pitchFamily="18" charset="0"/>
              </a:rPr>
            </a:br>
            <a:r>
              <a:rPr lang="ru-RU" sz="1800" i="1" dirty="0" smtClean="0">
                <a:latin typeface="Cambria" pitchFamily="18" charset="0"/>
                <a:ea typeface="Cambria" pitchFamily="18" charset="0"/>
              </a:rPr>
              <a:t>(Объединение Реального Искусства)</a:t>
            </a:r>
            <a:br>
              <a:rPr lang="ru-RU" sz="1800" i="1" dirty="0" smtClean="0">
                <a:latin typeface="Cambria" pitchFamily="18" charset="0"/>
                <a:ea typeface="Cambria" pitchFamily="18" charset="0"/>
              </a:rPr>
            </a:br>
            <a:r>
              <a:rPr lang="ru-RU" sz="1800" dirty="0" smtClean="0">
                <a:latin typeface="Cambria" pitchFamily="18" charset="0"/>
                <a:ea typeface="Cambria" pitchFamily="18" charset="0"/>
              </a:rPr>
              <a:t> 1927-1930 гг.</a:t>
            </a:r>
            <a:endParaRPr lang="ru-RU" sz="1800" dirty="0">
              <a:latin typeface="Cambria" pitchFamily="18" charset="0"/>
              <a:ea typeface="Cambri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16016" y="1854503"/>
            <a:ext cx="3816424" cy="4941168"/>
          </a:xfrm>
        </p:spPr>
        <p:txBody>
          <a:bodyPr>
            <a:normAutofit/>
          </a:bodyPr>
          <a:lstStyle/>
          <a:p>
            <a:pPr>
              <a:buNone/>
            </a:pPr>
            <a:endParaRPr lang="ru-RU" sz="1800" dirty="0" smtClean="0">
              <a:latin typeface="Cambria" pitchFamily="18" charset="0"/>
              <a:ea typeface="Cambria" pitchFamily="18" charset="0"/>
            </a:endParaRPr>
          </a:p>
          <a:p>
            <a:pPr algn="ctr">
              <a:buNone/>
            </a:pPr>
            <a:r>
              <a:rPr lang="ru-RU" sz="1800" dirty="0" smtClean="0">
                <a:latin typeface="Cambria" pitchFamily="18" charset="0"/>
                <a:ea typeface="Cambria" pitchFamily="18" charset="0"/>
              </a:rPr>
              <a:t>     Последняя авангардистская литературно – </a:t>
            </a:r>
            <a:r>
              <a:rPr lang="ru-RU" sz="1800" dirty="0" smtClean="0">
                <a:latin typeface="Cambria" pitchFamily="18" charset="0"/>
                <a:ea typeface="Cambria" pitchFamily="18" charset="0"/>
              </a:rPr>
              <a:t>театральная </a:t>
            </a:r>
            <a:r>
              <a:rPr lang="ru-RU" sz="1800" dirty="0" smtClean="0">
                <a:latin typeface="Cambria" pitchFamily="18" charset="0"/>
                <a:ea typeface="Cambria" pitchFamily="18" charset="0"/>
              </a:rPr>
              <a:t>группа</a:t>
            </a:r>
            <a:endParaRPr lang="ru-RU" sz="1800" dirty="0" smtClean="0">
              <a:latin typeface="Cambria" pitchFamily="18" charset="0"/>
              <a:ea typeface="Cambria" pitchFamily="18" charset="0"/>
            </a:endParaRPr>
          </a:p>
          <a:p>
            <a:pPr algn="ctr">
              <a:buNone/>
            </a:pPr>
            <a:endParaRPr lang="ru-RU" sz="1800" dirty="0">
              <a:latin typeface="Cambria" pitchFamily="18" charset="0"/>
              <a:ea typeface="Cambria" pitchFamily="18" charset="0"/>
            </a:endParaRPr>
          </a:p>
          <a:p>
            <a:pPr algn="ctr">
              <a:buNone/>
            </a:pPr>
            <a:r>
              <a:rPr lang="ru-RU" sz="1800" dirty="0" smtClean="0">
                <a:latin typeface="Cambria" pitchFamily="18" charset="0"/>
                <a:ea typeface="Cambria" pitchFamily="18" charset="0"/>
              </a:rPr>
              <a:t>Представители:</a:t>
            </a:r>
            <a:endParaRPr lang="en-US" sz="1800" dirty="0" smtClean="0">
              <a:latin typeface="Cambria" pitchFamily="18" charset="0"/>
              <a:ea typeface="Cambria" pitchFamily="18" charset="0"/>
            </a:endParaRPr>
          </a:p>
          <a:p>
            <a:pPr marL="285750" indent="-285750">
              <a:buFont typeface="Wingdings" pitchFamily="2" charset="2"/>
              <a:buChar char="q"/>
            </a:pPr>
            <a:r>
              <a:rPr lang="ru-RU" sz="1800" i="1" dirty="0" smtClean="0">
                <a:latin typeface="Cambria" pitchFamily="18" charset="0"/>
                <a:ea typeface="Cambria" pitchFamily="18" charset="0"/>
              </a:rPr>
              <a:t>Д</a:t>
            </a:r>
            <a:r>
              <a:rPr lang="ru-RU" sz="1800" i="1" dirty="0">
                <a:latin typeface="Cambria" pitchFamily="18" charset="0"/>
                <a:ea typeface="Cambria" pitchFamily="18" charset="0"/>
              </a:rPr>
              <a:t>. </a:t>
            </a:r>
            <a:r>
              <a:rPr lang="ru-RU" sz="1800" i="1" dirty="0" smtClean="0">
                <a:latin typeface="Cambria" pitchFamily="18" charset="0"/>
                <a:ea typeface="Cambria" pitchFamily="18" charset="0"/>
              </a:rPr>
              <a:t>Хармс</a:t>
            </a:r>
          </a:p>
          <a:p>
            <a:pPr marL="285750" indent="-285750">
              <a:buFont typeface="Wingdings" pitchFamily="2" charset="2"/>
              <a:buChar char="q"/>
            </a:pPr>
            <a:r>
              <a:rPr lang="ru-RU" sz="1800" i="1" dirty="0" smtClean="0">
                <a:latin typeface="Cambria" pitchFamily="18" charset="0"/>
                <a:ea typeface="Cambria" pitchFamily="18" charset="0"/>
              </a:rPr>
              <a:t>А</a:t>
            </a:r>
            <a:r>
              <a:rPr lang="ru-RU" sz="1800" i="1" dirty="0">
                <a:latin typeface="Cambria" pitchFamily="18" charset="0"/>
                <a:ea typeface="Cambria" pitchFamily="18" charset="0"/>
              </a:rPr>
              <a:t>. </a:t>
            </a:r>
            <a:r>
              <a:rPr lang="ru-RU" sz="1800" i="1" dirty="0" smtClean="0">
                <a:latin typeface="Cambria" pitchFamily="18" charset="0"/>
                <a:ea typeface="Cambria" pitchFamily="18" charset="0"/>
              </a:rPr>
              <a:t>Введенский</a:t>
            </a:r>
            <a:endParaRPr lang="en-US" sz="1800" i="1" dirty="0" smtClean="0">
              <a:latin typeface="Cambria" pitchFamily="18" charset="0"/>
              <a:ea typeface="Cambria" pitchFamily="18" charset="0"/>
            </a:endParaRPr>
          </a:p>
          <a:p>
            <a:pPr marL="285750" indent="-285750">
              <a:buFont typeface="Wingdings" pitchFamily="2" charset="2"/>
              <a:buChar char="q"/>
            </a:pPr>
            <a:r>
              <a:rPr lang="ru-RU" sz="1800" i="1" dirty="0" smtClean="0">
                <a:latin typeface="Cambria" pitchFamily="18" charset="0"/>
                <a:ea typeface="Cambria" pitchFamily="18" charset="0"/>
              </a:rPr>
              <a:t>Н</a:t>
            </a:r>
            <a:r>
              <a:rPr lang="ru-RU" sz="1800" i="1" dirty="0">
                <a:latin typeface="Cambria" pitchFamily="18" charset="0"/>
                <a:ea typeface="Cambria" pitchFamily="18" charset="0"/>
              </a:rPr>
              <a:t>. </a:t>
            </a:r>
            <a:r>
              <a:rPr lang="ru-RU" sz="1800" i="1" dirty="0" smtClean="0">
                <a:latin typeface="Cambria" pitchFamily="18" charset="0"/>
                <a:ea typeface="Cambria" pitchFamily="18" charset="0"/>
              </a:rPr>
              <a:t>Заболоцкий</a:t>
            </a:r>
            <a:endParaRPr lang="en-US" sz="1800" i="1" dirty="0" smtClean="0">
              <a:latin typeface="Cambria" pitchFamily="18" charset="0"/>
              <a:ea typeface="Cambria" pitchFamily="18" charset="0"/>
            </a:endParaRPr>
          </a:p>
          <a:p>
            <a:pPr marL="285750" indent="-285750">
              <a:buFont typeface="Wingdings" pitchFamily="2" charset="2"/>
              <a:buChar char="q"/>
            </a:pPr>
            <a:r>
              <a:rPr lang="ru-RU" sz="1800" i="1" dirty="0" smtClean="0">
                <a:latin typeface="Cambria" pitchFamily="18" charset="0"/>
                <a:ea typeface="Cambria" pitchFamily="18" charset="0"/>
              </a:rPr>
              <a:t>Д</a:t>
            </a:r>
            <a:r>
              <a:rPr lang="ru-RU" sz="1800" i="1" dirty="0">
                <a:latin typeface="Cambria" pitchFamily="18" charset="0"/>
                <a:ea typeface="Cambria" pitchFamily="18" charset="0"/>
              </a:rPr>
              <a:t>. Олейников </a:t>
            </a:r>
            <a:endParaRPr lang="ru-RU" sz="1800" i="1" dirty="0" smtClean="0">
              <a:latin typeface="Cambria" pitchFamily="18" charset="0"/>
              <a:ea typeface="Cambria" pitchFamily="18" charset="0"/>
            </a:endParaRPr>
          </a:p>
        </p:txBody>
      </p:sp>
      <p:pic>
        <p:nvPicPr>
          <p:cNvPr id="4102" name="Picture 6" descr="C:\Users\admin1\Desktop\заболоцкий\oberiu_sb_web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620688"/>
            <a:ext cx="4269503" cy="5486238"/>
          </a:xfrm>
          <a:prstGeom prst="rect">
            <a:avLst/>
          </a:prstGeom>
          <a:noFill/>
        </p:spPr>
      </p:pic>
    </p:spTree>
  </p:cSld>
  <p:clrMapOvr>
    <a:masterClrMapping/>
  </p:clrMapOvr>
  <p:transition>
    <p:pull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7931224" cy="1371600"/>
          </a:xfrm>
        </p:spPr>
        <p:txBody>
          <a:bodyPr>
            <a:noAutofit/>
          </a:bodyPr>
          <a:lstStyle/>
          <a:p>
            <a:pPr algn="ctr"/>
            <a:r>
              <a:rPr lang="ru-RU" sz="2400" i="1" dirty="0" smtClean="0">
                <a:latin typeface="Cambria" pitchFamily="18" charset="0"/>
              </a:rPr>
              <a:t/>
            </a:r>
            <a:br>
              <a:rPr lang="ru-RU" sz="2400" i="1" dirty="0" smtClean="0">
                <a:latin typeface="Cambria" pitchFamily="18" charset="0"/>
              </a:rPr>
            </a:br>
            <a:r>
              <a:rPr lang="ru-RU" sz="2400" i="1" dirty="0" smtClean="0">
                <a:latin typeface="Cambria" pitchFamily="18" charset="0"/>
              </a:rPr>
              <a:t/>
            </a:r>
            <a:br>
              <a:rPr lang="ru-RU" sz="2400" i="1" dirty="0" smtClean="0">
                <a:latin typeface="Cambria" pitchFamily="18" charset="0"/>
              </a:rPr>
            </a:br>
            <a:r>
              <a:rPr lang="ru-RU" sz="2400" i="1" dirty="0" smtClean="0">
                <a:solidFill>
                  <a:srgbClr val="C00000"/>
                </a:solidFill>
                <a:latin typeface="Cambria" pitchFamily="18" charset="0"/>
              </a:rPr>
              <a:t>ОБЭРИУ́</a:t>
            </a:r>
            <a:r>
              <a:rPr lang="ru-RU" sz="2400" i="1" dirty="0" smtClean="0">
                <a:latin typeface="Cambria" pitchFamily="18" charset="0"/>
              </a:rPr>
              <a:t/>
            </a:r>
            <a:br>
              <a:rPr lang="ru-RU" sz="2400" i="1" dirty="0" smtClean="0">
                <a:latin typeface="Cambria" pitchFamily="18" charset="0"/>
              </a:rPr>
            </a:br>
            <a:r>
              <a:rPr lang="ru-RU" sz="2400" i="1" dirty="0" smtClean="0">
                <a:latin typeface="Cambria" pitchFamily="18" charset="0"/>
              </a:rPr>
              <a:t>(Объединение Реального Искусства)</a:t>
            </a:r>
            <a:br>
              <a:rPr lang="ru-RU" sz="2400" i="1" dirty="0" smtClean="0">
                <a:latin typeface="Cambria" pitchFamily="18" charset="0"/>
              </a:rPr>
            </a:br>
            <a:r>
              <a:rPr lang="ru-RU" sz="2400" dirty="0" smtClean="0">
                <a:latin typeface="Cambria" pitchFamily="18" charset="0"/>
              </a:rPr>
              <a:t> 1927-1930 гг.</a:t>
            </a:r>
            <a:endParaRPr lang="ru-RU" sz="2400" dirty="0">
              <a:latin typeface="Cambri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772816"/>
            <a:ext cx="8229600" cy="4525963"/>
          </a:xfrm>
        </p:spPr>
        <p:txBody>
          <a:bodyPr>
            <a:normAutofit/>
          </a:bodyPr>
          <a:lstStyle/>
          <a:p>
            <a:pPr algn="ctr"/>
            <a:r>
              <a:rPr lang="ru-RU" sz="2800" b="1" i="1" dirty="0" smtClean="0">
                <a:latin typeface="Cambria" pitchFamily="18" charset="0"/>
                <a:ea typeface="Cambria" pitchFamily="18" charset="0"/>
              </a:rPr>
              <a:t>Идеи:</a:t>
            </a:r>
            <a:r>
              <a:rPr lang="ru-RU" sz="2000" i="1" dirty="0" smtClean="0">
                <a:latin typeface="Cambria" pitchFamily="18" charset="0"/>
                <a:ea typeface="Cambria" pitchFamily="18" charset="0"/>
              </a:rPr>
              <a:t> </a:t>
            </a:r>
          </a:p>
          <a:p>
            <a:pPr marL="342900" indent="-342900">
              <a:buFont typeface="Wingdings" pitchFamily="2" charset="2"/>
              <a:buChar char="q"/>
            </a:pPr>
            <a:r>
              <a:rPr lang="ru-RU" sz="2400" b="0" i="1" dirty="0" smtClean="0">
                <a:latin typeface="Cambria" pitchFamily="18" charset="0"/>
                <a:ea typeface="Cambria" pitchFamily="18" charset="0"/>
              </a:rPr>
              <a:t>нетерпимость к обывательскому здравому смыслу и активная борьба с «реализмом» </a:t>
            </a:r>
          </a:p>
          <a:p>
            <a:pPr marL="342900" indent="-342900">
              <a:buFont typeface="Wingdings" pitchFamily="2" charset="2"/>
              <a:buChar char="q"/>
            </a:pPr>
            <a:r>
              <a:rPr lang="ru-RU" sz="2400" b="0" i="1" dirty="0" smtClean="0">
                <a:latin typeface="Cambria" pitchFamily="18" charset="0"/>
                <a:ea typeface="Cambria" pitchFamily="18" charset="0"/>
              </a:rPr>
              <a:t>предельно абсурдные художественные тексты </a:t>
            </a:r>
          </a:p>
          <a:p>
            <a:pPr marL="342900" indent="-342900">
              <a:buFont typeface="Wingdings" pitchFamily="2" charset="2"/>
              <a:buChar char="q"/>
            </a:pPr>
            <a:r>
              <a:rPr lang="ru-RU" sz="2400" b="0" i="1" dirty="0" smtClean="0">
                <a:latin typeface="Cambria" pitchFamily="18" charset="0"/>
                <a:ea typeface="Cambria" pitchFamily="18" charset="0"/>
              </a:rPr>
              <a:t>в основе – сатирический гротеск, парадоксы, алогизмы, использование детской лексики </a:t>
            </a:r>
          </a:p>
          <a:p>
            <a:pPr marL="342900" indent="-342900">
              <a:buFont typeface="Wingdings" pitchFamily="2" charset="2"/>
              <a:buChar char="q"/>
            </a:pPr>
            <a:r>
              <a:rPr lang="ru-RU" sz="2400" b="0" i="1" dirty="0" smtClean="0">
                <a:latin typeface="Cambria" pitchFamily="18" charset="0"/>
                <a:ea typeface="Cambria" pitchFamily="18" charset="0"/>
              </a:rPr>
              <a:t>протестовали против тоталитарной советской политики в области искусства.</a:t>
            </a:r>
            <a:endParaRPr lang="ru-RU" sz="2400" b="0" i="1" dirty="0">
              <a:latin typeface="Cambria" pitchFamily="18" charset="0"/>
              <a:ea typeface="Cambria" pitchFamily="18" charset="0"/>
            </a:endParaRPr>
          </a:p>
        </p:txBody>
      </p:sp>
    </p:spTree>
  </p:cSld>
  <p:clrMapOvr>
    <a:masterClrMapping/>
  </p:clrMapOvr>
  <p:transition>
    <p:wipe dir="d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0" y="1345828"/>
            <a:ext cx="3816424" cy="3933056"/>
          </a:xfrm>
        </p:spPr>
        <p:txBody>
          <a:bodyPr/>
          <a:lstStyle/>
          <a:p>
            <a:pPr algn="ctr">
              <a:buNone/>
            </a:pPr>
            <a:r>
              <a:rPr lang="ru-RU" dirty="0" smtClean="0">
                <a:solidFill>
                  <a:srgbClr val="C00000"/>
                </a:solidFill>
                <a:latin typeface="Cambria" pitchFamily="18" charset="0"/>
                <a:ea typeface="Cambria" pitchFamily="18" charset="0"/>
              </a:rPr>
              <a:t>– 1929 –</a:t>
            </a:r>
          </a:p>
          <a:p>
            <a:pPr algn="just">
              <a:buNone/>
            </a:pPr>
            <a:endParaRPr lang="ru-RU" dirty="0">
              <a:latin typeface="Cambria" pitchFamily="18" charset="0"/>
              <a:ea typeface="Cambria" pitchFamily="18" charset="0"/>
            </a:endParaRPr>
          </a:p>
          <a:p>
            <a:pPr algn="just">
              <a:buNone/>
            </a:pPr>
            <a:r>
              <a:rPr lang="ru-RU" b="0" dirty="0" smtClean="0">
                <a:latin typeface="Cambria" pitchFamily="18" charset="0"/>
                <a:ea typeface="Cambria" pitchFamily="18" charset="0"/>
              </a:rPr>
              <a:t>	Выходит </a:t>
            </a:r>
            <a:r>
              <a:rPr lang="ru-RU" b="0" dirty="0" smtClean="0">
                <a:latin typeface="Cambria" pitchFamily="18" charset="0"/>
                <a:ea typeface="Cambria" pitchFamily="18" charset="0"/>
              </a:rPr>
              <a:t>в свет </a:t>
            </a:r>
            <a:r>
              <a:rPr lang="ru-RU" b="0" dirty="0" smtClean="0">
                <a:latin typeface="Cambria" pitchFamily="18" charset="0"/>
                <a:ea typeface="Cambria" pitchFamily="18" charset="0"/>
              </a:rPr>
              <a:t>первая поэтическая </a:t>
            </a:r>
            <a:r>
              <a:rPr lang="ru-RU" b="0" dirty="0" smtClean="0">
                <a:latin typeface="Cambria" pitchFamily="18" charset="0"/>
                <a:ea typeface="Cambria" pitchFamily="18" charset="0"/>
              </a:rPr>
              <a:t>книга </a:t>
            </a:r>
            <a:r>
              <a:rPr lang="ru-RU" b="0" i="1" dirty="0" smtClean="0">
                <a:latin typeface="Cambria" pitchFamily="18" charset="0"/>
                <a:ea typeface="Cambria" pitchFamily="18" charset="0"/>
              </a:rPr>
              <a:t>«Столбцы»</a:t>
            </a:r>
            <a:r>
              <a:rPr lang="ru-RU" b="0" dirty="0" smtClean="0">
                <a:latin typeface="Cambria" pitchFamily="18" charset="0"/>
                <a:ea typeface="Cambria" pitchFamily="18" charset="0"/>
              </a:rPr>
              <a:t>, </a:t>
            </a:r>
            <a:r>
              <a:rPr lang="ru-RU" dirty="0" smtClean="0">
                <a:latin typeface="Cambria" pitchFamily="18" charset="0"/>
                <a:ea typeface="Cambria" pitchFamily="18" charset="0"/>
              </a:rPr>
              <a:t>которая</a:t>
            </a:r>
            <a:r>
              <a:rPr lang="ru-RU" b="0" dirty="0" smtClean="0">
                <a:latin typeface="Cambria" pitchFamily="18" charset="0"/>
                <a:ea typeface="Cambria" pitchFamily="18" charset="0"/>
              </a:rPr>
              <a:t> </a:t>
            </a:r>
            <a:r>
              <a:rPr lang="ru-RU" b="0" dirty="0" smtClean="0">
                <a:latin typeface="Cambria" pitchFamily="18" charset="0"/>
                <a:ea typeface="Cambria" pitchFamily="18" charset="0"/>
              </a:rPr>
              <a:t>сразу вызвала литературный скандал и негативные отзывы в прессе</a:t>
            </a:r>
            <a:endParaRPr lang="ru-RU" b="0" dirty="0">
              <a:latin typeface="Cambria" pitchFamily="18" charset="0"/>
              <a:ea typeface="Cambria" pitchFamily="18" charset="0"/>
            </a:endParaRPr>
          </a:p>
        </p:txBody>
      </p:sp>
      <p:pic>
        <p:nvPicPr>
          <p:cNvPr id="2050" name="Picture 2" descr="Книжная полка-38. Николай Заболоцкий. Столбцы (Единомышьленники 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196752"/>
            <a:ext cx="3281418" cy="4375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635896" y="0"/>
            <a:ext cx="5508104" cy="994122"/>
          </a:xfrm>
        </p:spPr>
        <p:txBody>
          <a:bodyPr>
            <a:noAutofit/>
          </a:bodyPr>
          <a:lstStyle/>
          <a:p>
            <a:r>
              <a:rPr lang="ru-RU" sz="3200" dirty="0" smtClean="0">
                <a:latin typeface="Cambria" pitchFamily="18" charset="0"/>
                <a:ea typeface="Cambria" pitchFamily="18" charset="0"/>
              </a:rPr>
              <a:t/>
            </a:r>
            <a:br>
              <a:rPr lang="ru-RU" sz="3200" dirty="0" smtClean="0">
                <a:latin typeface="Cambria" pitchFamily="18" charset="0"/>
                <a:ea typeface="Cambria" pitchFamily="18" charset="0"/>
              </a:rPr>
            </a:br>
            <a:r>
              <a:rPr lang="ru-RU" sz="3200" dirty="0">
                <a:latin typeface="Cambria" pitchFamily="18" charset="0"/>
                <a:ea typeface="Cambria" pitchFamily="18" charset="0"/>
              </a:rPr>
              <a:t/>
            </a:r>
            <a:br>
              <a:rPr lang="ru-RU" sz="3200" dirty="0">
                <a:latin typeface="Cambria" pitchFamily="18" charset="0"/>
                <a:ea typeface="Cambria" pitchFamily="18" charset="0"/>
              </a:rPr>
            </a:br>
            <a:r>
              <a:rPr lang="ru-RU" sz="3200" dirty="0" smtClean="0">
                <a:solidFill>
                  <a:srgbClr val="C00000"/>
                </a:solidFill>
                <a:latin typeface="Cambria" pitchFamily="18" charset="0"/>
                <a:ea typeface="Cambria" pitchFamily="18" charset="0"/>
              </a:rPr>
              <a:t>Творческий </a:t>
            </a:r>
            <a:r>
              <a:rPr lang="ru-RU" sz="3200" dirty="0" smtClean="0">
                <a:solidFill>
                  <a:srgbClr val="C00000"/>
                </a:solidFill>
                <a:latin typeface="Cambria" pitchFamily="18" charset="0"/>
                <a:ea typeface="Cambria" pitchFamily="18" charset="0"/>
              </a:rPr>
              <a:t>спад</a:t>
            </a:r>
            <a:endParaRPr lang="ru-RU" sz="3200" dirty="0">
              <a:solidFill>
                <a:srgbClr val="C00000"/>
              </a:solidFill>
              <a:latin typeface="Cambria" pitchFamily="18" charset="0"/>
              <a:ea typeface="Cambria" pitchFamily="18" charset="0"/>
            </a:endParaRPr>
          </a:p>
        </p:txBody>
      </p:sp>
      <p:pic>
        <p:nvPicPr>
          <p:cNvPr id="4" name="Содержимое 3" descr="zab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11560" y="620688"/>
            <a:ext cx="3024336" cy="4823816"/>
          </a:xfrm>
        </p:spPr>
      </p:pic>
      <p:sp>
        <p:nvSpPr>
          <p:cNvPr id="5" name="Прямоугольник 4"/>
          <p:cNvSpPr/>
          <p:nvPr/>
        </p:nvSpPr>
        <p:spPr>
          <a:xfrm>
            <a:off x="467544" y="5661248"/>
            <a:ext cx="316835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dirty="0" smtClean="0">
                <a:latin typeface="Cambria" pitchFamily="18" charset="0"/>
                <a:ea typeface="Cambria" pitchFamily="18" charset="0"/>
              </a:rPr>
              <a:t>    Сборник </a:t>
            </a:r>
            <a:r>
              <a:rPr lang="ru-RU" sz="1200" dirty="0" smtClean="0">
                <a:latin typeface="Cambria" pitchFamily="18" charset="0"/>
                <a:ea typeface="Cambria" pitchFamily="18" charset="0"/>
              </a:rPr>
              <a:t>«Стихотворения. 1926—1932»</a:t>
            </a:r>
            <a:endParaRPr lang="ru-RU" sz="1200" dirty="0">
              <a:latin typeface="Cambria" pitchFamily="18" charset="0"/>
              <a:ea typeface="Cambria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851920" y="1412776"/>
            <a:ext cx="4572000" cy="3693319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ru-RU" dirty="0" smtClean="0">
                <a:latin typeface="Cambria" pitchFamily="18" charset="0"/>
                <a:ea typeface="Cambria" pitchFamily="18" charset="0"/>
              </a:rPr>
              <a:t>Публикация новой поэмы «Торжество земледелия», вызвала новую волну травли Заболоцкого. </a:t>
            </a:r>
            <a:endParaRPr lang="ru-RU" dirty="0" smtClean="0">
              <a:latin typeface="Cambria" pitchFamily="18" charset="0"/>
              <a:ea typeface="Cambria" pitchFamily="18" charset="0"/>
            </a:endParaRPr>
          </a:p>
          <a:p>
            <a:pPr algn="just"/>
            <a:endParaRPr lang="ru-RU" dirty="0">
              <a:latin typeface="Cambria" pitchFamily="18" charset="0"/>
              <a:ea typeface="Cambria" pitchFamily="18" charset="0"/>
            </a:endParaRPr>
          </a:p>
          <a:p>
            <a:pPr algn="just"/>
            <a:r>
              <a:rPr lang="ru-RU" dirty="0" smtClean="0">
                <a:latin typeface="Cambria" pitchFamily="18" charset="0"/>
                <a:ea typeface="Cambria" pitchFamily="18" charset="0"/>
              </a:rPr>
              <a:t>Угрожающие </a:t>
            </a:r>
            <a:r>
              <a:rPr lang="ru-RU" dirty="0" smtClean="0">
                <a:latin typeface="Cambria" pitchFamily="18" charset="0"/>
                <a:ea typeface="Cambria" pitchFamily="18" charset="0"/>
              </a:rPr>
              <a:t>обвинения в критических статьях всё более убеждали поэта, что ему не дадут утвердиться в поэзии со своим собственным, оригинальным направлением. Это породило у него разочарование и творческий спад во второй половине 1933-го года, </a:t>
            </a:r>
            <a:r>
              <a:rPr lang="ru-RU" dirty="0" smtClean="0">
                <a:latin typeface="Cambria" pitchFamily="18" charset="0"/>
                <a:ea typeface="Cambria" pitchFamily="18" charset="0"/>
              </a:rPr>
              <a:t>в 1934</a:t>
            </a:r>
            <a:r>
              <a:rPr lang="ru-RU" dirty="0">
                <a:latin typeface="Cambria" pitchFamily="18" charset="0"/>
                <a:ea typeface="Cambria" pitchFamily="18" charset="0"/>
              </a:rPr>
              <a:t>-</a:t>
            </a:r>
            <a:r>
              <a:rPr lang="ru-RU" dirty="0" smtClean="0">
                <a:latin typeface="Cambria" pitchFamily="18" charset="0"/>
                <a:ea typeface="Cambria" pitchFamily="18" charset="0"/>
              </a:rPr>
              <a:t> </a:t>
            </a:r>
            <a:r>
              <a:rPr lang="ru-RU" dirty="0" smtClean="0">
                <a:latin typeface="Cambria" pitchFamily="18" charset="0"/>
                <a:ea typeface="Cambria" pitchFamily="18" charset="0"/>
              </a:rPr>
              <a:t>1935 годах. </a:t>
            </a:r>
          </a:p>
          <a:p>
            <a:endParaRPr lang="ru-RU" dirty="0"/>
          </a:p>
        </p:txBody>
      </p:sp>
    </p:spTree>
  </p:cSld>
  <p:clrMapOvr>
    <a:masterClrMapping/>
  </p:clrMapOvr>
  <p:transition>
    <p:cut thruBlk="1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i="1" dirty="0" smtClean="0">
                <a:latin typeface="Cambria" pitchFamily="18" charset="0"/>
              </a:rPr>
              <a:t/>
            </a:r>
            <a:br>
              <a:rPr lang="ru-RU" i="1" dirty="0" smtClean="0">
                <a:latin typeface="Cambria" pitchFamily="18" charset="0"/>
              </a:rPr>
            </a:br>
            <a:r>
              <a:rPr lang="ru-RU" i="1" dirty="0" smtClean="0">
                <a:latin typeface="Cambria" pitchFamily="18" charset="0"/>
              </a:rPr>
              <a:t>Труд </a:t>
            </a:r>
            <a:r>
              <a:rPr lang="ru-RU" i="1" dirty="0" smtClean="0">
                <a:latin typeface="Cambria" pitchFamily="18" charset="0"/>
              </a:rPr>
              <a:t>и честность!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83568" y="1628800"/>
            <a:ext cx="7776864" cy="4320480"/>
          </a:xfrm>
        </p:spPr>
        <p:txBody>
          <a:bodyPr>
            <a:normAutofit/>
          </a:bodyPr>
          <a:lstStyle/>
          <a:p>
            <a:pPr>
              <a:buNone/>
            </a:pPr>
            <a:endParaRPr lang="ru-RU" b="0" dirty="0" smtClean="0">
              <a:solidFill>
                <a:srgbClr val="C00000"/>
              </a:solidFill>
              <a:latin typeface="Cambria" pitchFamily="18" charset="0"/>
              <a:ea typeface="Cambria" pitchFamily="18" charset="0"/>
            </a:endParaRPr>
          </a:p>
          <a:p>
            <a:pPr>
              <a:buNone/>
            </a:pPr>
            <a:endParaRPr lang="ru-RU" b="0" dirty="0" smtClean="0">
              <a:latin typeface="Cambria" pitchFamily="18" charset="0"/>
              <a:ea typeface="Cambria" pitchFamily="18" charset="0"/>
            </a:endParaRPr>
          </a:p>
          <a:p>
            <a:pPr algn="ctr">
              <a:buNone/>
            </a:pPr>
            <a:r>
              <a:rPr lang="ru-RU" b="0" dirty="0" smtClean="0">
                <a:latin typeface="Cambria" pitchFamily="18" charset="0"/>
                <a:ea typeface="Cambria" pitchFamily="18" charset="0"/>
              </a:rPr>
              <a:t>Вот </a:t>
            </a:r>
            <a:r>
              <a:rPr lang="ru-RU" b="0" dirty="0">
                <a:latin typeface="Cambria" pitchFamily="18" charset="0"/>
                <a:ea typeface="Cambria" pitchFamily="18" charset="0"/>
              </a:rPr>
              <a:t>тут и пригодился жизненный </a:t>
            </a:r>
            <a:r>
              <a:rPr lang="ru-RU" b="0" dirty="0" smtClean="0">
                <a:latin typeface="Cambria" pitchFamily="18" charset="0"/>
                <a:ea typeface="Cambria" pitchFamily="18" charset="0"/>
              </a:rPr>
              <a:t>принцип поэта</a:t>
            </a:r>
            <a:r>
              <a:rPr lang="ru-RU" b="0" dirty="0">
                <a:latin typeface="Cambria" pitchFamily="18" charset="0"/>
                <a:ea typeface="Cambria" pitchFamily="18" charset="0"/>
              </a:rPr>
              <a:t>: </a:t>
            </a:r>
            <a:endParaRPr lang="ru-RU" b="0" i="1" dirty="0" smtClean="0">
              <a:latin typeface="Cambria" pitchFamily="18" charset="0"/>
              <a:ea typeface="Cambria" pitchFamily="18" charset="0"/>
            </a:endParaRPr>
          </a:p>
          <a:p>
            <a:pPr algn="just"/>
            <a:r>
              <a:rPr lang="ru-RU" i="1" dirty="0" smtClean="0">
                <a:latin typeface="Cambria" pitchFamily="18" charset="0"/>
                <a:ea typeface="Cambria" pitchFamily="18" charset="0"/>
              </a:rPr>
              <a:t>«</a:t>
            </a:r>
            <a:r>
              <a:rPr lang="ru-RU" i="1" dirty="0">
                <a:latin typeface="Cambria" pitchFamily="18" charset="0"/>
                <a:ea typeface="Cambria" pitchFamily="18" charset="0"/>
              </a:rPr>
              <a:t>Надо работать и бороться за самих себя. Сколько неудач ещё впереди, сколько разочарований и сомнений! Но если в такие минуты человек поколеблется — песня его спета. Вера и упорство. Труд и </a:t>
            </a:r>
            <a:r>
              <a:rPr lang="ru-RU" i="1" dirty="0" smtClean="0">
                <a:latin typeface="Cambria" pitchFamily="18" charset="0"/>
                <a:ea typeface="Cambria" pitchFamily="18" charset="0"/>
              </a:rPr>
              <a:t>честность!»</a:t>
            </a:r>
            <a:endParaRPr lang="ru-RU" i="1" dirty="0">
              <a:latin typeface="Cambria" pitchFamily="18" charset="0"/>
              <a:ea typeface="Cambria" pitchFamily="18" charset="0"/>
            </a:endParaRPr>
          </a:p>
        </p:txBody>
      </p:sp>
      <p:pic>
        <p:nvPicPr>
          <p:cNvPr id="8194" name="Picture 2" descr="C:\Users\admin1\Desktop\заболоцкий\ya_lab_pic_5661a6e8f1956zabolockiy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44408" y="5949280"/>
            <a:ext cx="1073820" cy="107382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туральные материалы">
  <a:themeElements>
    <a:clrScheme name="Натуральные материалы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Натуральные материалы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Натуральные материалы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rnd" cmpd="sng" algn="ctr">
          <a:solidFill>
            <a:schemeClr val="phClr"/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673</TotalTime>
  <Words>441</Words>
  <Application>Microsoft Office PowerPoint</Application>
  <PresentationFormat>Экран (4:3)</PresentationFormat>
  <Paragraphs>66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20" baseType="lpstr">
      <vt:lpstr>Arial</vt:lpstr>
      <vt:lpstr>Cambria</vt:lpstr>
      <vt:lpstr>Cambria Math</vt:lpstr>
      <vt:lpstr>Courier New</vt:lpstr>
      <vt:lpstr>Garamond</vt:lpstr>
      <vt:lpstr>Wingdings</vt:lpstr>
      <vt:lpstr>Натуральные материалы</vt:lpstr>
      <vt:lpstr>Презентация PowerPoint</vt:lpstr>
      <vt:lpstr>Презентация PowerPoint</vt:lpstr>
      <vt:lpstr>Презентация PowerPoint</vt:lpstr>
      <vt:lpstr>Презентация PowerPoint</vt:lpstr>
      <vt:lpstr>ОБЭРИУ́ (Объединение Реального Искусства)  1927-1930 гг.</vt:lpstr>
      <vt:lpstr>  ОБЭРИУ́ (Объединение Реального Искусства)  1927-1930 гг.</vt:lpstr>
      <vt:lpstr>Презентация PowerPoint</vt:lpstr>
      <vt:lpstr>  Творческий спад</vt:lpstr>
      <vt:lpstr> Труд и честность!</vt:lpstr>
      <vt:lpstr> Одобрительные отзывы</vt:lpstr>
      <vt:lpstr>Арест</vt:lpstr>
      <vt:lpstr>Жизнь в Караганде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admin1</dc:creator>
  <cp:lastModifiedBy>User</cp:lastModifiedBy>
  <cp:revision>60</cp:revision>
  <dcterms:created xsi:type="dcterms:W3CDTF">2019-01-13T12:44:39Z</dcterms:created>
  <dcterms:modified xsi:type="dcterms:W3CDTF">2020-06-07T10:00:29Z</dcterms:modified>
</cp:coreProperties>
</file>