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6" r:id="rId3"/>
    <p:sldId id="264" r:id="rId4"/>
    <p:sldId id="265" r:id="rId5"/>
    <p:sldId id="258" r:id="rId6"/>
    <p:sldId id="278" r:id="rId7"/>
    <p:sldId id="277" r:id="rId8"/>
    <p:sldId id="260" r:id="rId9"/>
    <p:sldId id="275" r:id="rId10"/>
    <p:sldId id="261" r:id="rId11"/>
    <p:sldId id="262" r:id="rId12"/>
    <p:sldId id="281" r:id="rId13"/>
    <p:sldId id="280" r:id="rId14"/>
    <p:sldId id="270" r:id="rId15"/>
    <p:sldId id="263" r:id="rId16"/>
    <p:sldId id="269" r:id="rId17"/>
    <p:sldId id="282" r:id="rId18"/>
    <p:sldId id="267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  <a:t/>
            </a:r>
            <a:b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</a:b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  <a:t>«Изменение </a:t>
            </a:r>
            <a:r>
              <a:rPr lang="ru-RU" sz="40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  <a:t>имён прилагательных по </a:t>
            </a: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  <a:t>родам»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22748" y="4221088"/>
            <a:ext cx="2543863" cy="2348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1294617"/>
            <a:ext cx="55081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defRPr/>
            </a:pPr>
            <a:r>
              <a:rPr lang="ru-RU" sz="4000" b="1" kern="0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русского </a:t>
            </a:r>
            <a:r>
              <a:rPr lang="ru-RU" sz="4000" b="1" kern="0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языка</a:t>
            </a:r>
          </a:p>
          <a:p>
            <a:pPr lvl="0" algn="ctr" eaLnBrk="0" hangingPunct="0">
              <a:spcBef>
                <a:spcPct val="20000"/>
              </a:spcBef>
              <a:defRPr/>
            </a:pPr>
            <a:r>
              <a:rPr lang="ru-RU" sz="4000" b="1" kern="0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класс</a:t>
            </a:r>
            <a:r>
              <a:rPr lang="en-US" sz="4000" b="1" kern="0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000" b="1" kern="0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551723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Составитель: Ильина Л.Ф.,</a:t>
            </a:r>
          </a:p>
          <a:p>
            <a:r>
              <a:rPr lang="ru-RU" dirty="0"/>
              <a:t>у</a:t>
            </a:r>
            <a:r>
              <a:rPr lang="ru-RU" smtClean="0"/>
              <a:t>читель </a:t>
            </a:r>
            <a:r>
              <a:rPr lang="ru-RU" dirty="0" smtClean="0"/>
              <a:t>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2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4934"/>
              </p:ext>
            </p:extLst>
          </p:nvPr>
        </p:nvGraphicFramePr>
        <p:xfrm>
          <a:off x="971600" y="1628799"/>
          <a:ext cx="7272807" cy="3528394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2424269"/>
                <a:gridCol w="2424269"/>
                <a:gridCol w="2424269"/>
              </a:tblGrid>
              <a:tr h="13981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Мужской род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Женский род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Средний род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как</a:t>
                      </a:r>
                      <a:r>
                        <a:rPr lang="ru-RU" sz="3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ой</a:t>
                      </a:r>
                      <a:r>
                        <a:rPr lang="ru-RU" sz="3600" dirty="0">
                          <a:effectLst/>
                        </a:rPr>
                        <a:t>?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</a:rPr>
                        <a:t>как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ая</a:t>
                      </a:r>
                      <a:r>
                        <a:rPr lang="ru-RU" sz="3600" dirty="0">
                          <a:effectLst/>
                        </a:rPr>
                        <a:t>?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</a:rPr>
                        <a:t>как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ое</a:t>
                      </a:r>
                      <a:r>
                        <a:rPr lang="ru-RU" sz="3600" dirty="0">
                          <a:effectLst/>
                        </a:rPr>
                        <a:t>?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81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- </a:t>
                      </a:r>
                      <a:r>
                        <a:rPr lang="ru-RU" sz="36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ый</a:t>
                      </a:r>
                      <a:r>
                        <a:rPr lang="ru-RU" sz="3600" dirty="0">
                          <a:effectLst/>
                        </a:rPr>
                        <a:t>, - </a:t>
                      </a:r>
                      <a:r>
                        <a:rPr lang="ru-RU" sz="36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ий</a:t>
                      </a:r>
                      <a:endParaRPr lang="ru-RU" sz="36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3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ой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- </a:t>
                      </a:r>
                      <a:r>
                        <a:rPr lang="ru-RU" sz="3600" b="1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ая</a:t>
                      </a:r>
                      <a:r>
                        <a:rPr lang="ru-RU" sz="3600" dirty="0">
                          <a:effectLst/>
                        </a:rPr>
                        <a:t>, - </a:t>
                      </a:r>
                      <a:r>
                        <a:rPr lang="ru-RU" sz="3600" b="1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яя</a:t>
                      </a:r>
                      <a:endParaRPr lang="ru-RU" sz="3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- </a:t>
                      </a:r>
                      <a:r>
                        <a:rPr lang="ru-RU" sz="3600" b="1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ое</a:t>
                      </a:r>
                      <a:r>
                        <a:rPr lang="ru-RU" sz="3600" dirty="0">
                          <a:effectLst/>
                        </a:rPr>
                        <a:t>, - </a:t>
                      </a: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ее</a:t>
                      </a:r>
                      <a:endParaRPr lang="ru-RU" sz="3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9712" y="1196752"/>
            <a:ext cx="48245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Единственное число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04664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по учебнику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60235" y="411412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стр. 56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90224"/>
            <a:ext cx="1498671" cy="1442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551723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Пользуясь этой таблицей, ответьте на вопросы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с.57 к упр.491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79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СВЕЖИЙ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4176" y="1585727"/>
            <a:ext cx="7200800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   - Измените </a:t>
            </a:r>
            <a:r>
              <a:rPr lang="ru-RU" dirty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окончание слова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свежий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по родам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1600" b="1" dirty="0">
                <a:latin typeface="Arial"/>
                <a:ea typeface="Times New Roman"/>
                <a:cs typeface="Times New Roman"/>
              </a:rPr>
              <a:t> </a:t>
            </a:r>
            <a:endParaRPr lang="ru-RU" sz="1600" b="1" dirty="0" smtClean="0">
              <a:latin typeface="Arial"/>
              <a:ea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285293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СВЕЖ__      ВЕТЕР  -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357301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СВЕЖ___      ГАЗЕТА -  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4221088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СВЕЖ___    ЯБЛОКО -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44805" y="285293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ИЙ 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94687" y="3573015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221087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ЕЕ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4008" y="2852935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ТЕПЛ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008" y="3578019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СТАР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0032" y="4221088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СУШЁН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87885" y="5589240"/>
            <a:ext cx="536443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dirty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Составьте словосочетания с парами антонимов.</a:t>
            </a:r>
            <a:endParaRPr lang="ru-RU" sz="1600" dirty="0">
              <a:solidFill>
                <a:srgbClr val="1F497D"/>
              </a:solidFill>
              <a:ea typeface="Calibri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1984396"/>
            <a:ext cx="46935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- Определи род прилагательных.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214963" y="2852936"/>
            <a:ext cx="1192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ВЕТЕР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066332" y="3578019"/>
            <a:ext cx="13415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ГАЗЕТА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713089" y="4221088"/>
            <a:ext cx="15254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ЯБЛОКО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35695" y="2524254"/>
            <a:ext cx="805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М.Р.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54627" y="331459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Ж.Р.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62638" y="4034680"/>
            <a:ext cx="864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С.Р.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802926" y="4721662"/>
            <a:ext cx="3538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Внимание : </a:t>
            </a:r>
            <a:r>
              <a:rPr lang="ru-RU" b="1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-ЕЕ 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 с.р.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85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3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7164288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 работы по теме урока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Прочитайте словосочетание.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Укажите имена существительные и имена прилагательные.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Определите род имён существительных.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роду имени существительного определите род имени прилагательного.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Выделите у прилагательных окончания.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171628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38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1628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332656"/>
            <a:ext cx="49685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АЛГОРИТМ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8643" y="2138078"/>
            <a:ext cx="79918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 Определить род имени существительного.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8409" y="3785932"/>
            <a:ext cx="7741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По </a:t>
            </a:r>
            <a:r>
              <a:rPr lang="ru-RU" sz="3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роду имени существительного </a:t>
            </a:r>
            <a:r>
              <a:rPr lang="ru-RU" sz="3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определить </a:t>
            </a:r>
            <a:r>
              <a:rPr lang="ru-RU" sz="3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род имени </a:t>
            </a:r>
            <a:r>
              <a:rPr lang="ru-RU" sz="3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прилагательного.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48207" y="4863150"/>
            <a:ext cx="7741614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3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Выделить </a:t>
            </a:r>
            <a:r>
              <a:rPr lang="ru-RU" sz="3200" dirty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</a:t>
            </a:r>
            <a:r>
              <a:rPr lang="ru-RU" sz="3200" dirty="0" smtClean="0">
                <a:solidFill>
                  <a:srgbClr val="1F497D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прилагательного окончание.</a:t>
            </a:r>
            <a:endParaRPr lang="ru-RU" sz="2400" dirty="0">
              <a:solidFill>
                <a:srgbClr val="1F497D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035" y="2708714"/>
            <a:ext cx="78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2. Задать  </a:t>
            </a:r>
            <a:r>
              <a:rPr lang="ru-RU" sz="32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от </a:t>
            </a:r>
            <a:r>
              <a:rPr lang="ru-RU" sz="32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имени существительного  вопрос </a:t>
            </a:r>
            <a:r>
              <a:rPr lang="ru-RU" sz="32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 </a:t>
            </a:r>
            <a:r>
              <a:rPr lang="ru-RU" sz="32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прилагательному.</a:t>
            </a:r>
            <a:endParaRPr lang="ru-RU" sz="32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661248"/>
            <a:ext cx="8229600" cy="86409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Ребята, этот алгоритм выучите наизусть и помните всегда! </a:t>
            </a:r>
            <a:r>
              <a:rPr lang="ru-RU" sz="3200" b="1" dirty="0" smtClean="0">
                <a:solidFill>
                  <a:srgbClr val="FF0000"/>
                </a:solidFill>
              </a:rPr>
              <a:t>(с.56 правило)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91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 fontAlgn="base">
              <a:spcAft>
                <a:spcPct val="0"/>
              </a:spcAft>
              <a:buNone/>
            </a:pPr>
            <a:r>
              <a:rPr lang="ru-RU" sz="4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 имени </a:t>
            </a:r>
            <a:r>
              <a:rPr lang="ru-RU" sz="4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прилагательного </a:t>
            </a:r>
            <a:r>
              <a:rPr lang="ru-RU" sz="4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определяется по роду имени существительного</a:t>
            </a:r>
            <a:r>
              <a:rPr lang="ru-RU" sz="4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с которым оно связано.</a:t>
            </a:r>
          </a:p>
        </p:txBody>
      </p:sp>
    </p:spTree>
    <p:extLst>
      <p:ext uri="{BB962C8B-B14F-4D97-AF65-F5344CB8AC3E}">
        <p14:creationId xmlns:p14="http://schemas.microsoft.com/office/powerpoint/2010/main" val="366569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600"/>
                            </p:stCondLst>
                            <p:childTnLst>
                              <p:par>
                                <p:cTn id="9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в тетрадях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Упражнение 492.</a:t>
            </a:r>
          </a:p>
          <a:p>
            <a:pPr marL="0" indent="0">
              <a:buNone/>
            </a:pP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Ребята, полностью делаем так, как в учебнике показано.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38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 УРОКА.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Игра:  «ДА или НЕТ»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439" y="4503384"/>
            <a:ext cx="5472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Имена прилагательные обозначают предмет</a:t>
            </a:r>
            <a:r>
              <a:rPr lang="ru-RU" sz="2000" b="1" dirty="0" smtClean="0">
                <a:solidFill>
                  <a:schemeClr val="tx2"/>
                </a:solidFill>
              </a:rPr>
              <a:t>.</a:t>
            </a:r>
          </a:p>
          <a:p>
            <a:endParaRPr lang="ru-RU" sz="2000" b="1" dirty="0" smtClean="0">
              <a:solidFill>
                <a:schemeClr val="tx2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Пишем  1. да(или нет)….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48264" y="1681673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724" y="2204864"/>
            <a:ext cx="6012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Имена прилагательные отвечают на вопрос КТО? ЧТО?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2367309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150" y="2865130"/>
            <a:ext cx="6051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Имена прилагательные связаны с именами существительными.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84268" y="302234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5724" y="3691190"/>
            <a:ext cx="6156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Имена прилагательные в единственном числе изменяются по родам.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56074" y="3860467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5724" y="1656168"/>
            <a:ext cx="5827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Имена существительные изменяются по родам.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450912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12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34605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5316427" cy="6381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35730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042666"/>
            <a:ext cx="1858963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9872" y="3429000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Упр. 495, 497. 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Правило с.56, 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764704"/>
            <a:ext cx="2880320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Все остальные упражнения 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устно: 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494, 497 (подобрать слова, указать род),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499 (образовать прилагательные, назвать род),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500 (найти все прилагательные. Определить род)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72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User\Рабочий стол\МЕТОД ОБЪЕД\thanks_08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756084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32656"/>
            <a:ext cx="2371725" cy="218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91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03797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/>
                <a:ea typeface="SimSun"/>
              </a:rPr>
              <a:t>Когда это бывает?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6179" y="1700808"/>
            <a:ext cx="4816624" cy="1752600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Снова птицы летят издалёка,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 берегам, расторгающим лёд.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Солнце тёплое ходит высоко,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душистого ландыша ждёт.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192" y="35730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весной)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371725" cy="218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392022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216056"/>
            <a:ext cx="1597025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59832" y="3326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 апреля</a:t>
            </a:r>
          </a:p>
        </p:txBody>
      </p:sp>
    </p:spTree>
    <p:extLst>
      <p:ext uri="{BB962C8B-B14F-4D97-AF65-F5344CB8AC3E}">
        <p14:creationId xmlns:p14="http://schemas.microsoft.com/office/powerpoint/2010/main" val="150715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207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tx2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onotype Corsiva" pitchFamily="66" charset="0"/>
              </a:rPr>
              <a:t>Девиз:</a:t>
            </a:r>
            <a:br>
              <a:rPr lang="ru-RU" sz="6000" b="1" dirty="0" smtClean="0">
                <a:solidFill>
                  <a:schemeClr val="tx2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onotype Corsiva" pitchFamily="66" charset="0"/>
              </a:rPr>
            </a:br>
            <a:r>
              <a:rPr lang="ru-RU" sz="6000" b="1" dirty="0" smtClean="0">
                <a:solidFill>
                  <a:schemeClr val="tx2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onotype Corsiva" pitchFamily="66" charset="0"/>
              </a:rPr>
              <a:t>Мудрым </a:t>
            </a:r>
            <a:r>
              <a:rPr lang="ru-RU" sz="6000" b="1" dirty="0">
                <a:solidFill>
                  <a:schemeClr val="tx2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onotype Corsiva" pitchFamily="66" charset="0"/>
              </a:rPr>
              <a:t>никто не родился,</a:t>
            </a:r>
            <a:br>
              <a:rPr lang="ru-RU" sz="6000" b="1" dirty="0">
                <a:solidFill>
                  <a:schemeClr val="tx2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onotype Corsiva" pitchFamily="66" charset="0"/>
              </a:rPr>
            </a:br>
            <a:r>
              <a:rPr lang="ru-RU" sz="6000" b="1" dirty="0">
                <a:solidFill>
                  <a:schemeClr val="tx2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onotype Corsiva" pitchFamily="66" charset="0"/>
              </a:rPr>
              <a:t>      а научился.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852936"/>
            <a:ext cx="2554287" cy="312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99161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Словарная работа.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2600" y="1196752"/>
            <a:ext cx="3097213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7984" y="4178077"/>
            <a:ext cx="3240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Повторите словарные слова 5 группы. С 1 словом составьте  такое предложение, чтобы в нем были антонимы.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436510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Мое предложение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улице светит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теплое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солнце,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ветер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холодный.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5556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46916"/>
          </a:xfrm>
        </p:spPr>
        <p:txBody>
          <a:bodyPr/>
          <a:lstStyle/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Ребята, подберите </a:t>
            </a:r>
            <a:r>
              <a:rPr lang="ru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 существительным соответствующие имена </a:t>
            </a:r>
            <a:r>
              <a:rPr lang="ru-RU" sz="1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прилагательные. Задайте </a:t>
            </a:r>
            <a:r>
              <a:rPr lang="ru-RU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 ним вопрос.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2160240" cy="3240360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endParaRPr lang="ru-RU" sz="2400" b="1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lang="ru-RU" sz="2400" b="1" dirty="0" smtClean="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</a:rPr>
              <a:t>Е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СНА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endParaRPr lang="ru-RU" sz="2400" b="1" dirty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ЛАНДЫ</a:t>
            </a:r>
            <a:r>
              <a:rPr lang="ru-RU" sz="2400" b="1" dirty="0" smtClean="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</a:rPr>
              <a:t>Ш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СО</a:t>
            </a:r>
            <a:r>
              <a:rPr lang="ru-RU" sz="2400" b="1" dirty="0" smtClean="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</a:rPr>
              <a:t>Л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НЦЕ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739613"/>
            <a:ext cx="530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.р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8439" y="2564904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м.р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9025" y="3429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22685" y="4508594"/>
            <a:ext cx="1199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ранняя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2718792"/>
            <a:ext cx="12202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теплая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66711" y="3336667"/>
            <a:ext cx="1317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нежный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32930" y="2367464"/>
            <a:ext cx="1394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майский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39027" y="3824960"/>
            <a:ext cx="139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весеннее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92280" y="2334071"/>
            <a:ext cx="986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яркое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92041" y="19901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—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27561" y="3705999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—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27561" y="2899767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—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9197" y="4245777"/>
            <a:ext cx="2039830" cy="230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im2-tub-ru.yandex.net/i?id=fb5db42155ce041a606bc15dbb0779ce&amp;n=33&amp;h=215&amp;w=1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705" y="4246943"/>
            <a:ext cx="941992" cy="144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1-tub-ru.yandex.net/i?id=bfdc4dd7c49168dc772c96d17c6215f1&amp;n=33&amp;h=215&amp;w=23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188640"/>
            <a:ext cx="1040301" cy="95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0193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 работы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Прочитайте словосочетание.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Укажите имена существительные и имена прилагательные.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Определите род имён существительных.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роду имени существительного определите род имени прилагательного.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Выделите у прилагательных окончания.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1628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9395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46916"/>
          </a:xfrm>
        </p:spPr>
        <p:txBody>
          <a:bodyPr/>
          <a:lstStyle/>
          <a:p>
            <a:pPr lvl="0" algn="l">
              <a:lnSpc>
                <a:spcPct val="115000"/>
              </a:lnSpc>
              <a:spcBef>
                <a:spcPts val="0"/>
              </a:spcBef>
            </a:pP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2160240" cy="3240360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endParaRPr lang="ru-RU" sz="2400" b="1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lang="ru-RU" sz="2400" b="1" dirty="0" smtClean="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</a:rPr>
              <a:t>Е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СНА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endParaRPr lang="ru-RU" sz="2400" b="1" dirty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ЛАНДЫ</a:t>
            </a:r>
            <a:r>
              <a:rPr lang="ru-RU" sz="2400" b="1" dirty="0" smtClean="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</a:rPr>
              <a:t>Ш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СО</a:t>
            </a:r>
            <a:r>
              <a:rPr lang="ru-RU" sz="2400" b="1" dirty="0" smtClean="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</a:rPr>
              <a:t>Л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НЦЕ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199813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(как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739613"/>
            <a:ext cx="530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600" dirty="0" err="1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.р</a:t>
            </a:r>
            <a:r>
              <a:rPr lang="ru-RU" sz="1600" dirty="0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8439" y="2564904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м.р</a:t>
            </a:r>
            <a:r>
              <a:rPr lang="ru-RU" sz="1600" dirty="0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9025" y="3429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с.р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7744" y="290345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(как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ой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1961" y="37170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(как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22685" y="4508594"/>
            <a:ext cx="1199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Times New Roman"/>
                <a:ea typeface="Times New Roman"/>
              </a:rPr>
              <a:t>ранняя</a:t>
            </a:r>
            <a:endParaRPr lang="ru-RU" sz="24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2718792"/>
            <a:ext cx="12202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1F497D">
                    <a:lumMod val="75000"/>
                  </a:srgbClr>
                </a:solidFill>
                <a:latin typeface="Times New Roman"/>
                <a:ea typeface="Times New Roman"/>
              </a:rPr>
              <a:t>теплая </a:t>
            </a:r>
            <a:endParaRPr lang="ru-RU" sz="24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66711" y="3336667"/>
            <a:ext cx="1317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Times New Roman"/>
                <a:ea typeface="Times New Roman"/>
              </a:rPr>
              <a:t>нежный</a:t>
            </a:r>
            <a:endParaRPr lang="ru-RU" sz="24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32930" y="2367464"/>
            <a:ext cx="1394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Times New Roman"/>
                <a:ea typeface="Times New Roman"/>
              </a:rPr>
              <a:t>майский</a:t>
            </a:r>
            <a:endParaRPr lang="ru-RU" sz="24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39027" y="3824960"/>
            <a:ext cx="139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Times New Roman"/>
                <a:ea typeface="Times New Roman"/>
              </a:rPr>
              <a:t>весеннее</a:t>
            </a:r>
            <a:endParaRPr lang="ru-RU" sz="24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92280" y="2334071"/>
            <a:ext cx="986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Times New Roman"/>
                <a:ea typeface="Times New Roman"/>
              </a:rPr>
              <a:t>яркое</a:t>
            </a:r>
            <a:endParaRPr lang="ru-RU" sz="24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92041" y="19901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—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27561" y="3705999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—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227561" y="2899767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—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879233" y="188640"/>
            <a:ext cx="3519040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300" b="1" dirty="0" smtClean="0">
                <a:solidFill>
                  <a:srgbClr val="1F497D">
                    <a:lumMod val="75000"/>
                  </a:srgbClr>
                </a:solidFill>
                <a:latin typeface="Times New Roman"/>
                <a:ea typeface="SimSun"/>
              </a:rPr>
              <a:t>Проверь себя</a:t>
            </a:r>
            <a:endParaRPr lang="ru-RU" sz="4300" b="1" dirty="0">
              <a:solidFill>
                <a:srgbClr val="1F497D">
                  <a:lumMod val="75000"/>
                </a:srgbClr>
              </a:solidFill>
              <a:latin typeface="Times New Roman"/>
              <a:ea typeface="SimSu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9197" y="4245777"/>
            <a:ext cx="2039830" cy="230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im2-tub-ru.yandex.net/i?id=fb5db42155ce041a606bc15dbb0779ce&amp;n=33&amp;h=215&amp;w=1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705" y="4246943"/>
            <a:ext cx="941992" cy="144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1-tub-ru.yandex.net/i?id=bfdc4dd7c49168dc772c96d17c6215f1&amp;n=33&amp;h=215&amp;w=23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188640"/>
            <a:ext cx="1040301" cy="95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0257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5 -0.00347 L -0.26666 -0.1083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4" y="-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-0.07674 -0.36944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37" y="-1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07847 0.0687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3 -0.00972 L -0.14132 -0.07269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-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44444E-6 L -0.06041 -0.0208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1" y="-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L -0.17327 0.19954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63" y="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Попробуем сделать вывод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7112"/>
            <a:ext cx="8229600" cy="5245684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5000"/>
              </a:lnSpc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Мы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работали со словосочетаниями … (назвать).</a:t>
            </a:r>
            <a:endParaRPr lang="ru-RU" sz="24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роду имён существительных определили род имён прилагательных.</a:t>
            </a:r>
            <a:endParaRPr lang="ru-RU" sz="24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 имен прилагательных выделили окончания.</a:t>
            </a:r>
            <a:endParaRPr lang="ru-RU" sz="24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Мы узнали, что у имён прилагательных:</a:t>
            </a:r>
            <a:endParaRPr lang="ru-RU" sz="24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мужском роде окончания ……….;</a:t>
            </a:r>
            <a:endParaRPr lang="ru-RU" sz="24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женском роде окончания ………..;</a:t>
            </a:r>
            <a:endParaRPr lang="ru-RU" sz="2400" dirty="0"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 среднем роде окончания …………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3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881" y="620688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Изменение имен прилагательных в единственном числе  по родам»</a:t>
            </a:r>
            <a:endParaRPr lang="ru-RU" sz="40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132856"/>
            <a:ext cx="7776864" cy="118072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Всегда ли у имен прилагательных одинаковые окончания?</a:t>
            </a:r>
            <a:endParaRPr lang="ru-RU" sz="2800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861048"/>
            <a:ext cx="6984776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Какова тема урока? </a:t>
            </a:r>
            <a:endParaRPr lang="ru-RU" sz="2800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3224765"/>
            <a:ext cx="792088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От чего это зависит?</a:t>
            </a:r>
            <a:endParaRPr lang="ru-RU" sz="2800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88640"/>
            <a:ext cx="19720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ТЕМА: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6029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МедведеваО.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</TotalTime>
  <Words>548</Words>
  <Application>Microsoft Office PowerPoint</Application>
  <PresentationFormat>Экран (4:3)</PresentationFormat>
  <Paragraphs>149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SimSun</vt:lpstr>
      <vt:lpstr>Arial</vt:lpstr>
      <vt:lpstr>Calibri</vt:lpstr>
      <vt:lpstr>Monotype Corsiva</vt:lpstr>
      <vt:lpstr>Symbol</vt:lpstr>
      <vt:lpstr>Times New Roman</vt:lpstr>
      <vt:lpstr>МедведеваО.А</vt:lpstr>
      <vt:lpstr> «Изменение имён прилагательных по родам»</vt:lpstr>
      <vt:lpstr>Когда это бывает?</vt:lpstr>
      <vt:lpstr>Девиз: Мудрым никто не родился,       а научился.</vt:lpstr>
      <vt:lpstr>Словарная работа.</vt:lpstr>
      <vt:lpstr>Ребята, подберите к существительным соответствующие имена  прилагательные. Задайте к ним вопрос.</vt:lpstr>
      <vt:lpstr>План работы</vt:lpstr>
      <vt:lpstr>Презентация PowerPoint</vt:lpstr>
      <vt:lpstr>Попробуем сделать вывод</vt:lpstr>
      <vt:lpstr> «Изменение имен прилагательных в единственном числе  по родам»</vt:lpstr>
      <vt:lpstr>Презентация PowerPoint</vt:lpstr>
      <vt:lpstr>СВЕЖИЙ</vt:lpstr>
      <vt:lpstr>План работы по теме урока</vt:lpstr>
      <vt:lpstr>Ребята, этот алгоритм выучите наизусть и помните всегда! (с.56 правило)</vt:lpstr>
      <vt:lpstr>ВЫВОД:</vt:lpstr>
      <vt:lpstr>Работа в тетрадях</vt:lpstr>
      <vt:lpstr>ИТОГ УРОКА. Игра:  «ДА или НЕТ»</vt:lpstr>
      <vt:lpstr>Презентация PowerPoint</vt:lpstr>
      <vt:lpstr>Домашнее задание.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«Изменение имён прилагательных по родам»</dc:title>
  <cp:lastModifiedBy>User</cp:lastModifiedBy>
  <cp:revision>62</cp:revision>
  <dcterms:modified xsi:type="dcterms:W3CDTF">2020-06-08T09:11:03Z</dcterms:modified>
</cp:coreProperties>
</file>