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81" r:id="rId3"/>
    <p:sldId id="256" r:id="rId4"/>
    <p:sldId id="280" r:id="rId5"/>
    <p:sldId id="282" r:id="rId6"/>
    <p:sldId id="257" r:id="rId7"/>
    <p:sldId id="279" r:id="rId8"/>
    <p:sldId id="283" r:id="rId9"/>
    <p:sldId id="284" r:id="rId10"/>
    <p:sldId id="258" r:id="rId11"/>
    <p:sldId id="285" r:id="rId12"/>
    <p:sldId id="261" r:id="rId13"/>
    <p:sldId id="287" r:id="rId14"/>
    <p:sldId id="276" r:id="rId15"/>
    <p:sldId id="286" r:id="rId16"/>
    <p:sldId id="288" r:id="rId17"/>
    <p:sldId id="262" r:id="rId18"/>
    <p:sldId id="289" r:id="rId19"/>
    <p:sldId id="259" r:id="rId20"/>
    <p:sldId id="265" r:id="rId21"/>
    <p:sldId id="264" r:id="rId22"/>
    <p:sldId id="290" r:id="rId23"/>
    <p:sldId id="263" r:id="rId24"/>
    <p:sldId id="267" r:id="rId25"/>
    <p:sldId id="291" r:id="rId26"/>
    <p:sldId id="269" r:id="rId27"/>
    <p:sldId id="292" r:id="rId28"/>
    <p:sldId id="293" r:id="rId29"/>
    <p:sldId id="268" r:id="rId30"/>
    <p:sldId id="294" r:id="rId31"/>
    <p:sldId id="295" r:id="rId32"/>
    <p:sldId id="272" r:id="rId33"/>
    <p:sldId id="296" r:id="rId34"/>
    <p:sldId id="273" r:id="rId35"/>
    <p:sldId id="297" r:id="rId36"/>
    <p:sldId id="298" r:id="rId37"/>
    <p:sldId id="266"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48" autoAdjust="0"/>
  </p:normalViewPr>
  <p:slideViewPr>
    <p:cSldViewPr>
      <p:cViewPr varScale="1">
        <p:scale>
          <a:sx n="68" d="100"/>
          <a:sy n="68" d="100"/>
        </p:scale>
        <p:origin x="-8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4DAF91B-D4D2-4CDE-8CF8-B514BB5B87C7}" type="datetimeFigureOut">
              <a:rPr lang="ru-RU" smtClean="0"/>
              <a:pPr/>
              <a:t>05.05.2018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D42609-1A10-439A-A6B3-05D75D58473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AF91B-D4D2-4CDE-8CF8-B514BB5B87C7}" type="datetimeFigureOut">
              <a:rPr lang="ru-RU" smtClean="0"/>
              <a:pPr/>
              <a:t>05.05.2018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D42609-1A10-439A-A6B3-05D75D58473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3528" y="1052736"/>
            <a:ext cx="8568952" cy="1754326"/>
          </a:xfrm>
          <a:prstGeom prst="rect">
            <a:avLst/>
          </a:prstGeom>
          <a:noFill/>
        </p:spPr>
        <p:txBody>
          <a:bodyPr wrap="square" rtlCol="0">
            <a:spAutoFit/>
          </a:bodyPr>
          <a:lstStyle/>
          <a:p>
            <a:pPr algn="ctr"/>
            <a:r>
              <a:rPr lang="ru-RU" sz="3600" b="1" dirty="0" smtClean="0">
                <a:solidFill>
                  <a:srgbClr val="C00000"/>
                </a:solidFill>
                <a:latin typeface="Times New Roman" pitchFamily="18" charset="0"/>
                <a:cs typeface="Times New Roman" pitchFamily="18" charset="0"/>
              </a:rPr>
              <a:t>СТРУКТУРА   ВВЕДЕНИЯ  В  НАУЧНО-ИССЛЕДОВАТЕЛЬСКОЙ   РАБОТЕ</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79512" y="260648"/>
            <a:ext cx="8712968"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r>
              <a:rPr kumimoji="0" lang="ru-RU" sz="22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которые необходимо было решить в ходе работы:</a:t>
            </a:r>
            <a:endParaRPr kumimoji="0" lang="ru-RU" sz="22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познакомиться</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научной и публицистической литературой по данной теме;</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собрать</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необходимый фактический и фотоматериал по истории наличников в нашем селе;</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проанализировать</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литературу по данной теме;</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познакомиться</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различными видами оконных  наличников;</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сделать</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обоснованный вывод о своеобразии местных  наличников.</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6" name="Rectangle 2"/>
          <p:cNvSpPr>
            <a:spLocks noChangeArrowheads="1"/>
          </p:cNvSpPr>
          <p:nvPr/>
        </p:nvSpPr>
        <p:spPr bwMode="auto">
          <a:xfrm>
            <a:off x="251520" y="3717032"/>
            <a:ext cx="8640960"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Задачи: </a:t>
            </a:r>
            <a:endParaRPr kumimoji="0" lang="ru-RU"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выделить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фразеологизмы, в состав которых входят лексические компоненты с названиями животных;</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проанализировать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фразеологизмы по происхождению;</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охарактеризовать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фразеологические группы («кошка», «собака»);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выявить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стилистические особенности фразеологизмов.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1"/>
          <p:cNvSpPr>
            <a:spLocks noChangeArrowheads="1"/>
          </p:cNvSpPr>
          <p:nvPr/>
        </p:nvSpPr>
        <p:spPr bwMode="auto">
          <a:xfrm>
            <a:off x="179512" y="620688"/>
            <a:ext cx="878497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выяснение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причин и условий  появления определённых художественных мотивов на оконных наличниках села Б. Барандат, их символического смысла, а также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сохранение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письменного  и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фотосвидетельства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 культуре быта наших односельчан.</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Rectangle 2"/>
          <p:cNvSpPr>
            <a:spLocks noChangeArrowheads="1"/>
          </p:cNvSpPr>
          <p:nvPr/>
        </p:nvSpPr>
        <p:spPr bwMode="auto">
          <a:xfrm>
            <a:off x="251520" y="3861048"/>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Целью данного исследования  </a:t>
            </a:r>
            <a:r>
              <a:rPr kumimoji="0" lang="ru-RU" sz="2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является </a:t>
            </a:r>
            <a:r>
              <a:rPr kumimoji="0" lang="ru-RU" sz="240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изучение </a:t>
            </a:r>
            <a:r>
              <a:rPr kumimoji="0" lang="ru-RU" sz="2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фразеологических единиц, содержащих в своей структуре названия животных. </a:t>
            </a:r>
            <a:endParaRPr kumimoji="0" lang="ru-RU" sz="24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6145"/>
                                        </p:tgtEl>
                                        <p:attrNameLst>
                                          <p:attrName>style.visibility</p:attrName>
                                        </p:attrNameLst>
                                      </p:cBhvr>
                                      <p:to>
                                        <p:strVal val="visible"/>
                                      </p:to>
                                    </p:set>
                                    <p:animEffect transition="in" filter="fade">
                                      <p:cBhvr>
                                        <p:cTn id="16" dur="1000"/>
                                        <p:tgtEl>
                                          <p:spTgt spid="614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5"/>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6146"/>
                                        </p:tgtEl>
                                        <p:attrNameLst>
                                          <p:attrName>style.visibility</p:attrName>
                                        </p:attrNameLst>
                                      </p:cBhvr>
                                      <p:to>
                                        <p:strVal val="visible"/>
                                      </p:to>
                                    </p:set>
                                    <p:animEffect transition="in" filter="fade">
                                      <p:cBhvr>
                                        <p:cTn id="30"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p:bldP spid="6146" grpId="0"/>
      <p:bldP spid="4" grpId="0"/>
      <p:bldP spid="4" grpId="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179512" y="260648"/>
            <a:ext cx="878497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endParaRPr kumimoji="0" lang="ru-RU"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изучить</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документы по жизнедеятельности школы, личные дела учителей, личные и семейные архивы работников школы, документы военных лет;</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собрать и оформить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воспоминания бывших выпускников и педагогов школы;</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собрать и оформить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материалы об учителях – участниках войны;</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выявить</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характерные черты педагогического коллектива школы;</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пополнить</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музейный фонд школы.</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8" name="Rectangle 4"/>
          <p:cNvSpPr>
            <a:spLocks noChangeArrowheads="1"/>
          </p:cNvSpPr>
          <p:nvPr/>
        </p:nvSpPr>
        <p:spPr bwMode="auto">
          <a:xfrm>
            <a:off x="179512" y="3645024"/>
            <a:ext cx="8712968"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Задачи</a:t>
            </a:r>
            <a:endParaRPr kumimoji="0" lang="ru-RU"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составить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лексикографический  портрет  слова  «</a:t>
            </a:r>
            <a:r>
              <a:rPr kumimoji="0" lang="ru-RU" sz="2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пустыня»;</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проанализировать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стихотворения А.С Пушкина на предмет использования в них концепта «пустыня»;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сделать вывод</a:t>
            </a:r>
            <a:r>
              <a:rPr kumimoji="0" lang="ru-RU" sz="2200" b="0" i="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 смысловом богатстве  слова «пустыня», об уникальности словоупотребления в поэзии А.С. Пушкина;</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совершенствовать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умения и навыки работы с художественным  текстом.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3"/>
          <p:cNvSpPr>
            <a:spLocks noChangeArrowheads="1"/>
          </p:cNvSpPr>
          <p:nvPr/>
        </p:nvSpPr>
        <p:spPr bwMode="auto">
          <a:xfrm>
            <a:off x="251520" y="404664"/>
            <a:ext cx="864096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наиболее характерных черт, присущих педагогическому коллективу Барандатской школы с первых дней её создания,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определение роли</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педагогического коллектива в духовном и патриотическом воспитании учащихся и жителей села, вклада школы в образование и культуру  села и района.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179512" y="4797152"/>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 исследования: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представление</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концепта «пустыня» в пространстве русского языка  и в художественном мире  А.С. Пушкина (на материале его стихов).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6147"/>
                                        </p:tgtEl>
                                        <p:attrNameLst>
                                          <p:attrName>style.visibility</p:attrName>
                                        </p:attrNameLst>
                                      </p:cBhvr>
                                      <p:to>
                                        <p:strVal val="visible"/>
                                      </p:to>
                                    </p:set>
                                    <p:animEffect transition="in" filter="fade">
                                      <p:cBhvr>
                                        <p:cTn id="16" dur="1000"/>
                                        <p:tgtEl>
                                          <p:spTgt spid="6147"/>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5"/>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6148"/>
                                        </p:tgtEl>
                                        <p:attrNameLst>
                                          <p:attrName>style.visibility</p:attrName>
                                        </p:attrNameLst>
                                      </p:cBhvr>
                                      <p:to>
                                        <p:strVal val="visible"/>
                                      </p:to>
                                    </p:set>
                                    <p:animEffect transition="in" filter="fade">
                                      <p:cBhvr>
                                        <p:cTn id="30" dur="1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51520" y="404664"/>
            <a:ext cx="8604448"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  исследования</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изучить </a:t>
            </a:r>
            <a:r>
              <a:rPr kumimoji="0" lang="ru-RU" sz="22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специальную литературу и публикации в периодической печати о русском народном костюме нашего края;</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собрать и проанализировать </a:t>
            </a:r>
            <a:r>
              <a:rPr kumimoji="0" lang="ru-RU" sz="22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иконографический материал по теме;</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изучить</a:t>
            </a:r>
            <a:r>
              <a:rPr kumimoji="0" lang="ru-RU" sz="22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материалы по реконструкции сибирского костюма  известных мастеров из Омска и Новосибирска (</a:t>
            </a:r>
            <a:r>
              <a:rPr kumimoji="0" lang="ru-RU" sz="2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Репиной Т. М., Куликовой Т.Ю. и Рублевой Т.С.);</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исследовать</a:t>
            </a:r>
            <a:r>
              <a:rPr kumimoji="0" lang="ru-RU" sz="22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особенности народного костюма нашей местности.</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4" name="Rectangle 2"/>
          <p:cNvSpPr>
            <a:spLocks noChangeArrowheads="1"/>
          </p:cNvSpPr>
          <p:nvPr/>
        </p:nvSpPr>
        <p:spPr bwMode="auto">
          <a:xfrm>
            <a:off x="251520" y="3573016"/>
            <a:ext cx="8640960" cy="283154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проследить</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наличие и повторяемость ключевых слов и символов в текстах народных песен.</a:t>
            </a:r>
            <a:endPar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изучить</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лингвистические понятия: ключевые слова, символ, образ, повтор;</a:t>
            </a:r>
            <a:endPar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2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определить</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значение  ключевых слов  и символов  для создания эмоционально-психологического  настроя песни,  формирования других выразительных средств,   для понимания текста песни.</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5"/>
          <p:cNvSpPr>
            <a:spLocks noChangeArrowheads="1"/>
          </p:cNvSpPr>
          <p:nvPr/>
        </p:nvSpPr>
        <p:spPr bwMode="auto">
          <a:xfrm>
            <a:off x="323528" y="980728"/>
            <a:ext cx="8820472" cy="120032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исследования:</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комплексное изучение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русского народного костюма Западной Сибири, выявление общих характерных  особенностей костюма нашей местности.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Rectangle 6"/>
          <p:cNvSpPr>
            <a:spLocks noChangeArrowheads="1"/>
          </p:cNvSpPr>
          <p:nvPr/>
        </p:nvSpPr>
        <p:spPr bwMode="auto">
          <a:xfrm>
            <a:off x="323528" y="4077072"/>
            <a:ext cx="835292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a:t>
            </a:r>
            <a:r>
              <a:rPr kumimoji="0" lang="ru-RU" sz="2400" b="0" i="0" u="none" strike="noStrike" cap="none" normalizeH="0" baseline="0" dirty="0" smtClean="0">
                <a:ln>
                  <a:noFill/>
                </a:ln>
                <a:solidFill>
                  <a:srgbClr val="FFFFFF"/>
                </a:solidFill>
                <a:effectLst>
                  <a:outerShdw blurRad="38100" dist="38100" dir="2700000" algn="tl">
                    <a:srgbClr val="C0C0C0"/>
                  </a:outerShdw>
                </a:effectLst>
                <a:latin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таких понятий, как  ключевые слова, символы, образы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русских народных  песнях.</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8193"/>
                                        </p:tgtEl>
                                        <p:attrNameLst>
                                          <p:attrName>style.visibility</p:attrName>
                                        </p:attrNameLst>
                                      </p:cBhvr>
                                      <p:to>
                                        <p:strVal val="visible"/>
                                      </p:to>
                                    </p:set>
                                    <p:animEffect transition="in" filter="fade">
                                      <p:cBhvr>
                                        <p:cTn id="16" dur="1000"/>
                                        <p:tgtEl>
                                          <p:spTgt spid="819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7"/>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8194"/>
                                        </p:tgtEl>
                                        <p:attrNameLst>
                                          <p:attrName>style.visibility</p:attrName>
                                        </p:attrNameLst>
                                      </p:cBhvr>
                                      <p:to>
                                        <p:strVal val="visible"/>
                                      </p:to>
                                    </p:set>
                                    <p:animEffect transition="in" filter="fade">
                                      <p:cBhvr>
                                        <p:cTn id="30" dur="1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p:bldP spid="8194" grpId="0" animBg="1"/>
      <p:bldP spid="4" grpId="0" animBg="1"/>
      <p:bldP spid="4" grpId="1" animBg="1"/>
      <p:bldP spid="7"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323528" y="476672"/>
            <a:ext cx="86409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 </a:t>
            </a:r>
          </a:p>
          <a:p>
            <a:pPr marL="0" marR="0" lvl="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рассмотреть</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евангельские истоки повести;  </a:t>
            </a:r>
          </a:p>
          <a:p>
            <a:pPr marL="0" marR="0" lvl="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проанализировать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особенности   преломления евангельского</a:t>
            </a:r>
          </a:p>
          <a:p>
            <a:pPr marL="0" marR="0" lvl="0" defTabSz="914400" rtl="0" eaLnBrk="0" fontAlgn="base" latinLnBrk="0" hangingPunct="0">
              <a:lnSpc>
                <a:spcPct val="100000"/>
              </a:lnSpc>
              <a:spcBef>
                <a:spcPct val="0"/>
              </a:spcBef>
              <a:spcAft>
                <a:spcPct val="0"/>
              </a:spcAft>
              <a:buClrTx/>
              <a:buSzTx/>
              <a:buFontTx/>
              <a:buNone/>
              <a:tabLst/>
            </a:pPr>
            <a:r>
              <a:rPr lang="ru-RU" sz="2400" dirty="0">
                <a:latin typeface="Times New Roman" pitchFamily="18" charset="0"/>
                <a:ea typeface="Times New Roman" pitchFamily="18" charset="0"/>
                <a:cs typeface="Times New Roman" pitchFamily="18" charset="0"/>
              </a:rPr>
              <a:t> </a:t>
            </a:r>
            <a:r>
              <a:rPr lang="ru-RU" sz="2400" dirty="0" smtClean="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сюжета о предательстве Иуды в произведении Л. Андреева.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6" name="Rectangle 4"/>
          <p:cNvSpPr>
            <a:spLocks noChangeArrowheads="1"/>
          </p:cNvSpPr>
          <p:nvPr/>
        </p:nvSpPr>
        <p:spPr bwMode="auto">
          <a:xfrm>
            <a:off x="251520" y="3645024"/>
            <a:ext cx="864096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tab pos="457200" algn="l"/>
              </a:tabLst>
            </a:pPr>
            <a:r>
              <a:rPr kumimoji="0" lang="ru-RU" sz="24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endParaRPr kumimoji="0" lang="ru-RU" sz="2400"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изучить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литературу и другие возможные источники </a:t>
            </a:r>
          </a:p>
          <a:p>
            <a:pPr marL="0" marR="0" lvl="0" indent="0" defTabSz="914400" rtl="0" eaLnBrk="0" fontAlgn="base" latinLnBrk="0" hangingPunct="0">
              <a:lnSpc>
                <a:spcPct val="100000"/>
              </a:lnSpc>
              <a:spcBef>
                <a:spcPct val="0"/>
              </a:spcBef>
              <a:spcAft>
                <a:spcPct val="0"/>
              </a:spcAft>
              <a:buClrTx/>
              <a:buSzTx/>
              <a:tabLst>
                <a:tab pos="457200" algn="l"/>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информации по теме;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выделить и описать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наиболее важные факты и события  из</a:t>
            </a:r>
          </a:p>
          <a:p>
            <a:pPr marL="0" marR="0" lvl="0" indent="0" defTabSz="914400" rtl="0" eaLnBrk="0" fontAlgn="base" latinLnBrk="0" hangingPunct="0">
              <a:lnSpc>
                <a:spcPct val="100000"/>
              </a:lnSpc>
              <a:spcBef>
                <a:spcPct val="0"/>
              </a:spcBef>
              <a:spcAft>
                <a:spcPct val="0"/>
              </a:spcAft>
              <a:buClrTx/>
              <a:buSzTx/>
              <a:tabLst>
                <a:tab pos="457200" algn="l"/>
              </a:tabLst>
            </a:pPr>
            <a:r>
              <a:rPr kumimoji="0" lang="ru-RU" sz="24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истории Гвардейского экипажа;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проанализировать</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эти факты и события.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323528" y="476672"/>
            <a:ext cx="8568952" cy="1200329"/>
          </a:xfrm>
          <a:prstGeom prst="rect">
            <a:avLst/>
          </a:prstGeom>
        </p:spPr>
        <p:txBody>
          <a:bodyPr wrap="square">
            <a:spAutoFit/>
          </a:bodyPr>
          <a:lstStyle/>
          <a:p>
            <a:r>
              <a:rPr lang="ru-RU" sz="2400" b="1" dirty="0">
                <a:solidFill>
                  <a:srgbClr val="C00000"/>
                </a:solidFill>
                <a:latin typeface="Times New Roman" pitchFamily="18" charset="0"/>
                <a:cs typeface="Times New Roman" pitchFamily="18" charset="0"/>
              </a:rPr>
              <a:t>Цель нашей  работы </a:t>
            </a:r>
            <a:r>
              <a:rPr lang="ru-RU" sz="2400" b="1" dirty="0" smtClean="0">
                <a:solidFill>
                  <a:srgbClr val="C0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заключалась </a:t>
            </a:r>
            <a:r>
              <a:rPr lang="ru-RU" sz="2400" dirty="0">
                <a:latin typeface="Times New Roman" pitchFamily="18" charset="0"/>
                <a:cs typeface="Times New Roman" pitchFamily="18" charset="0"/>
              </a:rPr>
              <a:t>в </a:t>
            </a:r>
            <a:r>
              <a:rPr lang="ru-RU" sz="2400" u="sng" dirty="0">
                <a:latin typeface="Times New Roman" pitchFamily="18" charset="0"/>
                <a:cs typeface="Times New Roman" pitchFamily="18" charset="0"/>
              </a:rPr>
              <a:t>выявлении</a:t>
            </a:r>
            <a:r>
              <a:rPr lang="ru-RU" sz="2400" dirty="0">
                <a:latin typeface="Times New Roman" pitchFamily="18" charset="0"/>
                <a:cs typeface="Times New Roman" pitchFamily="18" charset="0"/>
              </a:rPr>
              <a:t> философской проблематики повести «Иуда Искариот» и позиции автора в отношении интерпретируемого им библейского сюжета. </a:t>
            </a:r>
          </a:p>
        </p:txBody>
      </p:sp>
      <p:sp>
        <p:nvSpPr>
          <p:cNvPr id="5" name="Rectangle 1"/>
          <p:cNvSpPr>
            <a:spLocks noChangeArrowheads="1"/>
          </p:cNvSpPr>
          <p:nvPr/>
        </p:nvSpPr>
        <p:spPr bwMode="auto">
          <a:xfrm>
            <a:off x="251520" y="4077072"/>
            <a:ext cx="86409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работы</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освещение</a:t>
            </a:r>
            <a:r>
              <a:rPr kumimoji="0" lang="ru-RU" sz="240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роли Гвардейского экипажа в Отечественной войне 1812 года.</a:t>
            </a:r>
            <a:endParaRPr kumimoji="0" lang="ru-RU" sz="240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8195"/>
                                        </p:tgtEl>
                                        <p:attrNameLst>
                                          <p:attrName>style.visibility</p:attrName>
                                        </p:attrNameLst>
                                      </p:cBhvr>
                                      <p:to>
                                        <p:strVal val="visible"/>
                                      </p:to>
                                    </p:set>
                                    <p:animEffect transition="in" filter="fade">
                                      <p:cBhvr>
                                        <p:cTn id="16" dur="1000"/>
                                        <p:tgtEl>
                                          <p:spTgt spid="819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5"/>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8196"/>
                                        </p:tgtEl>
                                        <p:attrNameLst>
                                          <p:attrName>style.visibility</p:attrName>
                                        </p:attrNameLst>
                                      </p:cBhvr>
                                      <p:to>
                                        <p:strVal val="visible"/>
                                      </p:to>
                                    </p:set>
                                    <p:animEffect transition="in" filter="fade">
                                      <p:cBhvr>
                                        <p:cTn id="30" dur="1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79512" y="908720"/>
            <a:ext cx="871296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проследить</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историю изучения русской рок-поэзии, её</a:t>
            </a:r>
          </a:p>
          <a:p>
            <a:pPr marL="0" marR="0" lvl="0" indent="0" algn="just" defTabSz="914400" rtl="0" eaLnBrk="0" fontAlgn="base" latinLnBrk="0" hangingPunct="0">
              <a:lnSpc>
                <a:spcPct val="100000"/>
              </a:lnSpc>
              <a:spcBef>
                <a:spcPct val="0"/>
              </a:spcBef>
              <a:spcAft>
                <a:spcPct val="0"/>
              </a:spcAft>
              <a:buClrTx/>
              <a:buSzTx/>
              <a:tabLst/>
            </a:pPr>
            <a:r>
              <a:rPr lang="ru-RU" sz="2400" dirty="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отличительных особенностей как части русской литературы;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проанализировать</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произведения  А.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Шаганова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 Варшавского,</a:t>
            </a:r>
          </a:p>
          <a:p>
            <a:pPr marL="0" marR="0" lvl="0" indent="0" algn="just" defTabSz="914400" rtl="0" eaLnBrk="0" fontAlgn="base" latinLnBrk="0" hangingPunct="0">
              <a:lnSpc>
                <a:spcPct val="100000"/>
              </a:lnSpc>
              <a:spcBef>
                <a:spcPct val="0"/>
              </a:spcBef>
              <a:spcAft>
                <a:spcPct val="0"/>
              </a:spcAft>
              <a:buClrTx/>
              <a:buSzTx/>
              <a:tabLst/>
            </a:pPr>
            <a:r>
              <a:rPr lang="ru-RU" sz="2400" dirty="0">
                <a:latin typeface="Times New Roman" pitchFamily="18" charset="0"/>
                <a:ea typeface="Times New Roman" pitchFamily="18" charset="0"/>
                <a:cs typeface="Times New Roman" pitchFamily="18" charset="0"/>
              </a:rPr>
              <a:t> </a:t>
            </a:r>
            <a:r>
              <a:rPr lang="ru-RU" sz="2400" dirty="0" smtClean="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Ю. Шевчука, К.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Кинчева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др. рок-поэтов с идейно-образной,</a:t>
            </a:r>
          </a:p>
          <a:p>
            <a:pPr marL="0" marR="0" lvl="0" indent="0" algn="just" defTabSz="914400" rtl="0" eaLnBrk="0" fontAlgn="base" latinLnBrk="0" hangingPunct="0">
              <a:lnSpc>
                <a:spcPct val="100000"/>
              </a:lnSpc>
              <a:spcBef>
                <a:spcPct val="0"/>
              </a:spcBef>
              <a:spcAft>
                <a:spcPct val="0"/>
              </a:spcAft>
              <a:buClrTx/>
              <a:buSzTx/>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содержательной позиций и с точки зрения использования</a:t>
            </a:r>
          </a:p>
          <a:p>
            <a:pPr marL="0" marR="0" lvl="0" indent="0" algn="just" defTabSz="914400" rtl="0" eaLnBrk="0" fontAlgn="base" latinLnBrk="0" hangingPunct="0">
              <a:lnSpc>
                <a:spcPct val="100000"/>
              </a:lnSpc>
              <a:spcBef>
                <a:spcPct val="0"/>
              </a:spcBef>
              <a:spcAft>
                <a:spcPct val="0"/>
              </a:spcAft>
              <a:buClrTx/>
              <a:buSzTx/>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изобразительно-выразительных средств языка;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выявить</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специфику использования православно-христианских</a:t>
            </a:r>
          </a:p>
          <a:p>
            <a:pPr marL="0" marR="0" lvl="0" indent="0" algn="just" defTabSz="914400" rtl="0" eaLnBrk="0" fontAlgn="base" latinLnBrk="0" hangingPunct="0">
              <a:lnSpc>
                <a:spcPct val="100000"/>
              </a:lnSpc>
              <a:spcBef>
                <a:spcPct val="0"/>
              </a:spcBef>
              <a:spcAft>
                <a:spcPct val="0"/>
              </a:spcAft>
              <a:buClrTx/>
              <a:buSzTx/>
              <a:tabLst/>
            </a:pPr>
            <a:r>
              <a:rPr lang="ru-RU" sz="2400" dirty="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мотивов в творчестве А.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Шаганова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Д. Варшавского, </a:t>
            </a:r>
          </a:p>
          <a:p>
            <a:pPr marL="0" marR="0" lvl="0" indent="0" algn="just" defTabSz="914400" rtl="0" eaLnBrk="0" fontAlgn="base" latinLnBrk="0" hangingPunct="0">
              <a:lnSpc>
                <a:spcPct val="100000"/>
              </a:lnSpc>
              <a:spcBef>
                <a:spcPct val="0"/>
              </a:spcBef>
              <a:spcAft>
                <a:spcPct val="0"/>
              </a:spcAft>
              <a:buClrTx/>
              <a:buSzTx/>
              <a:tabLst/>
            </a:pPr>
            <a:r>
              <a:rPr lang="ru-RU" sz="2400" dirty="0">
                <a:latin typeface="Times New Roman" pitchFamily="18" charset="0"/>
                <a:ea typeface="Times New Roman" pitchFamily="18" charset="0"/>
                <a:cs typeface="Times New Roman" pitchFamily="18" charset="0"/>
              </a:rPr>
              <a:t> </a:t>
            </a:r>
            <a:r>
              <a:rPr lang="ru-RU" sz="2400" dirty="0" smtClean="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Ю. Шевчука; влияние православия на творчество К.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Кинчева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tabLst/>
            </a:pPr>
            <a:r>
              <a:rPr lang="ru-RU" sz="2400" dirty="0" smtClean="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особенности использования  религиозных образов в русской</a:t>
            </a:r>
          </a:p>
          <a:p>
            <a:pPr marL="0" marR="0" lvl="0" indent="0" algn="just" defTabSz="914400" rtl="0" eaLnBrk="0" fontAlgn="base" latinLnBrk="0" hangingPunct="0">
              <a:lnSpc>
                <a:spcPct val="100000"/>
              </a:lnSpc>
              <a:spcBef>
                <a:spcPct val="0"/>
              </a:spcBef>
              <a:spcAft>
                <a:spcPct val="0"/>
              </a:spcAft>
              <a:buClrTx/>
              <a:buSzTx/>
              <a:tabLst/>
            </a:pPr>
            <a:r>
              <a:rPr lang="ru-RU" sz="2400" dirty="0">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рок-поэзии А.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Башлачёва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Кормильцева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В.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Бутусова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Rectangle 2"/>
          <p:cNvSpPr>
            <a:spLocks noChangeArrowheads="1"/>
          </p:cNvSpPr>
          <p:nvPr/>
        </p:nvSpPr>
        <p:spPr bwMode="auto">
          <a:xfrm>
            <a:off x="251520" y="1988840"/>
            <a:ext cx="874846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данной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основных особенностей использования православно-христианских мотивов в современной рок-поэзии.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5"/>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23553"/>
                                        </p:tgtEl>
                                        <p:attrNameLst>
                                          <p:attrName>style.visibility</p:attrName>
                                        </p:attrNameLst>
                                      </p:cBhvr>
                                      <p:to>
                                        <p:strVal val="visible"/>
                                      </p:to>
                                    </p:set>
                                    <p:animEffect transition="in" filter="fade">
                                      <p:cBhvr>
                                        <p:cTn id="16" dur="1000"/>
                                        <p:tgtEl>
                                          <p:spTgt spid="23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251520" y="1052736"/>
            <a:ext cx="8568952" cy="415498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 :</a:t>
            </a:r>
            <a:r>
              <a:rPr kumimoji="0" lang="ru-RU" sz="2400" b="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ru-RU" sz="2400" b="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b="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выявить</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исторические этапы формирования сибирского </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казачества, их отличительные черты по отношению к </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формированию российского казачества;</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ru-RU" sz="2400" b="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проанализировать</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особенности сибирского казачества как </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субкультурного</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слоя в российской культуре;</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lang="ru-RU" sz="2400" u="sng" dirty="0">
                <a:solidFill>
                  <a:srgbClr val="000000"/>
                </a:solidFill>
                <a:latin typeface="Times New Roman" pitchFamily="18" charset="0"/>
                <a:ea typeface="Times New Roman" pitchFamily="18" charset="0"/>
                <a:cs typeface="Times New Roman" pitchFamily="18" charset="0"/>
              </a:rPr>
              <a:t>р</a:t>
            </a:r>
            <a:r>
              <a:rPr kumimoji="0" lang="ru-RU" sz="2400" b="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ассмотреть</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традиционно-бытовой уклад казачества Западной</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Сибири в его отличительных чертах;</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lang="ru-RU" sz="2400" u="sng" dirty="0">
                <a:solidFill>
                  <a:srgbClr val="000000"/>
                </a:solidFill>
                <a:latin typeface="Times New Roman" pitchFamily="18" charset="0"/>
                <a:ea typeface="Times New Roman" pitchFamily="18" charset="0"/>
                <a:cs typeface="Times New Roman" pitchFamily="18" charset="0"/>
              </a:rPr>
              <a:t>в</a:t>
            </a:r>
            <a:r>
              <a:rPr kumimoji="0" lang="ru-RU" sz="2400" b="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ыделить</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специфические особенности календарных и </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семейно-бытовых праздников и обрядов, бытовавших в </a:t>
            </a:r>
            <a:r>
              <a:rPr kumimoji="0" lang="en-US"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XIX</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tabLst/>
            </a:pPr>
            <a:r>
              <a:rPr lang="ru-RU" sz="2400" dirty="0">
                <a:solidFill>
                  <a:srgbClr val="000000"/>
                </a:solidFill>
                <a:latin typeface="Times New Roman" pitchFamily="18" charset="0"/>
                <a:ea typeface="Times New Roman" pitchFamily="18" charset="0"/>
                <a:cs typeface="Times New Roman" pitchFamily="18" charset="0"/>
              </a:rPr>
              <a:t> </a:t>
            </a:r>
            <a:r>
              <a:rPr lang="ru-RU" sz="2400" dirty="0" smtClean="0">
                <a:solidFill>
                  <a:srgbClr val="000000"/>
                </a:solidFill>
                <a:latin typeface="Times New Roman" pitchFamily="18" charset="0"/>
                <a:ea typeface="Times New Roman" pitchFamily="18" charset="0"/>
                <a:cs typeface="Times New Roman" pitchFamily="18" charset="0"/>
              </a:rPr>
              <a:t> </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начале </a:t>
            </a:r>
            <a:r>
              <a:rPr kumimoji="0" lang="en-US"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XX</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вв.</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3"/>
          <p:cNvSpPr>
            <a:spLocks noChangeArrowheads="1"/>
          </p:cNvSpPr>
          <p:nvPr/>
        </p:nvSpPr>
        <p:spPr bwMode="auto">
          <a:xfrm>
            <a:off x="395536" y="3501008"/>
            <a:ext cx="835292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исследования:</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знакомство</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 духовной культурой сибирского казачества, с морально-нравственными законами существования казаков, их жизненными устоями.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3"/>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23554"/>
                                        </p:tgtEl>
                                        <p:attrNameLst>
                                          <p:attrName>style.visibility</p:attrName>
                                        </p:attrNameLst>
                                      </p:cBhvr>
                                      <p:to>
                                        <p:strVal val="visible"/>
                                      </p:to>
                                    </p:set>
                                    <p:animEffect transition="in" filter="fade">
                                      <p:cBhvr>
                                        <p:cTn id="16" dur="1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3" grpId="0"/>
      <p:bldP spid="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91880" y="2204864"/>
            <a:ext cx="2337243"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МЕТОДЫ</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251520" y="260648"/>
            <a:ext cx="86409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Методы  работы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работа с литературой  и  Интернет-ресурсами, сбор материалов по теме, изучение иконографического материала, анализ и описание фотоматериалов, беседа, наблюдение, сравнение, обобщение.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18" name="Rectangle 2"/>
          <p:cNvSpPr>
            <a:spLocks noChangeArrowheads="1"/>
          </p:cNvSpPr>
          <p:nvPr/>
        </p:nvSpPr>
        <p:spPr bwMode="auto">
          <a:xfrm>
            <a:off x="179512" y="2060848"/>
            <a:ext cx="84969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Основные методы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работа с литературой, Интернет-ресурсами,  анализ, классификация.</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219" name="Rectangle 3"/>
          <p:cNvSpPr>
            <a:spLocks noChangeArrowheads="1"/>
          </p:cNvSpPr>
          <p:nvPr/>
        </p:nvSpPr>
        <p:spPr bwMode="auto">
          <a:xfrm>
            <a:off x="251520" y="3068960"/>
            <a:ext cx="86409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Методы: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работа с документами и  Интернет-ресурсами, сбор материалов  по теме, анализ и описание фотоматериалов,  изучение и анализ периодической печати, беседа,  экскурсия в музей, наблюдение,  обобщение.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0" name="Rectangle 4"/>
          <p:cNvSpPr>
            <a:spLocks noChangeArrowheads="1"/>
          </p:cNvSpPr>
          <p:nvPr/>
        </p:nvSpPr>
        <p:spPr bwMode="auto">
          <a:xfrm>
            <a:off x="251520" y="486916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Методы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работа с литературой, Интернет-ресурсами, анализ, классификация.</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ChangeArrowheads="1"/>
          </p:cNvSpPr>
          <p:nvPr/>
        </p:nvSpPr>
        <p:spPr bwMode="auto">
          <a:xfrm>
            <a:off x="179512" y="332656"/>
            <a:ext cx="871296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Методы исследования: </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работа с литературой и  Интернет-ресурсами, сбор материалов по теме, изучение иконографического материала, анализ и описание фотоматериалов,  беседа, экскурсия в музей, наблюдение, сравнение, обобщение.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22" name="Rectangle 6"/>
          <p:cNvSpPr>
            <a:spLocks noChangeArrowheads="1"/>
          </p:cNvSpPr>
          <p:nvPr/>
        </p:nvSpPr>
        <p:spPr bwMode="auto">
          <a:xfrm>
            <a:off x="251520" y="2591326"/>
            <a:ext cx="835292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Методы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работа с литературой, Интернет-ресурсами,  анализ, классификация.</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251520" y="3933056"/>
            <a:ext cx="8712968" cy="1200329"/>
          </a:xfrm>
          <a:prstGeom prst="rect">
            <a:avLst/>
          </a:prstGeom>
        </p:spPr>
        <p:txBody>
          <a:bodyPr wrap="square">
            <a:spAutoFit/>
          </a:bodyPr>
          <a:lstStyle/>
          <a:p>
            <a:r>
              <a:rPr lang="ru-RU" sz="2400" b="1" dirty="0">
                <a:solidFill>
                  <a:srgbClr val="C00000"/>
                </a:solidFill>
                <a:latin typeface="Times New Roman" pitchFamily="18" charset="0"/>
                <a:cs typeface="Times New Roman" pitchFamily="18" charset="0"/>
              </a:rPr>
              <a:t>Методы</a:t>
            </a:r>
            <a:r>
              <a:rPr lang="ru-RU" sz="2400" dirty="0">
                <a:solidFill>
                  <a:srgbClr val="C00000"/>
                </a:solidFill>
                <a:latin typeface="Times New Roman" pitchFamily="18" charset="0"/>
                <a:cs typeface="Times New Roman" pitchFamily="18" charset="0"/>
              </a:rPr>
              <a:t>,</a:t>
            </a:r>
            <a:r>
              <a:rPr lang="ru-RU" sz="2400" dirty="0">
                <a:latin typeface="Times New Roman" pitchFamily="18" charset="0"/>
                <a:cs typeface="Times New Roman" pitchFamily="18" charset="0"/>
              </a:rPr>
              <a:t> использованные при написании данной работы: метод тематического и лингвистического анализа,  сравнительно-типологический, мировоззренческий, биографический.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2276872"/>
            <a:ext cx="4063164"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АКТУАЛЬНОСТЬ</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0" y="2276872"/>
            <a:ext cx="1569660"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ТЕМА</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179512" y="245259"/>
            <a:ext cx="8568952"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 работы</a:t>
            </a:r>
            <a:r>
              <a:rPr kumimoji="0" lang="ru-RU" sz="2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заключается в том, что изучение предметов  народного быта  помогает  понять культурное наследие народа, традиции и национальный характер, помогает сохранить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письменное и </a:t>
            </a:r>
            <a:r>
              <a:rPr kumimoji="0" lang="ru-RU"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фотосвидетельство</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 культуре быта наших односельчан</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42" name="Rectangle 2"/>
          <p:cNvSpPr>
            <a:spLocks noChangeArrowheads="1"/>
          </p:cNvSpPr>
          <p:nvPr/>
        </p:nvSpPr>
        <p:spPr bwMode="auto">
          <a:xfrm>
            <a:off x="179512" y="1973451"/>
            <a:ext cx="896448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данного  исследования  продиктована  необходимостью  изучения  взаимосвязи  языка, мышления и культуры.  Изучение  устойчивых и неделимых словосочетаний  очень актуально, потому что позволяют получить информацию  о  выразительности  фразеологизмов и  их культурно-информативной  функции.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3" name="Rectangle 3"/>
          <p:cNvSpPr>
            <a:spLocks noChangeArrowheads="1"/>
          </p:cNvSpPr>
          <p:nvPr/>
        </p:nvSpPr>
        <p:spPr bwMode="auto">
          <a:xfrm>
            <a:off x="179512" y="3917668"/>
            <a:ext cx="8964488"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a:t>
            </a:r>
            <a:r>
              <a:rPr kumimoji="0" lang="ru-RU"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работы в том, что сегодня необходимо поднимать престиж учительской профессии в обществе, показывая  роль учителя в жизни каждого человека и целой страны.</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44" name="Rectangle 4"/>
          <p:cNvSpPr>
            <a:spLocks noChangeArrowheads="1"/>
          </p:cNvSpPr>
          <p:nvPr/>
        </p:nvSpPr>
        <p:spPr bwMode="auto">
          <a:xfrm>
            <a:off x="179512" y="5301208"/>
            <a:ext cx="8784976"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a:t>
            </a:r>
            <a:r>
              <a:rPr kumimoji="0" lang="ru-RU"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исследования заключается в  том, что, изучая  природу концепта,  мы обогащаем  свой ум,  развиваем языковые  способности, совершенствуем аналитические  умения и навыки.</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179512" y="2132856"/>
            <a:ext cx="853244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Тема актуальна, поскольку в настоящее время в обществе наблюдается стремление к  поиску настоящей, подлинной красоты, пробуждается интерес к народным  корням, традициям, фольклору, к более  глубокому пониманию настоящих художественных ценностей.</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251520" y="4221088"/>
            <a:ext cx="871296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Актуальность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связана с тем, что рок-культура является неотъемлемой частью современной русской культуры. Всё это позволяет говорить о важности изучения русской рок-культуры  для уточнения представления об особой картине мира, отражаемой в произведениях представителей русской рок-поэзии.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5"/>
          <p:cNvSpPr>
            <a:spLocks noChangeArrowheads="1"/>
          </p:cNvSpPr>
          <p:nvPr/>
        </p:nvSpPr>
        <p:spPr bwMode="auto">
          <a:xfrm>
            <a:off x="179512" y="260648"/>
            <a:ext cx="871296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Актуальность работы</a:t>
            </a:r>
            <a:r>
              <a:rPr kumimoji="0" lang="ru-RU" sz="2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заключается в том, что изучение народного костюма  помогает понять культурное наследие народа, традиции и национальный характер, помогает сохранить самобытность народа в быту и одежде.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844824"/>
            <a:ext cx="5618910" cy="1200329"/>
          </a:xfrm>
          <a:prstGeom prst="rect">
            <a:avLst/>
          </a:prstGeom>
          <a:noFill/>
        </p:spPr>
        <p:txBody>
          <a:bodyPr wrap="none" rtlCol="0">
            <a:spAutoFit/>
          </a:bodyPr>
          <a:lstStyle/>
          <a:p>
            <a:pPr algn="ctr"/>
            <a:r>
              <a:rPr lang="ru-RU" sz="3600" b="1" dirty="0" smtClean="0">
                <a:solidFill>
                  <a:srgbClr val="C00000"/>
                </a:solidFill>
                <a:latin typeface="Times New Roman" pitchFamily="18" charset="0"/>
                <a:cs typeface="Times New Roman" pitchFamily="18" charset="0"/>
              </a:rPr>
              <a:t>ОБЪЕКТ   И   ПРЕДМЕТ </a:t>
            </a:r>
          </a:p>
          <a:p>
            <a:pPr algn="ctr"/>
            <a:r>
              <a:rPr lang="ru-RU" sz="3600" b="1" dirty="0" smtClean="0">
                <a:solidFill>
                  <a:srgbClr val="C00000"/>
                </a:solidFill>
                <a:latin typeface="Times New Roman" pitchFamily="18" charset="0"/>
                <a:cs typeface="Times New Roman" pitchFamily="18" charset="0"/>
              </a:rPr>
              <a:t>ИССЛЕДОВАНИЯ</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179512" y="276038"/>
            <a:ext cx="8784976"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Объектом</a:t>
            </a:r>
            <a:r>
              <a:rPr kumimoji="0" lang="ru-RU" sz="22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данного исследования являются наличники как отражение народного восприятия окружающего мира.</a:t>
            </a:r>
            <a:endParaRPr kumimoji="0" lang="ru-RU" sz="2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Предмет исследования:</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тайны символики  и  своеобразие  наличников села Большой Барандат.</a:t>
            </a:r>
            <a:endParaRPr kumimoji="0" lang="ru-RU" sz="23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290" name="Rectangle 2"/>
          <p:cNvSpPr>
            <a:spLocks noChangeArrowheads="1"/>
          </p:cNvSpPr>
          <p:nvPr/>
        </p:nvSpPr>
        <p:spPr bwMode="auto">
          <a:xfrm>
            <a:off x="179512" y="2094385"/>
            <a:ext cx="8784976" cy="11849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Объект исследования:  </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русские фразеологические единицы.</a:t>
            </a:r>
            <a:endParaRPr kumimoji="0" lang="ru-RU" sz="2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Предметом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являются  фразеологизмы, в состав которых входят лексические компоненты с названиями животных.</a:t>
            </a:r>
            <a:endParaRPr kumimoji="0" lang="ru-RU" sz="23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291" name="Rectangle 3"/>
          <p:cNvSpPr>
            <a:spLocks noChangeArrowheads="1"/>
          </p:cNvSpPr>
          <p:nvPr/>
        </p:nvSpPr>
        <p:spPr bwMode="auto">
          <a:xfrm>
            <a:off x="179512" y="3557628"/>
            <a:ext cx="8424936" cy="11849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Объект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стихи А.С. Пушкина.</a:t>
            </a:r>
            <a:endParaRPr kumimoji="0" lang="ru-RU"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Предмет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употребление слова «пустыня» в поэзии А.С. Пушкина.</a:t>
            </a:r>
            <a:endParaRPr kumimoji="0" lang="ru-RU" sz="23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179512" y="5069796"/>
            <a:ext cx="8712968"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Объект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русская народная культура западносибирского региона.</a:t>
            </a:r>
            <a:endParaRPr kumimoji="0" lang="ru-RU" sz="23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Предмет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русский женский крестьянский костюм нашей местности.</a:t>
            </a:r>
            <a:endParaRPr kumimoji="0" lang="ru-RU" sz="23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179512" y="5111605"/>
            <a:ext cx="8964488"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Объектом исследования</a:t>
            </a:r>
            <a:r>
              <a:rPr kumimoji="0" lang="ru-RU" sz="23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выступают культурно-исторические процессы в Сибири в период </a:t>
            </a:r>
            <a:r>
              <a:rPr kumimoji="0" lang="en-US"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XVII</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XX</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вв.</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Предметом   исследования</a:t>
            </a:r>
            <a:r>
              <a:rPr kumimoji="0" lang="ru-RU" sz="23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особенности  традиционной  культуры сибирского казачества в период </a:t>
            </a:r>
            <a:r>
              <a:rPr kumimoji="0" lang="en-US"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XIX</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en-US"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XX</a:t>
            </a:r>
            <a:r>
              <a:rPr kumimoji="0" lang="ru-RU"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вв.</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6"/>
          <p:cNvSpPr>
            <a:spLocks noChangeArrowheads="1"/>
          </p:cNvSpPr>
          <p:nvPr/>
        </p:nvSpPr>
        <p:spPr bwMode="auto">
          <a:xfrm>
            <a:off x="179512" y="3189312"/>
            <a:ext cx="878497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Объектом</a:t>
            </a:r>
            <a:r>
              <a:rPr kumimoji="0" lang="ru-RU"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исследования в данной работе является творчество А. </a:t>
            </a:r>
            <a:r>
              <a:rPr kumimoji="0" lang="ru-RU"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Шаганова</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 Варшавского, К. </a:t>
            </a:r>
            <a:r>
              <a:rPr kumimoji="0" lang="ru-RU"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Кинчева</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Ю. Шевчука, А. </a:t>
            </a:r>
            <a:r>
              <a:rPr kumimoji="0" lang="ru-RU"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Башлачёва</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a:t>
            </a:r>
            <a:r>
              <a:rPr kumimoji="0" lang="ru-RU"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Кормильцева</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др. как представителей русской рок-поэзии. </a:t>
            </a:r>
            <a:r>
              <a:rPr kumimoji="0" lang="ru-RU" sz="23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Предмет:</a:t>
            </a:r>
            <a:r>
              <a:rPr kumimoji="0" lang="ru-RU" sz="23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использование православно-христианских мотивов в их  творчестве.  </a:t>
            </a: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179512" y="1484784"/>
            <a:ext cx="8712968" cy="1477328"/>
          </a:xfrm>
          <a:prstGeom prst="rect">
            <a:avLst/>
          </a:prstGeom>
        </p:spPr>
        <p:txBody>
          <a:bodyPr wrap="square">
            <a:spAutoFit/>
          </a:bodyPr>
          <a:lstStyle/>
          <a:p>
            <a:r>
              <a:rPr lang="ru-RU" sz="2200" dirty="0">
                <a:latin typeface="Times New Roman" pitchFamily="18" charset="0"/>
                <a:cs typeface="Times New Roman" pitchFamily="18" charset="0"/>
              </a:rPr>
              <a:t>В качестве </a:t>
            </a:r>
            <a:r>
              <a:rPr lang="ru-RU" sz="2300" b="1" dirty="0">
                <a:solidFill>
                  <a:srgbClr val="C00000"/>
                </a:solidFill>
                <a:latin typeface="Times New Roman" pitchFamily="18" charset="0"/>
                <a:cs typeface="Times New Roman" pitchFamily="18" charset="0"/>
              </a:rPr>
              <a:t>объекта исследования </a:t>
            </a:r>
            <a:r>
              <a:rPr lang="ru-RU" sz="2300" b="1" dirty="0" smtClean="0">
                <a:solidFill>
                  <a:srgbClr val="C00000"/>
                </a:solidFill>
                <a:latin typeface="Times New Roman" pitchFamily="18" charset="0"/>
                <a:cs typeface="Times New Roman" pitchFamily="18" charset="0"/>
              </a:rPr>
              <a:t> </a:t>
            </a:r>
            <a:r>
              <a:rPr lang="ru-RU" sz="2200" dirty="0" smtClean="0">
                <a:latin typeface="Times New Roman" pitchFamily="18" charset="0"/>
                <a:cs typeface="Times New Roman" pitchFamily="18" charset="0"/>
              </a:rPr>
              <a:t>мы </a:t>
            </a:r>
            <a:r>
              <a:rPr lang="ru-RU" sz="2200" dirty="0">
                <a:latin typeface="Times New Roman" pitchFamily="18" charset="0"/>
                <a:cs typeface="Times New Roman" pitchFamily="18" charset="0"/>
              </a:rPr>
              <a:t>выбрали повесть «Иуда Искариот» как наиболее показательную  для художественно-нравственной системы писателя. </a:t>
            </a:r>
            <a:r>
              <a:rPr lang="ru-RU" sz="2300" b="1" dirty="0">
                <a:solidFill>
                  <a:srgbClr val="C00000"/>
                </a:solidFill>
                <a:latin typeface="Times New Roman" pitchFamily="18" charset="0"/>
                <a:cs typeface="Times New Roman" pitchFamily="18" charset="0"/>
              </a:rPr>
              <a:t>Предметом исследования </a:t>
            </a:r>
            <a:r>
              <a:rPr lang="ru-RU" sz="2200" dirty="0">
                <a:latin typeface="Times New Roman" pitchFamily="18" charset="0"/>
                <a:cs typeface="Times New Roman" pitchFamily="18" charset="0"/>
              </a:rPr>
              <a:t>выступала  проблематика данной повести.</a:t>
            </a:r>
            <a:r>
              <a:rPr lang="ru-RU" sz="2200" b="1" i="1" dirty="0">
                <a:latin typeface="Times New Roman" pitchFamily="18" charset="0"/>
                <a:cs typeface="Times New Roman" pitchFamily="18" charset="0"/>
              </a:rPr>
              <a:t> </a:t>
            </a:r>
            <a:endParaRPr lang="ru-RU" sz="2200" dirty="0">
              <a:latin typeface="Times New Roman" pitchFamily="18" charset="0"/>
              <a:cs typeface="Times New Roman" pitchFamily="18" charset="0"/>
            </a:endParaRPr>
          </a:p>
        </p:txBody>
      </p:sp>
      <p:sp>
        <p:nvSpPr>
          <p:cNvPr id="5" name="Rectangle 5"/>
          <p:cNvSpPr>
            <a:spLocks noChangeArrowheads="1"/>
          </p:cNvSpPr>
          <p:nvPr/>
        </p:nvSpPr>
        <p:spPr bwMode="auto">
          <a:xfrm>
            <a:off x="179512" y="268344"/>
            <a:ext cx="8784976"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Объект исследования:</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русский поэтический фольклор.</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Предмет исследования:</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ключевые слова и образы-символы в русских народных  песнях.</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8518" y="1844824"/>
            <a:ext cx="2897203" cy="646331"/>
          </a:xfrm>
          <a:prstGeom prst="rect">
            <a:avLst/>
          </a:prstGeom>
          <a:noFill/>
        </p:spPr>
        <p:txBody>
          <a:bodyPr wrap="none" rtlCol="0">
            <a:spAutoFit/>
          </a:bodyPr>
          <a:lstStyle/>
          <a:p>
            <a:pPr algn="ctr"/>
            <a:r>
              <a:rPr lang="ru-RU" sz="3600" b="1" dirty="0" smtClean="0">
                <a:solidFill>
                  <a:srgbClr val="C00000"/>
                </a:solidFill>
                <a:latin typeface="Times New Roman" pitchFamily="18" charset="0"/>
                <a:cs typeface="Times New Roman" pitchFamily="18" charset="0"/>
              </a:rPr>
              <a:t>ПРОБЛЕМА</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79512" y="404083"/>
            <a:ext cx="8712968" cy="21390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Проблема</a:t>
            </a:r>
            <a:r>
              <a:rPr kumimoji="0" lang="ru-RU" sz="23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3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Сегодня при строительстве и </a:t>
            </a:r>
            <a:r>
              <a:rPr kumimoji="0" lang="ru-RU" sz="2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декорировнии</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частных домов и коттеджей активно используются различные виды  деревянной резьбы. При этом нередко происходит бездумное соединение различных стилей, форм, народное искусство подменяется кичем. На наш взгляд, это приводит к утрате самобытности,  к искажению представления о собственной истории, о национальном характере.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6" name="Rectangle 2"/>
          <p:cNvSpPr>
            <a:spLocks noChangeArrowheads="1"/>
          </p:cNvSpPr>
          <p:nvPr/>
        </p:nvSpPr>
        <p:spPr bwMode="auto">
          <a:xfrm>
            <a:off x="179512" y="2845242"/>
            <a:ext cx="8712968" cy="14619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Проблема.</a:t>
            </a:r>
            <a:r>
              <a:rPr kumimoji="0" lang="ru-RU" sz="23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Поверхностное, прямолинейное восприятие  и толкование слова в художественном тексте ведёт к примитивному  и ограниченному пониманию текста. По той же причине наши собственные тексты отличаются бедностью языкового оформления.</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7" name="Rectangle 3"/>
          <p:cNvSpPr>
            <a:spLocks noChangeArrowheads="1"/>
          </p:cNvSpPr>
          <p:nvPr/>
        </p:nvSpPr>
        <p:spPr bwMode="auto">
          <a:xfrm>
            <a:off x="179512" y="4795555"/>
            <a:ext cx="8712968" cy="14619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3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Проблема</a:t>
            </a:r>
            <a:r>
              <a:rPr kumimoji="0" lang="ru-RU" sz="23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современном самодеятельном искусстве часто элементы народной культуры подменяются псевдонародными, кичем. На наш взгляд, это приводит к утрате самобытности,  к искажению представления о собственной истории, о национальном характере.</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179512" y="260648"/>
            <a:ext cx="871296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Проблема.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Лучшие образцы русской литературы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XIX</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XX</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веков тесно связаны с фольклорной традицией. Когда мы читаем  литературные произведения, то не всегда правильно понимаем  слова, символы, образы,  либо,  не понимая вовсе,  пропускаем и не вдумываемся в смысл текста, образа.  Это мешает по-настоящему видеть красоту художественного произведения, глубоко понимать его содержание.</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9" name="Rectangle 5"/>
          <p:cNvSpPr>
            <a:spLocks noChangeArrowheads="1"/>
          </p:cNvSpPr>
          <p:nvPr/>
        </p:nvSpPr>
        <p:spPr bwMode="auto">
          <a:xfrm>
            <a:off x="179512" y="2996952"/>
            <a:ext cx="871296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Проблема:</a:t>
            </a:r>
            <a:r>
              <a:rPr kumimoji="0" lang="ru-RU" sz="2400"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чём была необходимость и уникальность данного военного формирования?</a:t>
            </a:r>
            <a:endParaRPr kumimoji="0" lang="ru-RU" sz="240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390" name="Rectangle 6"/>
          <p:cNvSpPr>
            <a:spLocks noChangeArrowheads="1"/>
          </p:cNvSpPr>
          <p:nvPr/>
        </p:nvSpPr>
        <p:spPr bwMode="auto">
          <a:xfrm>
            <a:off x="179512" y="4086508"/>
            <a:ext cx="8784976" cy="22313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Проблемой настоящего исследования</a:t>
            </a:r>
            <a:r>
              <a:rPr kumimoji="0" lang="ru-RU" sz="2400" b="0" i="0"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300" b="0" i="0"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является противоречивый характер адаптации казачества Сибири к местным условиям, взаимосвязь  материальных и духовных  составляющих</a:t>
            </a:r>
            <a:r>
              <a:rPr kumimoji="0" lang="ru-RU" sz="2300" b="0"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300" b="0" i="0"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традиционной культуры сибирского казачества,  взаимовлияние казачьей культуры и жизненного уклада и культуры и уклада местного населения и выходцев из других губерний.</a:t>
            </a:r>
            <a:endParaRPr kumimoji="0" lang="ru-RU" sz="2300" b="0" i="0"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0366" y="1844824"/>
            <a:ext cx="2753511" cy="646331"/>
          </a:xfrm>
          <a:prstGeom prst="rect">
            <a:avLst/>
          </a:prstGeom>
          <a:noFill/>
        </p:spPr>
        <p:txBody>
          <a:bodyPr wrap="none" rtlCol="0">
            <a:spAutoFit/>
          </a:bodyPr>
          <a:lstStyle/>
          <a:p>
            <a:pPr algn="ctr"/>
            <a:r>
              <a:rPr lang="ru-RU" sz="3600" b="1" dirty="0" smtClean="0">
                <a:solidFill>
                  <a:srgbClr val="C00000"/>
                </a:solidFill>
                <a:latin typeface="Times New Roman" pitchFamily="18" charset="0"/>
                <a:cs typeface="Times New Roman" pitchFamily="18" charset="0"/>
              </a:rPr>
              <a:t>ГИПОТЕЗА</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79512" y="445314"/>
            <a:ext cx="878497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Гипотеза.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Каждый элемент декора в народном искусстве  резьбы имеет своё значение, свой смысл. Необходимы  знания знаковой системы народного  искусства для понимания  национального характера  и  истории народа и  правильного использования  фольклорной символики в современном дизайне.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0" name="Rectangle 2"/>
          <p:cNvSpPr>
            <a:spLocks noChangeArrowheads="1"/>
          </p:cNvSpPr>
          <p:nvPr/>
        </p:nvSpPr>
        <p:spPr bwMode="auto">
          <a:xfrm>
            <a:off x="179512" y="2708920"/>
            <a:ext cx="85689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Гипотеза:</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изучение фразеологизмов с названиями животных позволяет лучше  понимать культуру своего народа, осваивать выразительные средства языка.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1" name="Rectangle 3"/>
          <p:cNvSpPr>
            <a:spLocks noChangeArrowheads="1"/>
          </p:cNvSpPr>
          <p:nvPr/>
        </p:nvSpPr>
        <p:spPr bwMode="auto">
          <a:xfrm>
            <a:off x="251520" y="4333746"/>
            <a:ext cx="864096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Гипотеза.</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Мы предположили, что в художественной литературе слово может приобретать значения, прямо противоположные тем, что зафиксированы в словарях. Расширение   знаний о слове ведёт к расширению знаний о мире; помогает ориентироваться в сложной социокультурной ситуации.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395536" y="2996952"/>
            <a:ext cx="8352928" cy="369332"/>
          </a:xfrm>
          <a:prstGeom prst="rect">
            <a:avLst/>
          </a:prstGeom>
        </p:spPr>
        <p:txBody>
          <a:bodyPr wrap="square">
            <a:spAutoFit/>
          </a:bodyPr>
          <a:lstStyle/>
          <a:p>
            <a:r>
              <a:rPr lang="ru-RU" b="1" dirty="0" smtClean="0"/>
              <a:t> </a:t>
            </a:r>
            <a:endParaRPr lang="ru-RU" dirty="0"/>
          </a:p>
        </p:txBody>
      </p:sp>
      <p:sp>
        <p:nvSpPr>
          <p:cNvPr id="17412" name="Rectangle 4"/>
          <p:cNvSpPr>
            <a:spLocks noChangeArrowheads="1"/>
          </p:cNvSpPr>
          <p:nvPr/>
        </p:nvSpPr>
        <p:spPr bwMode="auto">
          <a:xfrm>
            <a:off x="467544" y="6550223"/>
            <a:ext cx="83529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512" y="188640"/>
            <a:ext cx="878497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Старинные наличники с.</a:t>
            </a:r>
            <a:r>
              <a:rPr kumimoji="0" lang="ru-RU" sz="2400" b="1" i="0" u="none" strike="noStrike" cap="none" normalizeH="0" dirty="0" smtClean="0">
                <a:ln>
                  <a:noFill/>
                </a:ln>
                <a:solidFill>
                  <a:srgbClr val="251313"/>
                </a:solidFill>
                <a:effectLst/>
                <a:latin typeface="Times New Roman" pitchFamily="18" charset="0"/>
                <a:ea typeface="Times New Roman" pitchFamily="18" charset="0"/>
                <a:cs typeface="Times New Roman" pitchFamily="18" charset="0"/>
              </a:rPr>
              <a:t> Большой Барандат</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TextBox 4"/>
          <p:cNvSpPr txBox="1"/>
          <p:nvPr/>
        </p:nvSpPr>
        <p:spPr>
          <a:xfrm>
            <a:off x="251520" y="1268760"/>
            <a:ext cx="8640960" cy="830997"/>
          </a:xfrm>
          <a:prstGeom prst="rect">
            <a:avLst/>
          </a:prstGeom>
          <a:noFill/>
        </p:spPr>
        <p:txBody>
          <a:bodyPr wrap="square" rtlCol="0">
            <a:spAutoFit/>
          </a:bodyPr>
          <a:lstStyle/>
          <a:p>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lang="ru-RU" sz="2400" b="1" dirty="0" smtClean="0">
                <a:latin typeface="Times New Roman" pitchFamily="18" charset="0"/>
                <a:cs typeface="Times New Roman" pitchFamily="18" charset="0"/>
              </a:rPr>
              <a:t>Кошка и собака в русских фразеологизмах</a:t>
            </a:r>
            <a:endParaRPr lang="ru-RU" sz="2400" b="1" dirty="0">
              <a:latin typeface="Times New Roman" pitchFamily="18" charset="0"/>
              <a:cs typeface="Times New Roman" pitchFamily="18" charset="0"/>
            </a:endParaRPr>
          </a:p>
        </p:txBody>
      </p:sp>
      <p:sp>
        <p:nvSpPr>
          <p:cNvPr id="1026" name="Rectangle 2"/>
          <p:cNvSpPr>
            <a:spLocks noChangeArrowheads="1"/>
          </p:cNvSpPr>
          <p:nvPr/>
        </p:nvSpPr>
        <p:spPr bwMode="auto">
          <a:xfrm>
            <a:off x="251520" y="2420888"/>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Тема нашей работы.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Страницы истории  педагогического коллектива Барандатской школы.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251520" y="3573016"/>
            <a:ext cx="82809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Тема работы.</a:t>
            </a:r>
            <a:r>
              <a:rPr kumimoji="0" lang="ru-RU" sz="2400" b="1" i="0" u="none" strike="noStrike" cap="none" normalizeH="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Концепт «пустыня» в поэзии А.С. Пушкина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251520" y="4365104"/>
            <a:ext cx="820891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Женский  русский народный костюм  регионов Западной Сибири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2" y="620688"/>
            <a:ext cx="8712968" cy="2308324"/>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Гипотеза</a:t>
            </a:r>
            <a:r>
              <a:rPr lang="ru-RU" sz="2400" dirty="0" smtClean="0">
                <a:solidFill>
                  <a:srgbClr val="C0000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В особенностях народного костюма той или иной местности отражаются особенности исторического, экономического и культурного развития, эстетические представления населения данного региона. Изучая народный костюм, мы понимаем свою историю и особенности национального характера</a:t>
            </a:r>
          </a:p>
        </p:txBody>
      </p:sp>
      <p:sp>
        <p:nvSpPr>
          <p:cNvPr id="17412" name="Rectangle 4"/>
          <p:cNvSpPr>
            <a:spLocks noChangeArrowheads="1"/>
          </p:cNvSpPr>
          <p:nvPr/>
        </p:nvSpPr>
        <p:spPr bwMode="auto">
          <a:xfrm>
            <a:off x="179512" y="3212976"/>
            <a:ext cx="871296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Гипотеза.</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Если мы изучим символическое значение образов народных песен, то сможем глубже понимать  содержание русской народной  поэзии  и художественных произведений, т.к.  художественная литература  и  устное народное поэтическое творчество тесно  связаны между собой.</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5304" y="1844824"/>
            <a:ext cx="7043079" cy="646331"/>
          </a:xfrm>
          <a:prstGeom prst="rect">
            <a:avLst/>
          </a:prstGeom>
          <a:noFill/>
        </p:spPr>
        <p:txBody>
          <a:bodyPr wrap="square" rtlCol="0">
            <a:spAutoFit/>
          </a:bodyPr>
          <a:lstStyle/>
          <a:p>
            <a:pPr algn="ctr"/>
            <a:r>
              <a:rPr lang="ru-RU" sz="3600" b="1" dirty="0" smtClean="0">
                <a:solidFill>
                  <a:srgbClr val="C00000"/>
                </a:solidFill>
                <a:latin typeface="Times New Roman" pitchFamily="18" charset="0"/>
                <a:cs typeface="Times New Roman" pitchFamily="18" charset="0"/>
              </a:rPr>
              <a:t>НОВИЗНА  ИССЛЕДОВАНИЯ</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79512" y="332656"/>
            <a:ext cx="8640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Новизна исследования</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заключается в представлении местного краеведческого материала по данной теме и в том, что тема мало изучена.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58" name="Rectangle 2"/>
          <p:cNvSpPr>
            <a:spLocks noChangeArrowheads="1"/>
          </p:cNvSpPr>
          <p:nvPr/>
        </p:nvSpPr>
        <p:spPr bwMode="auto">
          <a:xfrm>
            <a:off x="179512" y="2010326"/>
            <a:ext cx="8640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Новизна</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работы состоит  в том, что мы пытаемся  истолковать произведения А.С. Пушкина через  истолкование  слова – концепта.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9" name="Rectangle 3"/>
          <p:cNvSpPr>
            <a:spLocks noChangeArrowheads="1"/>
          </p:cNvSpPr>
          <p:nvPr/>
        </p:nvSpPr>
        <p:spPr bwMode="auto">
          <a:xfrm>
            <a:off x="251520" y="3717032"/>
            <a:ext cx="85689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Новизна исследования</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заключается в представлении местного краеведческого материала по данной теме и в том, что тема мало изучена.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60" name="Rectangle 4"/>
          <p:cNvSpPr>
            <a:spLocks noChangeArrowheads="1"/>
          </p:cNvSpPr>
          <p:nvPr/>
        </p:nvSpPr>
        <p:spPr bwMode="auto">
          <a:xfrm>
            <a:off x="251520" y="5085184"/>
            <a:ext cx="86409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Новизна</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исследования в использовании местного материала.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5304" y="1844824"/>
            <a:ext cx="7043079" cy="1754326"/>
          </a:xfrm>
          <a:prstGeom prst="rect">
            <a:avLst/>
          </a:prstGeom>
          <a:noFill/>
        </p:spPr>
        <p:txBody>
          <a:bodyPr wrap="square" rtlCol="0">
            <a:spAutoFit/>
          </a:bodyPr>
          <a:lstStyle/>
          <a:p>
            <a:pPr algn="ctr"/>
            <a:r>
              <a:rPr lang="ru-RU" sz="3600" b="1" dirty="0" smtClean="0">
                <a:solidFill>
                  <a:srgbClr val="C00000"/>
                </a:solidFill>
                <a:latin typeface="Times New Roman" pitchFamily="18" charset="0"/>
                <a:cs typeface="Times New Roman" pitchFamily="18" charset="0"/>
              </a:rPr>
              <a:t>ТЕОРЕТИЧЕСКАЯ   И   ПРАКТИЧЕСКАЯ   ЗНАЧИМОСТЬ</a:t>
            </a:r>
            <a:endParaRPr lang="ru-RU" sz="3600" b="1" dirty="0">
              <a:solidFill>
                <a:srgbClr val="C00000"/>
              </a:solidFill>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79512" y="332656"/>
            <a:ext cx="878497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Теоретическая и практическая значимость данной работы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Данная работа позволяет узнать истоки появления художественных символов,  украшающих оконные наличники, формировать  представление о народном  понимании  красоты  и  своеобразии истории нашего села.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Работа может представлять ценность для читателей, интересующихся историей сохранения самобытного  искусства деревянной резьбы. Собранный материал поможет сохранить местные традиции украшения жилища. Кроме того, материалы исследования  можно использовать на уроках истории по изучению родного края, на классных часах и музейных уроках.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79512" y="404664"/>
            <a:ext cx="878497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Практическая значимость работы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том, что знание фразеологизмов помогает в адекватном употреблении их в собственной речи, что придаёт ей  образность, эмоциональную окрашенность  и своеобразие, облегчает понимание различных текстов.</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3" name="Rectangle 3"/>
          <p:cNvSpPr>
            <a:spLocks noChangeArrowheads="1"/>
          </p:cNvSpPr>
          <p:nvPr/>
        </p:nvSpPr>
        <p:spPr bwMode="auto">
          <a:xfrm>
            <a:off x="179512" y="2865130"/>
            <a:ext cx="896448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Практическая  значимость исследования: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собранный материал поможет сохранить гуманистические традиции педагогического коллектива школы,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формировать  представление об истинной роли школы в истории нашего села.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Материалы исследования  можно использовать на уроках истории по изучению родного края, на классных часах и музейных уроках.</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179512" y="692696"/>
            <a:ext cx="871296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Теоретическая и практическая значимость данной работы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Работа может представлять интерес для читателей, интересующихся историей сохранения самобытности национальной русской одежды. Собранный материал поможет участникам самодеятельных коллектив пересмотреть свой подход к выбору сценических костюмов и разработать их в соответствии с традицией. Кроме того, материалы исследования  можно использовать на уроках истории по изучению родного края, на классных часах и музейных уроках.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79512" y="188640"/>
            <a:ext cx="878497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Теоретическая и практическая значимость</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работы в том, что,  анализируя тексты народных песен, мы учимся понимать текст, чувствовать ценность каждого слова в тексте, ярко и точно выражать свою мысль. Всё это пригодится нам на уроках русского языка и литературы, а также при сдаче экзаменов.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38" name="Rectangle 2"/>
          <p:cNvSpPr>
            <a:spLocks noChangeArrowheads="1"/>
          </p:cNvSpPr>
          <p:nvPr/>
        </p:nvSpPr>
        <p:spPr bwMode="auto">
          <a:xfrm>
            <a:off x="179512" y="2204864"/>
            <a:ext cx="871296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Практическая значимость</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данной работы состоит в том, что полученные результаты могут быть использованы для дальнейшего изучения рок-поэзии, а также полезны при разработке факультативных занятий.</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339" name="Rectangle 3"/>
          <p:cNvSpPr>
            <a:spLocks noChangeArrowheads="1"/>
          </p:cNvSpPr>
          <p:nvPr/>
        </p:nvSpPr>
        <p:spPr bwMode="auto">
          <a:xfrm>
            <a:off x="179512" y="4005064"/>
            <a:ext cx="878497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Теоретическая значимость работы</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том, что она способствует расширению знания истории, этнографии, духовной культуры казаков, пониманию их роли в формировании нравственных ценностей и жизненного уклада.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Практическое значение</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данное исследование</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может иметь  при  построении системы воспитательной работы в школе или учреждении культуры.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51520" y="548680"/>
            <a:ext cx="889248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lang="ru-RU" sz="2400" b="1" dirty="0" smtClean="0">
                <a:latin typeface="Times New Roman" pitchFamily="18" charset="0"/>
                <a:cs typeface="Times New Roman" pitchFamily="18" charset="0"/>
              </a:rPr>
              <a:t>Особенности народно-песенной символики</a:t>
            </a:r>
            <a:endParaRPr lang="ru-RU" sz="2400" b="1" dirty="0">
              <a:latin typeface="Times New Roman" pitchFamily="18" charset="0"/>
              <a:cs typeface="Times New Roman" pitchFamily="18" charset="0"/>
            </a:endParaRPr>
          </a:p>
        </p:txBody>
      </p:sp>
      <p:sp>
        <p:nvSpPr>
          <p:cNvPr id="1028" name="Rectangle 4"/>
          <p:cNvSpPr>
            <a:spLocks noChangeArrowheads="1"/>
          </p:cNvSpPr>
          <p:nvPr/>
        </p:nvSpPr>
        <p:spPr bwMode="auto">
          <a:xfrm>
            <a:off x="251520" y="155679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Философская проблематика повести Л.Н. Андреева </a:t>
            </a:r>
            <a:r>
              <a:rPr lang="ru-RU" sz="2400" dirty="0" smtClean="0">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«Иуда Искариот»»</a:t>
            </a:r>
            <a:endParaRPr lang="ru-RU" sz="2400" dirty="0">
              <a:latin typeface="Times New Roman" pitchFamily="18" charset="0"/>
              <a:cs typeface="Times New Roman" pitchFamily="18" charset="0"/>
            </a:endParaRPr>
          </a:p>
        </p:txBody>
      </p:sp>
      <p:sp>
        <p:nvSpPr>
          <p:cNvPr id="10" name="Rectangle 1"/>
          <p:cNvSpPr>
            <a:spLocks noChangeArrowheads="1"/>
          </p:cNvSpPr>
          <p:nvPr/>
        </p:nvSpPr>
        <p:spPr bwMode="auto">
          <a:xfrm>
            <a:off x="251520" y="2636912"/>
            <a:ext cx="8640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a:t>
            </a:r>
            <a:r>
              <a:rPr kumimoji="0" lang="ru-RU" sz="2400" b="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моего исследования.</a:t>
            </a:r>
            <a:r>
              <a:rPr kumimoji="0" lang="ru-RU" sz="2400" b="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Морской Гвардейский экипаж в Отечественной войне 1812 года и Заграничном походе русской армии 1813-1814гг.</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Rectangle 2"/>
          <p:cNvSpPr>
            <a:spLocks noChangeArrowheads="1"/>
          </p:cNvSpPr>
          <p:nvPr/>
        </p:nvSpPr>
        <p:spPr bwMode="auto">
          <a:xfrm>
            <a:off x="251520" y="4077072"/>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ヒラギノ角ゴ Pro W3"/>
                <a:cs typeface="Times New Roman" pitchFamily="18" charset="0"/>
              </a:rPr>
              <a:t>Тема работы. </a:t>
            </a:r>
            <a:r>
              <a:rPr kumimoji="0" lang="ru-RU" sz="2400" b="1" i="0" u="none" strike="noStrike" cap="none" normalizeH="0" baseline="0" dirty="0" smtClean="0">
                <a:ln>
                  <a:noFill/>
                </a:ln>
                <a:solidFill>
                  <a:srgbClr val="000000"/>
                </a:solidFill>
                <a:effectLst/>
                <a:latin typeface="Times New Roman" pitchFamily="18" charset="0"/>
                <a:ea typeface="ヒラギノ角ゴ Pro W3"/>
                <a:cs typeface="Times New Roman" pitchFamily="18" charset="0"/>
              </a:rPr>
              <a:t>Использование православно-христианских мотивов и особенности религиозных образов в  русской рок-поэзии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 name="Прямоугольник 11"/>
          <p:cNvSpPr/>
          <p:nvPr/>
        </p:nvSpPr>
        <p:spPr>
          <a:xfrm>
            <a:off x="179512" y="5445224"/>
            <a:ext cx="8784976" cy="830997"/>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 Тема работы. </a:t>
            </a:r>
            <a:r>
              <a:rPr lang="ru-RU" sz="2400" b="1" dirty="0" smtClean="0">
                <a:latin typeface="Times New Roman" pitchFamily="18" charset="0"/>
                <a:cs typeface="Times New Roman" pitchFamily="18" charset="0"/>
              </a:rPr>
              <a:t>Особенности традиционной культуры</a:t>
            </a:r>
          </a:p>
          <a:p>
            <a:r>
              <a:rPr lang="ru-RU" sz="2400" b="1" dirty="0" smtClean="0">
                <a:latin typeface="Times New Roman" pitchFamily="18" charset="0"/>
                <a:cs typeface="Times New Roman" pitchFamily="18" charset="0"/>
              </a:rPr>
              <a:t> сибирского казачества</a:t>
            </a:r>
            <a:endParaRPr lang="ru-RU"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91880" y="2204864"/>
            <a:ext cx="1494640"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ЦЕЛЬ</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179512" y="260648"/>
            <a:ext cx="878497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выяснение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причин и условий  появления определённых художественных мотивов на оконных наличниках села Б. Барандат, их символического смысла, а также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сохранение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письменного  и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фотосвидетельства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 культуре быта наших односельчан.</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0" name="Rectangle 2"/>
          <p:cNvSpPr>
            <a:spLocks noChangeArrowheads="1"/>
          </p:cNvSpPr>
          <p:nvPr/>
        </p:nvSpPr>
        <p:spPr bwMode="auto">
          <a:xfrm>
            <a:off x="179512" y="2348880"/>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Целью данного исследования  </a:t>
            </a:r>
            <a:r>
              <a:rPr kumimoji="0" lang="ru-RU" sz="2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является </a:t>
            </a:r>
            <a:r>
              <a:rPr kumimoji="0" lang="ru-RU" sz="240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изучение </a:t>
            </a:r>
            <a:r>
              <a:rPr kumimoji="0" lang="ru-RU" sz="24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фразеологических единиц, содержащих в своей структуре названия животных. </a:t>
            </a:r>
            <a:endParaRPr kumimoji="0" lang="ru-RU" sz="2400" i="0" u="none" strike="noStrike" cap="none" normalizeH="0" baseline="0" dirty="0" smtClean="0">
              <a:ln>
                <a:noFill/>
              </a:ln>
              <a:solidFill>
                <a:schemeClr val="tx1"/>
              </a:solidFill>
              <a:effectLst/>
              <a:latin typeface="Arial" pitchFamily="34" charset="0"/>
              <a:cs typeface="Arial" pitchFamily="34" charset="0"/>
            </a:endParaRPr>
          </a:p>
        </p:txBody>
      </p:sp>
      <p:sp>
        <p:nvSpPr>
          <p:cNvPr id="7171" name="Rectangle 3"/>
          <p:cNvSpPr>
            <a:spLocks noChangeArrowheads="1"/>
          </p:cNvSpPr>
          <p:nvPr/>
        </p:nvSpPr>
        <p:spPr bwMode="auto">
          <a:xfrm>
            <a:off x="251520" y="4221088"/>
            <a:ext cx="864096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наиболее характерных черт, присущих педагогическому коллективу Барандатской школы с первых дней её создания,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определение роли</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педагогического коллектива в духовном и патриотическом воспитании учащихся и жителей села, вклада школы в образование и культуру  села и района.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79512" y="404664"/>
            <a:ext cx="878497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Старинные наличники с.</a:t>
            </a:r>
            <a:r>
              <a:rPr kumimoji="0" lang="ru-RU" sz="2400" b="1" i="0" u="none" strike="noStrike" cap="none" normalizeH="0" dirty="0" smtClean="0">
                <a:ln>
                  <a:noFill/>
                </a:ln>
                <a:solidFill>
                  <a:srgbClr val="251313"/>
                </a:solidFill>
                <a:effectLst/>
                <a:latin typeface="Times New Roman" pitchFamily="18" charset="0"/>
                <a:ea typeface="Times New Roman" pitchFamily="18" charset="0"/>
                <a:cs typeface="Times New Roman" pitchFamily="18" charset="0"/>
              </a:rPr>
              <a:t> Большой Барандат</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TextBox 5"/>
          <p:cNvSpPr txBox="1"/>
          <p:nvPr/>
        </p:nvSpPr>
        <p:spPr>
          <a:xfrm>
            <a:off x="179512" y="2420888"/>
            <a:ext cx="8640960" cy="830997"/>
          </a:xfrm>
          <a:prstGeom prst="rect">
            <a:avLst/>
          </a:prstGeom>
          <a:noFill/>
        </p:spPr>
        <p:txBody>
          <a:bodyPr wrap="square" rtlCol="0">
            <a:spAutoFit/>
          </a:bodyPr>
          <a:lstStyle/>
          <a:p>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lang="ru-RU" sz="2400" b="1" dirty="0" smtClean="0">
                <a:latin typeface="Times New Roman" pitchFamily="18" charset="0"/>
                <a:cs typeface="Times New Roman" pitchFamily="18" charset="0"/>
              </a:rPr>
              <a:t>Кошка и собака в русских фразеологизмах</a:t>
            </a:r>
            <a:endParaRPr lang="ru-RU" sz="2400" b="1" dirty="0">
              <a:latin typeface="Times New Roman" pitchFamily="18" charset="0"/>
              <a:cs typeface="Times New Roman" pitchFamily="18" charset="0"/>
            </a:endParaRPr>
          </a:p>
        </p:txBody>
      </p:sp>
      <p:sp>
        <p:nvSpPr>
          <p:cNvPr id="7" name="Rectangle 2"/>
          <p:cNvSpPr>
            <a:spLocks noChangeArrowheads="1"/>
          </p:cNvSpPr>
          <p:nvPr/>
        </p:nvSpPr>
        <p:spPr bwMode="auto">
          <a:xfrm>
            <a:off x="179512" y="4941168"/>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Тема нашей работы.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Страницы истории  педагогического коллектива Барандатской школы.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5"/>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7169"/>
                                        </p:tgtEl>
                                        <p:attrNameLst>
                                          <p:attrName>style.visibility</p:attrName>
                                        </p:attrNameLst>
                                      </p:cBhvr>
                                      <p:to>
                                        <p:strVal val="visible"/>
                                      </p:to>
                                    </p:set>
                                    <p:animEffect transition="in" filter="fade">
                                      <p:cBhvr>
                                        <p:cTn id="16" dur="1000"/>
                                        <p:tgtEl>
                                          <p:spTgt spid="7169"/>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6"/>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7170"/>
                                        </p:tgtEl>
                                        <p:attrNameLst>
                                          <p:attrName>style.visibility</p:attrName>
                                        </p:attrNameLst>
                                      </p:cBhvr>
                                      <p:to>
                                        <p:strVal val="visible"/>
                                      </p:to>
                                    </p:set>
                                    <p:animEffect transition="in" filter="fade">
                                      <p:cBhvr>
                                        <p:cTn id="30" dur="1000"/>
                                        <p:tgtEl>
                                          <p:spTgt spid="7170"/>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strVal val="#ppt_w*0.70"/>
                                          </p:val>
                                        </p:tav>
                                        <p:tav tm="100000">
                                          <p:val>
                                            <p:strVal val="#ppt_w"/>
                                          </p:val>
                                        </p:tav>
                                      </p:tavLst>
                                    </p:anim>
                                    <p:anim calcmode="lin" valueType="num">
                                      <p:cBhvr>
                                        <p:cTn id="36" dur="1000" fill="hold"/>
                                        <p:tgtEl>
                                          <p:spTgt spid="7"/>
                                        </p:tgtEl>
                                        <p:attrNameLst>
                                          <p:attrName>ppt_h</p:attrName>
                                        </p:attrNameLst>
                                      </p:cBhvr>
                                      <p:tavLst>
                                        <p:tav tm="0">
                                          <p:val>
                                            <p:strVal val="#ppt_h"/>
                                          </p:val>
                                        </p:tav>
                                        <p:tav tm="100000">
                                          <p:val>
                                            <p:strVal val="#ppt_h"/>
                                          </p:val>
                                        </p:tav>
                                      </p:tavLst>
                                    </p:anim>
                                    <p:animEffect transition="in" filter="fade">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7"/>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7171"/>
                                        </p:tgtEl>
                                        <p:attrNameLst>
                                          <p:attrName>style.visibility</p:attrName>
                                        </p:attrNameLst>
                                      </p:cBhvr>
                                      <p:to>
                                        <p:strVal val="visible"/>
                                      </p:to>
                                    </p:set>
                                    <p:animEffect transition="in" filter="fade">
                                      <p:cBhvr>
                                        <p:cTn id="44"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7170" grpId="0"/>
      <p:bldP spid="7171" grpId="0"/>
      <p:bldP spid="5" grpId="0"/>
      <p:bldP spid="5" grpId="1"/>
      <p:bldP spid="6" grpId="0"/>
      <p:bldP spid="6" grpId="1"/>
      <p:bldP spid="7" grpId="0"/>
      <p:bldP spid="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509120"/>
            <a:ext cx="8568952" cy="1200329"/>
          </a:xfrm>
          <a:prstGeom prst="rect">
            <a:avLst/>
          </a:prstGeom>
        </p:spPr>
        <p:txBody>
          <a:bodyPr wrap="square">
            <a:spAutoFit/>
          </a:bodyPr>
          <a:lstStyle/>
          <a:p>
            <a:r>
              <a:rPr lang="ru-RU" sz="2400" b="1" dirty="0">
                <a:solidFill>
                  <a:srgbClr val="C00000"/>
                </a:solidFill>
                <a:latin typeface="Times New Roman" pitchFamily="18" charset="0"/>
                <a:cs typeface="Times New Roman" pitchFamily="18" charset="0"/>
              </a:rPr>
              <a:t>Цель нашей  работы </a:t>
            </a:r>
            <a:r>
              <a:rPr lang="ru-RU" sz="2400" b="1" dirty="0" smtClean="0">
                <a:solidFill>
                  <a:srgbClr val="C0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заключалась </a:t>
            </a:r>
            <a:r>
              <a:rPr lang="ru-RU" sz="2400" dirty="0">
                <a:latin typeface="Times New Roman" pitchFamily="18" charset="0"/>
                <a:cs typeface="Times New Roman" pitchFamily="18" charset="0"/>
              </a:rPr>
              <a:t>в </a:t>
            </a:r>
            <a:r>
              <a:rPr lang="ru-RU" sz="2400" u="sng" dirty="0">
                <a:latin typeface="Times New Roman" pitchFamily="18" charset="0"/>
                <a:cs typeface="Times New Roman" pitchFamily="18" charset="0"/>
              </a:rPr>
              <a:t>выявлении</a:t>
            </a:r>
            <a:r>
              <a:rPr lang="ru-RU" sz="2400" dirty="0">
                <a:latin typeface="Times New Roman" pitchFamily="18" charset="0"/>
                <a:cs typeface="Times New Roman" pitchFamily="18" charset="0"/>
              </a:rPr>
              <a:t> философской проблематики повести «Иуда Искариот» и позиции автора в отношении интерпретируемого им библейского сюжета. </a:t>
            </a:r>
          </a:p>
        </p:txBody>
      </p:sp>
      <p:sp>
        <p:nvSpPr>
          <p:cNvPr id="6" name="Rectangle 6"/>
          <p:cNvSpPr>
            <a:spLocks noChangeArrowheads="1"/>
          </p:cNvSpPr>
          <p:nvPr/>
        </p:nvSpPr>
        <p:spPr bwMode="auto">
          <a:xfrm>
            <a:off x="323528" y="3284984"/>
            <a:ext cx="835292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a:t>
            </a:r>
            <a:r>
              <a:rPr kumimoji="0" lang="ru-RU" sz="2400" b="0" i="0" u="none" strike="noStrike" cap="none" normalizeH="0" baseline="0" dirty="0" smtClean="0">
                <a:ln>
                  <a:noFill/>
                </a:ln>
                <a:solidFill>
                  <a:srgbClr val="FFFFFF"/>
                </a:solidFill>
                <a:effectLst>
                  <a:outerShdw blurRad="38100" dist="38100" dir="2700000" algn="tl">
                    <a:srgbClr val="C0C0C0"/>
                  </a:outerShdw>
                </a:effectLst>
                <a:latin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таких понятий, как  ключевые слова, символы, образы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русских народных  песнях.</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Rectangle 5"/>
          <p:cNvSpPr>
            <a:spLocks noChangeArrowheads="1"/>
          </p:cNvSpPr>
          <p:nvPr/>
        </p:nvSpPr>
        <p:spPr bwMode="auto">
          <a:xfrm>
            <a:off x="323528" y="1844824"/>
            <a:ext cx="8820472" cy="120032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исследования:</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комплексное изучение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русского народного костюма Западной Сибири, выявление общих характерных  особенностей костюма нашей местности.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4"/>
          <p:cNvSpPr>
            <a:spLocks noChangeArrowheads="1"/>
          </p:cNvSpPr>
          <p:nvPr/>
        </p:nvSpPr>
        <p:spPr bwMode="auto">
          <a:xfrm>
            <a:off x="251520" y="476672"/>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Цель исследования: </a:t>
            </a:r>
            <a:r>
              <a:rPr kumimoji="0" lang="ru-RU" sz="24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представление</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концепта «пустыня» в пространстве русского языка  и в художественном мире  А.С. Пушкина (на материале его стихов).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3"/>
          <p:cNvSpPr>
            <a:spLocks noChangeArrowheads="1"/>
          </p:cNvSpPr>
          <p:nvPr/>
        </p:nvSpPr>
        <p:spPr bwMode="auto">
          <a:xfrm>
            <a:off x="251520" y="404664"/>
            <a:ext cx="82809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Тема работы.</a:t>
            </a:r>
            <a:r>
              <a:rPr kumimoji="0" lang="ru-RU" sz="2400" b="1" i="0" u="none" strike="noStrike" cap="none" normalizeH="0" dirty="0" smtClean="0">
                <a:ln>
                  <a:noFill/>
                </a:ln>
                <a:solidFill>
                  <a:srgbClr val="C00000"/>
                </a:solidFill>
                <a:effectLst/>
                <a:latin typeface="Times New Roman" pitchFamily="18" charset="0"/>
                <a:ea typeface="Calibri" pitchFamily="34" charset="0"/>
                <a:cs typeface="Times New Roman" pitchFamily="18" charset="0"/>
              </a:rPr>
              <a:t> </a:t>
            </a:r>
            <a:r>
              <a:rPr kumimoji="0" lang="ru-RU" sz="2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Концепт «пустыня» в поэзии А.С. Пушкина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4"/>
          <p:cNvSpPr>
            <a:spLocks noChangeArrowheads="1"/>
          </p:cNvSpPr>
          <p:nvPr/>
        </p:nvSpPr>
        <p:spPr bwMode="auto">
          <a:xfrm>
            <a:off x="323528" y="1844824"/>
            <a:ext cx="820891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Женский  русский народный костюм  регионов Западной Сибири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Rectangle 1"/>
          <p:cNvSpPr>
            <a:spLocks noChangeArrowheads="1"/>
          </p:cNvSpPr>
          <p:nvPr/>
        </p:nvSpPr>
        <p:spPr bwMode="auto">
          <a:xfrm>
            <a:off x="359024" y="3356992"/>
            <a:ext cx="878497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lang="ru-RU" sz="2400" b="1" dirty="0" smtClean="0">
                <a:latin typeface="Times New Roman" pitchFamily="18" charset="0"/>
                <a:cs typeface="Times New Roman" pitchFamily="18" charset="0"/>
              </a:rPr>
              <a:t>Особенности народно-песенной символики</a:t>
            </a:r>
            <a:endParaRPr lang="ru-RU" sz="2400" b="1" dirty="0">
              <a:latin typeface="Times New Roman" pitchFamily="18" charset="0"/>
              <a:cs typeface="Times New Roman" pitchFamily="18" charset="0"/>
            </a:endParaRPr>
          </a:p>
        </p:txBody>
      </p:sp>
      <p:sp>
        <p:nvSpPr>
          <p:cNvPr id="12" name="Rectangle 4"/>
          <p:cNvSpPr>
            <a:spLocks noChangeArrowheads="1"/>
          </p:cNvSpPr>
          <p:nvPr/>
        </p:nvSpPr>
        <p:spPr bwMode="auto">
          <a:xfrm>
            <a:off x="323528" y="4509120"/>
            <a:ext cx="84969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исследования</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a:t>
            </a: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251313"/>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Философская проблематика повести Л.Н. Андреева </a:t>
            </a:r>
            <a:r>
              <a:rPr lang="ru-RU" sz="2400" dirty="0" smtClean="0">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«Иуда Искариот»»</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9"/>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10"/>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strVal val="#ppt_w*0.70"/>
                                          </p:val>
                                        </p:tav>
                                        <p:tav tm="100000">
                                          <p:val>
                                            <p:strVal val="#ppt_w"/>
                                          </p:val>
                                        </p:tav>
                                      </p:tavLst>
                                    </p:anim>
                                    <p:anim calcmode="lin" valueType="num">
                                      <p:cBhvr>
                                        <p:cTn id="36" dur="1000" fill="hold"/>
                                        <p:tgtEl>
                                          <p:spTgt spid="11"/>
                                        </p:tgtEl>
                                        <p:attrNameLst>
                                          <p:attrName>ppt_h</p:attrName>
                                        </p:attrNameLst>
                                      </p:cBhvr>
                                      <p:tavLst>
                                        <p:tav tm="0">
                                          <p:val>
                                            <p:strVal val="#ppt_h"/>
                                          </p:val>
                                        </p:tav>
                                        <p:tav tm="100000">
                                          <p:val>
                                            <p:strVal val="#ppt_h"/>
                                          </p:val>
                                        </p:tav>
                                      </p:tavLst>
                                    </p:anim>
                                    <p:animEffect transition="in" filter="fade">
                                      <p:cBhvr>
                                        <p:cTn id="37" dur="1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11"/>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strVal val="#ppt_w*0.70"/>
                                          </p:val>
                                        </p:tav>
                                        <p:tav tm="100000">
                                          <p:val>
                                            <p:strVal val="#ppt_w"/>
                                          </p:val>
                                        </p:tav>
                                      </p:tavLst>
                                    </p:anim>
                                    <p:anim calcmode="lin" valueType="num">
                                      <p:cBhvr>
                                        <p:cTn id="50" dur="1000" fill="hold"/>
                                        <p:tgtEl>
                                          <p:spTgt spid="12"/>
                                        </p:tgtEl>
                                        <p:attrNameLst>
                                          <p:attrName>ppt_h</p:attrName>
                                        </p:attrNameLst>
                                      </p:cBhvr>
                                      <p:tavLst>
                                        <p:tav tm="0">
                                          <p:val>
                                            <p:strVal val="#ppt_h"/>
                                          </p:val>
                                        </p:tav>
                                        <p:tav tm="100000">
                                          <p:val>
                                            <p:strVal val="#ppt_h"/>
                                          </p:val>
                                        </p:tav>
                                      </p:tavLst>
                                    </p:anim>
                                    <p:animEffect transition="in" filter="fade">
                                      <p:cBhvr>
                                        <p:cTn id="51" dur="10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12"/>
                                        </p:tgtEl>
                                        <p:attrNameLst>
                                          <p:attrName>style.visibility</p:attrName>
                                        </p:attrNameLst>
                                      </p:cBhvr>
                                      <p:to>
                                        <p:strVal val="hidden"/>
                                      </p:to>
                                    </p:set>
                                  </p:childTnLst>
                                </p:cTn>
                              </p:par>
                              <p:par>
                                <p:cTn id="56" presetID="10" presetClass="entr" presetSubtype="0" fill="hold" grpId="0"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fade">
                                      <p:cBhvr>
                                        <p:cTn id="5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8" grpId="0"/>
      <p:bldP spid="9" grpId="0"/>
      <p:bldP spid="9" grpId="1"/>
      <p:bldP spid="10" grpId="0"/>
      <p:bldP spid="10" grpId="1"/>
      <p:bldP spid="11" grpId="0"/>
      <p:bldP spid="11" grpId="1"/>
      <p:bldP spid="12" grpId="0"/>
      <p:bldP spid="1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23528" y="476672"/>
            <a:ext cx="86409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работы</a:t>
            </a:r>
            <a:r>
              <a:rPr kumimoji="0" lang="ru-RU" sz="2400"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освещение</a:t>
            </a:r>
            <a:r>
              <a:rPr kumimoji="0" lang="ru-RU" sz="240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роли Гвардейского экипажа в Отечественной войне 1812 года.</a:t>
            </a:r>
            <a:endParaRPr kumimoji="0" lang="ru-RU" sz="240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626" name="Rectangle 2"/>
          <p:cNvSpPr>
            <a:spLocks noChangeArrowheads="1"/>
          </p:cNvSpPr>
          <p:nvPr/>
        </p:nvSpPr>
        <p:spPr bwMode="auto">
          <a:xfrm>
            <a:off x="395536" y="1916832"/>
            <a:ext cx="874846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данной работы: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выявление</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основных особенностей использования православно-христианских мотивов в современной рок-поэзии.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627" name="Rectangle 3"/>
          <p:cNvSpPr>
            <a:spLocks noChangeArrowheads="1"/>
          </p:cNvSpPr>
          <p:nvPr/>
        </p:nvSpPr>
        <p:spPr bwMode="auto">
          <a:xfrm>
            <a:off x="395536" y="3501008"/>
            <a:ext cx="835292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Цель   исследования:</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знакомство</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 духовной культурой сибирского казачества, с морально-нравственными законами существования казаков, их жизненными устоями.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Rectangle 1"/>
          <p:cNvSpPr>
            <a:spLocks noChangeArrowheads="1"/>
          </p:cNvSpPr>
          <p:nvPr/>
        </p:nvSpPr>
        <p:spPr bwMode="auto">
          <a:xfrm>
            <a:off x="323528" y="332656"/>
            <a:ext cx="8640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ru-RU" sz="24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Тема </a:t>
            </a:r>
            <a:r>
              <a:rPr kumimoji="0" lang="ru-RU" sz="2400" b="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моего исследования.</a:t>
            </a:r>
            <a:r>
              <a:rPr kumimoji="0" lang="ru-RU" sz="2400" b="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Морской Гвардейский экипаж в Отечественной войне 1812 года и Заграничном походе русской армии 1813-1814гг.</a:t>
            </a:r>
            <a:endParaRPr kumimoji="0" lang="ru-RU" sz="2400" b="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2"/>
          <p:cNvSpPr>
            <a:spLocks noChangeArrowheads="1"/>
          </p:cNvSpPr>
          <p:nvPr/>
        </p:nvSpPr>
        <p:spPr bwMode="auto">
          <a:xfrm>
            <a:off x="431032" y="1916832"/>
            <a:ext cx="871296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ヒラギノ角ゴ Pro W3"/>
                <a:cs typeface="Times New Roman" pitchFamily="18" charset="0"/>
              </a:rPr>
              <a:t>Тема работы. </a:t>
            </a:r>
            <a:r>
              <a:rPr kumimoji="0" lang="ru-RU" sz="2400" b="1" i="0" u="none" strike="noStrike" cap="none" normalizeH="0" baseline="0" dirty="0" smtClean="0">
                <a:ln>
                  <a:noFill/>
                </a:ln>
                <a:solidFill>
                  <a:srgbClr val="000000"/>
                </a:solidFill>
                <a:effectLst/>
                <a:latin typeface="Times New Roman" pitchFamily="18" charset="0"/>
                <a:ea typeface="ヒラギノ角ゴ Pro W3"/>
                <a:cs typeface="Times New Roman" pitchFamily="18" charset="0"/>
              </a:rPr>
              <a:t>Использование православно-христианских мотивов и особенности религиозных образов в  русской рок-поэзии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Прямоугольник 6"/>
          <p:cNvSpPr/>
          <p:nvPr/>
        </p:nvSpPr>
        <p:spPr>
          <a:xfrm>
            <a:off x="359024" y="3573016"/>
            <a:ext cx="8784976" cy="830997"/>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 Тема работы. </a:t>
            </a:r>
            <a:r>
              <a:rPr lang="ru-RU" sz="2400" b="1" dirty="0" smtClean="0">
                <a:latin typeface="Times New Roman" pitchFamily="18" charset="0"/>
                <a:cs typeface="Times New Roman" pitchFamily="18" charset="0"/>
              </a:rPr>
              <a:t>Особенности традиционной культуры</a:t>
            </a:r>
          </a:p>
          <a:p>
            <a:r>
              <a:rPr lang="ru-RU" sz="2400" b="1" dirty="0" smtClean="0">
                <a:latin typeface="Times New Roman" pitchFamily="18" charset="0"/>
                <a:cs typeface="Times New Roman" pitchFamily="18" charset="0"/>
              </a:rPr>
              <a:t> сибирского казачества</a:t>
            </a:r>
            <a:endParaRPr lang="ru-RU"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5"/>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26625"/>
                                        </p:tgtEl>
                                        <p:attrNameLst>
                                          <p:attrName>style.visibility</p:attrName>
                                        </p:attrNameLst>
                                      </p:cBhvr>
                                      <p:to>
                                        <p:strVal val="visible"/>
                                      </p:to>
                                    </p:set>
                                    <p:animEffect transition="in" filter="fade">
                                      <p:cBhvr>
                                        <p:cTn id="16" dur="1000"/>
                                        <p:tgtEl>
                                          <p:spTgt spid="2662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6"/>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26626"/>
                                        </p:tgtEl>
                                        <p:attrNameLst>
                                          <p:attrName>style.visibility</p:attrName>
                                        </p:attrNameLst>
                                      </p:cBhvr>
                                      <p:to>
                                        <p:strVal val="visible"/>
                                      </p:to>
                                    </p:set>
                                    <p:animEffect transition="in" filter="fade">
                                      <p:cBhvr>
                                        <p:cTn id="30" dur="1000"/>
                                        <p:tgtEl>
                                          <p:spTgt spid="26626"/>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strVal val="#ppt_w*0.70"/>
                                          </p:val>
                                        </p:tav>
                                        <p:tav tm="100000">
                                          <p:val>
                                            <p:strVal val="#ppt_w"/>
                                          </p:val>
                                        </p:tav>
                                      </p:tavLst>
                                    </p:anim>
                                    <p:anim calcmode="lin" valueType="num">
                                      <p:cBhvr>
                                        <p:cTn id="36" dur="1000" fill="hold"/>
                                        <p:tgtEl>
                                          <p:spTgt spid="7"/>
                                        </p:tgtEl>
                                        <p:attrNameLst>
                                          <p:attrName>ppt_h</p:attrName>
                                        </p:attrNameLst>
                                      </p:cBhvr>
                                      <p:tavLst>
                                        <p:tav tm="0">
                                          <p:val>
                                            <p:strVal val="#ppt_h"/>
                                          </p:val>
                                        </p:tav>
                                        <p:tav tm="100000">
                                          <p:val>
                                            <p:strVal val="#ppt_h"/>
                                          </p:val>
                                        </p:tav>
                                      </p:tavLst>
                                    </p:anim>
                                    <p:animEffect transition="in" filter="fade">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7"/>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6627"/>
                                        </p:tgtEl>
                                        <p:attrNameLst>
                                          <p:attrName>style.visibility</p:attrName>
                                        </p:attrNameLst>
                                      </p:cBhvr>
                                      <p:to>
                                        <p:strVal val="visible"/>
                                      </p:to>
                                    </p:set>
                                    <p:animEffect transition="in" filter="fade">
                                      <p:cBhvr>
                                        <p:cTn id="44" dur="10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p:bldP spid="26626" grpId="0"/>
      <p:bldP spid="26627" grpId="0"/>
      <p:bldP spid="5" grpId="0"/>
      <p:bldP spid="5" grpId="1"/>
      <p:bldP spid="6" grpId="0"/>
      <p:bldP spid="6" grpId="1"/>
      <p:bldP spid="7" grpId="0"/>
      <p:bldP spid="7"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91880" y="2204864"/>
            <a:ext cx="2067041"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ЗАДАЧИ</a:t>
            </a:r>
            <a:endParaRPr lang="ru-RU" sz="36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2374</Words>
  <Application>Microsoft Office PowerPoint</Application>
  <PresentationFormat>Экран (4:3)</PresentationFormat>
  <Paragraphs>171</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2</cp:revision>
  <dcterms:created xsi:type="dcterms:W3CDTF">2018-05-02T09:46:06Z</dcterms:created>
  <dcterms:modified xsi:type="dcterms:W3CDTF">2018-05-05T03:47:20Z</dcterms:modified>
</cp:coreProperties>
</file>