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2" r:id="rId6"/>
    <p:sldId id="273" r:id="rId7"/>
    <p:sldId id="263" r:id="rId8"/>
    <p:sldId id="268" r:id="rId9"/>
    <p:sldId id="269" r:id="rId10"/>
    <p:sldId id="27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Ольга" initials="О" lastIdx="0" clrIdx="0">
    <p:extLst>
      <p:ext uri="{19B8F6BF-5375-455C-9EA6-DF929625EA0E}">
        <p15:presenceInfo xmlns:p15="http://schemas.microsoft.com/office/powerpoint/2012/main" userId="Ольг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8C81-F243-4FA9-9BCE-EC69466BF2A4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4EF96-9D24-44D5-8A8F-0BF6115E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860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8C81-F243-4FA9-9BCE-EC69466BF2A4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4EF96-9D24-44D5-8A8F-0BF6115E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208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8C81-F243-4FA9-9BCE-EC69466BF2A4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4EF96-9D24-44D5-8A8F-0BF6115E9AF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65144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8C81-F243-4FA9-9BCE-EC69466BF2A4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4EF96-9D24-44D5-8A8F-0BF6115E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532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8C81-F243-4FA9-9BCE-EC69466BF2A4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4EF96-9D24-44D5-8A8F-0BF6115E9AF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4136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8C81-F243-4FA9-9BCE-EC69466BF2A4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4EF96-9D24-44D5-8A8F-0BF6115E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584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8C81-F243-4FA9-9BCE-EC69466BF2A4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4EF96-9D24-44D5-8A8F-0BF6115E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3444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8C81-F243-4FA9-9BCE-EC69466BF2A4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4EF96-9D24-44D5-8A8F-0BF6115E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75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8C81-F243-4FA9-9BCE-EC69466BF2A4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4EF96-9D24-44D5-8A8F-0BF6115E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480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8C81-F243-4FA9-9BCE-EC69466BF2A4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4EF96-9D24-44D5-8A8F-0BF6115E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209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8C81-F243-4FA9-9BCE-EC69466BF2A4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4EF96-9D24-44D5-8A8F-0BF6115E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260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8C81-F243-4FA9-9BCE-EC69466BF2A4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4EF96-9D24-44D5-8A8F-0BF6115E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332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8C81-F243-4FA9-9BCE-EC69466BF2A4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4EF96-9D24-44D5-8A8F-0BF6115E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874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8C81-F243-4FA9-9BCE-EC69466BF2A4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4EF96-9D24-44D5-8A8F-0BF6115E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25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8C81-F243-4FA9-9BCE-EC69466BF2A4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4EF96-9D24-44D5-8A8F-0BF6115E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240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4EF96-9D24-44D5-8A8F-0BF6115E9AF7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98C81-F243-4FA9-9BCE-EC69466BF2A4}" type="datetimeFigureOut">
              <a:rPr lang="ru-RU" smtClean="0"/>
              <a:t>09.06.2020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46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98C81-F243-4FA9-9BCE-EC69466BF2A4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F84EF96-9D24-44D5-8A8F-0BF6115E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160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yadi.sk/i/zgtsJrG2OF8vRQ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9FC66-18A3-40E6-8491-2EB54178AE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9039" y="54470"/>
            <a:ext cx="10433921" cy="1096899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ГОРОДСКОЕ ПРОФЕССИОНАЛЬНОЕ СООБЩЕСТВО </a:t>
            </a:r>
            <a:br>
              <a:rPr lang="ru-RU" sz="28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УЧИТЕЛЕЙ ГЕОГРАФИИ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6F494BF-AB37-40BC-9B1E-8EB129EDBA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3177" y="1747041"/>
            <a:ext cx="7766936" cy="1096899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«РЕАЛИЗЦИЯ МЕЖПРЕДМЕТНЫХ СВЯЗЕЙ НА УРОКАХ ГЕОГРАФИИ </a:t>
            </a:r>
          </a:p>
          <a:p>
            <a:pPr algn="ctr"/>
            <a:r>
              <a:rPr lang="ru-RU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УСЛОВИЯХ ФГОС»</a:t>
            </a:r>
          </a:p>
          <a:p>
            <a:pPr algn="ctr"/>
            <a:endParaRPr lang="ru-RU" sz="2000" dirty="0">
              <a:solidFill>
                <a:srgbClr val="0070C0"/>
              </a:solidFill>
            </a:endParaRPr>
          </a:p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 географии МБОУ ЦО № 35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г.Тулы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Мелякова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Ольга Александровна</a:t>
            </a:r>
          </a:p>
          <a:p>
            <a:pPr algn="ctr"/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23.08.2018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F172DF1-0255-4951-8A34-4BEB3D59FA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904" y="4938932"/>
            <a:ext cx="2830625" cy="191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912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E3C0C42-5345-4165-B8AE-F3493A71B23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83211" y="753818"/>
            <a:ext cx="8596313" cy="3881437"/>
          </a:xfrm>
        </p:spPr>
        <p:txBody>
          <a:bodyPr/>
          <a:lstStyle/>
          <a:p>
            <a:r>
              <a:rPr lang="ru-RU" dirty="0"/>
              <a:t>Много репродукций использовать не стоит, лучше позаботиться о том, чтобы они оставили в душах и сердцах детей яркое эмоциональное впечатление, запомнились, побудили к творчеству. В результате использования произведений живописи на уроках физической географии ученики свои доклады, сообщения часто сопровождают рисунками. К концу учебного года в кабинете проводится выставка творческих работ, которая вызывает большой интерес учителей, учеников и родителей. Наиболее интересные работы хранятся в кабинете в особой папке “Творческие работы учащихся по географии”.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4E5E8E4-B7F6-40B6-98AB-6582D3A633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4111" y="3326006"/>
            <a:ext cx="4761915" cy="3059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8190C39-8DD6-4340-A49F-9E8FF9CC59C5}"/>
              </a:ext>
            </a:extLst>
          </p:cNvPr>
          <p:cNvSpPr txBox="1"/>
          <p:nvPr/>
        </p:nvSpPr>
        <p:spPr>
          <a:xfrm>
            <a:off x="368578" y="6062370"/>
            <a:ext cx="5012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Полностью материал можно прочитать по ссылке: </a:t>
            </a:r>
            <a:r>
              <a:rPr lang="en-US" dirty="0">
                <a:hlinkClick r:id="rId3"/>
              </a:rPr>
              <a:t>https://yadi.sk/i/zgtsJrG2OF8vRQ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01180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ECCB64-2A6A-417A-A81F-B19E30F49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6651" y="243841"/>
            <a:ext cx="8596668" cy="13208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современного школьного обучения -</a:t>
            </a:r>
            <a:r>
              <a:rPr lang="ru-RU" b="1" dirty="0">
                <a:solidFill>
                  <a:srgbClr val="0070C0"/>
                </a:solidFill>
              </a:rPr>
              <a:t>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48893B0-9423-46F7-98D4-AAED543FEC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4097" y="3804903"/>
            <a:ext cx="4787705" cy="3053098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091E4734-16A5-40DD-A822-DDD5DBEDD4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594" y="1564641"/>
            <a:ext cx="10272409" cy="3880773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1" dirty="0"/>
              <a:t>создание условий для формирования целостной, гармоничной, всесторонне развитой личности.</a:t>
            </a:r>
          </a:p>
          <a:p>
            <a:pPr marL="0" indent="0" algn="ctr">
              <a:buNone/>
            </a:pPr>
            <a:r>
              <a:rPr lang="ru-RU" dirty="0"/>
              <a:t>Сейчас к современному образованию стали предъявляться новые требования, которые просят от выпускников школы использовать ряд умений, таких как: грамотно решать возникающие проблемы, применять в реальной жизни полученные знания, ориентироваться в потоке информации, уметь анализировать и структурировать ее. </a:t>
            </a:r>
          </a:p>
          <a:p>
            <a:pPr marL="0" indent="0" algn="ctr">
              <a:buNone/>
            </a:pPr>
            <a:r>
              <a:rPr lang="ru-RU" dirty="0"/>
              <a:t>Следовательно, </a:t>
            </a:r>
            <a:r>
              <a:rPr lang="ru-RU" b="1" dirty="0">
                <a:solidFill>
                  <a:srgbClr val="0070C0"/>
                </a:solidFill>
              </a:rPr>
              <a:t>задача учителя </a:t>
            </a:r>
            <a:r>
              <a:rPr lang="ru-RU" dirty="0"/>
              <a:t>− </a:t>
            </a:r>
            <a:r>
              <a:rPr lang="ru-RU" b="1" dirty="0">
                <a:solidFill>
                  <a:srgbClr val="0070C0"/>
                </a:solidFill>
              </a:rPr>
              <a:t>научить</a:t>
            </a:r>
            <a:r>
              <a:rPr lang="ru-RU" dirty="0"/>
              <a:t> школьников такому умению, как умение </a:t>
            </a:r>
            <a:r>
              <a:rPr lang="ru-RU" b="1" dirty="0">
                <a:solidFill>
                  <a:srgbClr val="0070C0"/>
                </a:solidFill>
              </a:rPr>
              <a:t>учиться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85528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A81027-6826-412D-8AC7-825469CFA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2499" y="333352"/>
            <a:ext cx="8596668" cy="13208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Метапредметное обучение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7D4E50-9771-4E03-BC85-C31A94E67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8613"/>
            <a:ext cx="9366998" cy="3880773"/>
          </a:xfrm>
        </p:spPr>
        <p:txBody>
          <a:bodyPr/>
          <a:lstStyle/>
          <a:p>
            <a:r>
              <a:rPr lang="ru-RU" dirty="0"/>
              <a:t>Метапредметное обучение обеспечивает решение этих вопросов и способствует целостному восприятию мира на базе одного, нескольких или всех учебных предметов.</a:t>
            </a:r>
          </a:p>
          <a:p>
            <a:r>
              <a:rPr lang="ru-RU" dirty="0"/>
              <a:t>Метапредметное обучение можно рассматривать как связь нескольких предметов в едином изучении, что возможно путем реализации межпредметных связей разного вида.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C38EDDC-5BF8-4431-93AE-DA60CEE97F2A}"/>
              </a:ext>
            </a:extLst>
          </p:cNvPr>
          <p:cNvSpPr/>
          <p:nvPr/>
        </p:nvSpPr>
        <p:spPr>
          <a:xfrm>
            <a:off x="3854548" y="4346918"/>
            <a:ext cx="3317631" cy="15018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FE1F000-6B47-492A-9EDF-BC2E1CFE9BBA}"/>
              </a:ext>
            </a:extLst>
          </p:cNvPr>
          <p:cNvSpPr/>
          <p:nvPr/>
        </p:nvSpPr>
        <p:spPr>
          <a:xfrm>
            <a:off x="4015575" y="4708231"/>
            <a:ext cx="314131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География</a:t>
            </a:r>
          </a:p>
        </p:txBody>
      </p:sp>
      <p:sp>
        <p:nvSpPr>
          <p:cNvPr id="7" name="Блок-схема: узел 6">
            <a:extLst>
              <a:ext uri="{FF2B5EF4-FFF2-40B4-BE49-F238E27FC236}">
                <a16:creationId xmlns:a16="http://schemas.microsoft.com/office/drawing/2014/main" id="{B9FEC528-A9F2-46AB-B085-6666160260E1}"/>
              </a:ext>
            </a:extLst>
          </p:cNvPr>
          <p:cNvSpPr/>
          <p:nvPr/>
        </p:nvSpPr>
        <p:spPr>
          <a:xfrm>
            <a:off x="4658831" y="3294051"/>
            <a:ext cx="1924613" cy="1239553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6A56FDE-7B08-4751-BBDD-BD2A4E31EF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8831" y="5596019"/>
            <a:ext cx="1924613" cy="113909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4C5CEF0-292E-4373-AD8C-D7D86B5F4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264" y="3776955"/>
            <a:ext cx="2013609" cy="126198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7133B07-96DE-4F87-952C-2B7F7192BE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6567" y="3842293"/>
            <a:ext cx="2013609" cy="126198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EE52563-22AB-4EC0-8BA9-BF856EB2F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2286" y="5091392"/>
            <a:ext cx="1906587" cy="118832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5573CBD-164B-4096-BB77-4B3F5BEF82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1326" y="5155424"/>
            <a:ext cx="2062144" cy="118832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E4C9B70-0362-43F3-B87E-82F34D72AA69}"/>
              </a:ext>
            </a:extLst>
          </p:cNvPr>
          <p:cNvSpPr txBox="1"/>
          <p:nvPr/>
        </p:nvSpPr>
        <p:spPr>
          <a:xfrm>
            <a:off x="2727740" y="4269209"/>
            <a:ext cx="1389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Биология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C0230B-F100-46A5-B3EC-3C591EE0B508}"/>
              </a:ext>
            </a:extLst>
          </p:cNvPr>
          <p:cNvSpPr txBox="1"/>
          <p:nvPr/>
        </p:nvSpPr>
        <p:spPr>
          <a:xfrm>
            <a:off x="2974586" y="5534920"/>
            <a:ext cx="1198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Химия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D00869E-01DF-4531-AABB-4BBF0367DFCB}"/>
              </a:ext>
            </a:extLst>
          </p:cNvPr>
          <p:cNvSpPr txBox="1"/>
          <p:nvPr/>
        </p:nvSpPr>
        <p:spPr>
          <a:xfrm>
            <a:off x="4808555" y="3642238"/>
            <a:ext cx="17633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Литература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B0BB45-B2F2-42EB-B06B-54B89AF665D2}"/>
              </a:ext>
            </a:extLst>
          </p:cNvPr>
          <p:cNvSpPr txBox="1"/>
          <p:nvPr/>
        </p:nvSpPr>
        <p:spPr>
          <a:xfrm>
            <a:off x="6923676" y="4155836"/>
            <a:ext cx="17038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Математика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6A81B7C-9D4D-4B1A-9B2E-F754CA8C45AF}"/>
              </a:ext>
            </a:extLst>
          </p:cNvPr>
          <p:cNvSpPr txBox="1"/>
          <p:nvPr/>
        </p:nvSpPr>
        <p:spPr>
          <a:xfrm>
            <a:off x="5028979" y="5926457"/>
            <a:ext cx="1449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История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258B0EB-9618-46FA-A575-FF7A50425DA7}"/>
              </a:ext>
            </a:extLst>
          </p:cNvPr>
          <p:cNvSpPr txBox="1"/>
          <p:nvPr/>
        </p:nvSpPr>
        <p:spPr>
          <a:xfrm>
            <a:off x="7271556" y="5448638"/>
            <a:ext cx="14573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Физика</a:t>
            </a:r>
          </a:p>
        </p:txBody>
      </p:sp>
    </p:spTree>
    <p:extLst>
      <p:ext uri="{BB962C8B-B14F-4D97-AF65-F5344CB8AC3E}">
        <p14:creationId xmlns:p14="http://schemas.microsoft.com/office/powerpoint/2010/main" val="1843295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9FC870-80DD-4E54-A84A-D9D83C28A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987" y="423524"/>
            <a:ext cx="10534617" cy="132080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использования </a:t>
            </a:r>
            <a:b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межпредметных связей на уроках географии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0A87D18-0A5C-468E-8FCD-3B3908832C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752"/>
          <a:stretch/>
        </p:blipFill>
        <p:spPr>
          <a:xfrm>
            <a:off x="3268472" y="3242897"/>
            <a:ext cx="4173337" cy="361510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FD80DA1-F7C5-4D68-85B3-F20E2897D9E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465" y="6103173"/>
            <a:ext cx="977344" cy="662606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37501516-EBE1-4BE7-8A4C-A542D9194C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8687" y="1682644"/>
            <a:ext cx="9226322" cy="388077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В условиях внедрения ФГОС в среднем звене проблема использования межпредметных связей на уроках географии становится более актуальной. </a:t>
            </a:r>
          </a:p>
          <a:p>
            <a:pPr marL="0" indent="0" algn="ctr">
              <a:buNone/>
            </a:pPr>
            <a:r>
              <a:rPr lang="ru-RU" dirty="0"/>
              <a:t>Это продиктовано тем, что межпредметные связи способствуют формированию личности ребенка. Благодаря им, у учащихся вырабатываются умения комплексного и творческого применения знаний на практике, происходит формирование метапредметных УУД.</a:t>
            </a:r>
          </a:p>
        </p:txBody>
      </p:sp>
    </p:spTree>
    <p:extLst>
      <p:ext uri="{BB962C8B-B14F-4D97-AF65-F5344CB8AC3E}">
        <p14:creationId xmlns:p14="http://schemas.microsoft.com/office/powerpoint/2010/main" val="2984613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F03129-4616-4596-B732-5C4D0CA9A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365" y="30011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произведений живописи на уроках географии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DC0319-2184-4D41-BB10-177F2B7185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808" y="1890749"/>
            <a:ext cx="8596668" cy="3880773"/>
          </a:xfrm>
        </p:spPr>
        <p:txBody>
          <a:bodyPr/>
          <a:lstStyle/>
          <a:p>
            <a:r>
              <a:rPr lang="ru-RU" dirty="0"/>
              <a:t>В связи с происходящими сейчас процессами падения культурного уровня населения нашей страны актуальным становится культурологический подход в обучении и воспитании современного подрастающего поколения. </a:t>
            </a:r>
            <a:r>
              <a:rPr lang="ru-RU" b="1" dirty="0"/>
              <a:t>Широкие возможности имеет культурологический подход в обучении географии в средней школе. </a:t>
            </a:r>
            <a:endParaRPr lang="en-US" b="1" dirty="0"/>
          </a:p>
          <a:p>
            <a:r>
              <a:rPr lang="ru-RU" dirty="0"/>
              <a:t>Важным </a:t>
            </a:r>
            <a:r>
              <a:rPr lang="ru-RU" i="1" dirty="0"/>
              <a:t>средством</a:t>
            </a:r>
            <a:r>
              <a:rPr lang="ru-RU" dirty="0"/>
              <a:t> обучения могут служить </a:t>
            </a:r>
            <a:r>
              <a:rPr lang="ru-RU" i="1" dirty="0"/>
              <a:t>произведения литературы, музыки, живописи</a:t>
            </a:r>
            <a:r>
              <a:rPr lang="ru-RU" dirty="0"/>
              <a:t>. Особенно интересны и уместны на уроках географии репродукции с картин великих художников. Их использование позволяет направить усилия учителя с формирования знаний, умений, навыков на развитие личности ученика, его творческих возможностей, наряду с развитием логического мышления формировать художественно-образное мышление, развивать эстетический вкус, умение воспринимать и понимать красоту.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4977DF1-7ACD-4DE2-89FE-974FC7F16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7648" y="6041362"/>
            <a:ext cx="1140051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506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40F1CDF-4888-42A7-BE5D-6AEFCCB36C6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90843" y="331788"/>
            <a:ext cx="9509760" cy="3881437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Первое знакомство с живописью </a:t>
            </a:r>
            <a:r>
              <a:rPr lang="ru-RU" dirty="0"/>
              <a:t>начинаем с картин Яна Вермера, Хосе </a:t>
            </a:r>
            <a:r>
              <a:rPr lang="ru-RU" dirty="0" err="1"/>
              <a:t>Гальегоса</a:t>
            </a:r>
            <a:r>
              <a:rPr lang="ru-RU" dirty="0"/>
              <a:t>, Анри де </a:t>
            </a:r>
            <a:r>
              <a:rPr lang="ru-RU" dirty="0" err="1"/>
              <a:t>Брекелера</a:t>
            </a:r>
            <a:r>
              <a:rPr lang="ru-RU" dirty="0"/>
              <a:t>: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57521A9-7322-4A12-9059-BBF6D28CAF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420" y="2751812"/>
            <a:ext cx="2843953" cy="321651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D37F0C7-F319-4502-9A36-4DBDDC0A6E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6584" y="970241"/>
            <a:ext cx="3867328" cy="285022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0E20B05-AAC5-4407-9BA1-1700B3BF7A7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5"/>
          <a:stretch/>
        </p:blipFill>
        <p:spPr>
          <a:xfrm>
            <a:off x="8060787" y="2751812"/>
            <a:ext cx="3751385" cy="285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1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>
            <a:extLst>
              <a:ext uri="{FF2B5EF4-FFF2-40B4-BE49-F238E27FC236}">
                <a16:creationId xmlns:a16="http://schemas.microsoft.com/office/drawing/2014/main" id="{7A5A4775-4844-435D-A20E-91109815515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29994" y="539262"/>
            <a:ext cx="9113838" cy="631873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Продолжаем знакомство с живописью </a:t>
            </a:r>
            <a:r>
              <a:rPr lang="ru-RU" b="1" dirty="0">
                <a:solidFill>
                  <a:srgbClr val="0070C0"/>
                </a:solidFill>
              </a:rPr>
              <a:t>на уроке “Виды изображения местности на плоскости”</a:t>
            </a:r>
            <a:r>
              <a:rPr lang="ru-RU" dirty="0"/>
              <a:t>. В ходе эвристической беседы с детьми выясняем, что одним из способов изображения местности может быть рисунок. Объясняю, что рисунок природы в искусстве называют пейзажем (в переводе с французского языка - раскрывающийся вид). Спрашиваю, каких художников-пейзажистов они знают (Шишкин, Левитан, Айвазовский). Показываю репродукцию с картины Шишкина “Корабельная роща”, на которой изображен большой участок земной поверхности: лес, река, камни, трава. В картине художник выражает свои чувства, настроение, восхищение красотой природы.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Какие чувства вызывает у вас картина? Что вам больше всего понравилось, произвело наибольшее впечатление?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5B0E7F3-C4CC-4DF3-825C-5BDF27DC18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9584" y="2907560"/>
            <a:ext cx="4274010" cy="273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07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273E55C-1F4C-47D6-AD9F-C82DC646FF2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04910" y="482991"/>
            <a:ext cx="9774238" cy="5228492"/>
          </a:xfrm>
        </p:spPr>
        <p:txBody>
          <a:bodyPr>
            <a:normAutofit fontScale="77500" lnSpcReduction="20000"/>
          </a:bodyPr>
          <a:lstStyle/>
          <a:p>
            <a:r>
              <a:rPr lang="ru-RU" sz="2300" dirty="0"/>
              <a:t>Более близкое знакомство с живописью проводится </a:t>
            </a:r>
            <a:r>
              <a:rPr lang="ru-RU" sz="2300" b="1" dirty="0">
                <a:solidFill>
                  <a:srgbClr val="0070C0"/>
                </a:solidFill>
              </a:rPr>
              <a:t>в теме “Земная </a:t>
            </a:r>
            <a:r>
              <a:rPr lang="ru-RU" sz="2300" b="1" dirty="0" err="1">
                <a:solidFill>
                  <a:srgbClr val="0070C0"/>
                </a:solidFill>
              </a:rPr>
              <a:t>кора</a:t>
            </a:r>
            <a:r>
              <a:rPr lang="ru-RU" sz="2300" b="1" dirty="0">
                <a:solidFill>
                  <a:srgbClr val="0070C0"/>
                </a:solidFill>
              </a:rPr>
              <a:t>” на уроке “Вулканы”. </a:t>
            </a:r>
            <a:r>
              <a:rPr lang="ru-RU" sz="2300" dirty="0"/>
              <a:t>После объяснения темы «Элементы </a:t>
            </a:r>
            <a:r>
              <a:rPr lang="ru-RU" sz="2300" dirty="0" err="1"/>
              <a:t>вулкана»,»Процессы</a:t>
            </a:r>
            <a:r>
              <a:rPr lang="ru-RU" sz="2300" dirty="0"/>
              <a:t> извержения, </a:t>
            </a:r>
            <a:r>
              <a:rPr lang="ru-RU" sz="2300"/>
              <a:t>типы вулканов», </a:t>
            </a:r>
            <a:r>
              <a:rPr lang="ru-RU" sz="2300" dirty="0"/>
              <a:t>работы с географической картой, рассказа о наиболее известных извержениях предлагаю ребятам совершить заочное путешествие в город Санкт-Петербург с целью посещения Русского музея (на стене или доске висит карта-схема города). В музее экспонируется много замечательных произведений искусства, в том числе и картина Карла Брюллова “Последний день Помпеи”, на которой изображено извержение вулкана Везувия. Для того чтобы познакомиться с музеем, нам нужен экскурсовод. В роли экскурсовода выступают ученики старшего класса, подготовленные учителем ИЗО. Это в лучшем случае, но иногда экскурсию провожу сама. Чтобы правильно смотреть картину, необходимо знать:</a:t>
            </a:r>
          </a:p>
          <a:p>
            <a:r>
              <a:rPr lang="ru-RU" sz="2300" dirty="0"/>
              <a:t>кем и когда написана картина,</a:t>
            </a:r>
          </a:p>
          <a:p>
            <a:r>
              <a:rPr lang="ru-RU" sz="2300" dirty="0"/>
              <a:t>как у художника возник замысел,</a:t>
            </a:r>
          </a:p>
          <a:p>
            <a:r>
              <a:rPr lang="ru-RU" sz="2300" dirty="0"/>
              <a:t>как он его реализовал,</a:t>
            </a:r>
          </a:p>
          <a:p>
            <a:r>
              <a:rPr lang="ru-RU" sz="2300" dirty="0"/>
              <a:t>к какому стилю и почему относится картина.</a:t>
            </a:r>
          </a:p>
          <a:p>
            <a:endParaRPr lang="ru-RU" sz="2300" dirty="0"/>
          </a:p>
          <a:p>
            <a:endParaRPr lang="ru-RU" dirty="0"/>
          </a:p>
          <a:p>
            <a:r>
              <a:rPr lang="ru-RU" b="1" dirty="0"/>
              <a:t>Домашнее задание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 краткое описание впечатлений о картине </a:t>
            </a:r>
            <a:r>
              <a:rPr lang="ru-RU" dirty="0" err="1"/>
              <a:t>К.Брюллова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2710795-81AF-46C9-A18C-4359B4183D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040966"/>
            <a:ext cx="4892675" cy="3432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281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92C113D-6A57-4122-800B-51DB498791E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3684" y="236616"/>
            <a:ext cx="9819249" cy="3881437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На уроке “Горы суши” </a:t>
            </a:r>
            <a:r>
              <a:rPr lang="ru-RU" dirty="0"/>
              <a:t>знакомлю детей с великим русским художником </a:t>
            </a:r>
            <a:r>
              <a:rPr lang="ru-RU" dirty="0" err="1"/>
              <a:t>Н.К.Рерихом</a:t>
            </a:r>
            <a:r>
              <a:rPr lang="ru-RU" dirty="0"/>
              <a:t>. За свою жизнь он написал около 7 тысяч картин, 900 из них этюды, изображающие горы. Именно поэтому художника называли “певцом гор”. Рассматриваем несколько репродукций, посвященных Алтаю, Гималаям, Тибету. Особое внимание следует обратить на цвета гор: яркие, сочные, чистые, переходящие один в другой. Рельеф гор очень расчленен, поэтому они освещаются солнцем по-разному. На закате и восходе горы действительно имеют такой изумительный цвет как на этюдах </a:t>
            </a:r>
            <a:r>
              <a:rPr lang="ru-RU" dirty="0" err="1"/>
              <a:t>Н.К.Рериха</a:t>
            </a:r>
            <a:r>
              <a:rPr lang="ru-RU" dirty="0"/>
              <a:t>. Если позволяет время, то рассказываю о жизни художника.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D6C993A-24D7-44D2-A7E4-02FC853A0E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9332" y="2562684"/>
            <a:ext cx="3485090" cy="232824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7975E64-E533-4471-996E-025894D91615}"/>
              </a:ext>
            </a:extLst>
          </p:cNvPr>
          <p:cNvSpPr/>
          <p:nvPr/>
        </p:nvSpPr>
        <p:spPr>
          <a:xfrm>
            <a:off x="357336" y="5148411"/>
            <a:ext cx="107946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70C0"/>
                </a:solidFill>
              </a:rPr>
              <a:t>На уроке “Волны в океане” </a:t>
            </a:r>
            <a:r>
              <a:rPr lang="ru-RU" dirty="0"/>
              <a:t>провожу беседу о картине “Девятый вал” Айвазовского. Очень важно качество репродукции, так как художник тонко и изящно передает цвет волн, моря, бури. Особенное восхищение вызывает мужество горстки людей, борющихся со страшной стихией.</a:t>
            </a:r>
          </a:p>
        </p:txBody>
      </p:sp>
    </p:spTree>
    <p:extLst>
      <p:ext uri="{BB962C8B-B14F-4D97-AF65-F5344CB8AC3E}">
        <p14:creationId xmlns:p14="http://schemas.microsoft.com/office/powerpoint/2010/main" val="185968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334</TotalTime>
  <Words>879</Words>
  <Application>Microsoft Office PowerPoint</Application>
  <PresentationFormat>Широкоэкранный</PresentationFormat>
  <Paragraphs>52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Trebuchet MS</vt:lpstr>
      <vt:lpstr>Wingdings</vt:lpstr>
      <vt:lpstr>Wingdings 3</vt:lpstr>
      <vt:lpstr>Аспект</vt:lpstr>
      <vt:lpstr>ГОРОДСКОЕ ПРОФЕССИОНАЛЬНОЕ СООБЩЕСТВО  УЧИТЕЛЕЙ ГЕОГРАФИИ</vt:lpstr>
      <vt:lpstr>Задача современного школьного обучения - </vt:lpstr>
      <vt:lpstr>Метапредметное обучение </vt:lpstr>
      <vt:lpstr>Актуальность использования  межпредметных связей на уроках географии </vt:lpstr>
      <vt:lpstr>Использование произведений живописи на уроках географии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ГОРОДСКОЕ ПРОФЕССИОНАЛЬНОЕ СООБЩЕСТВО УЧИТЕЛЕЙ ГЕОГРАФИИ</dc:title>
  <dc:creator>Ольга</dc:creator>
  <cp:lastModifiedBy>m1060012</cp:lastModifiedBy>
  <cp:revision>45</cp:revision>
  <dcterms:created xsi:type="dcterms:W3CDTF">2018-08-18T14:19:19Z</dcterms:created>
  <dcterms:modified xsi:type="dcterms:W3CDTF">2020-06-09T08:18:24Z</dcterms:modified>
</cp:coreProperties>
</file>