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9" r:id="rId7"/>
    <p:sldId id="273" r:id="rId8"/>
    <p:sldId id="260" r:id="rId9"/>
    <p:sldId id="265" r:id="rId10"/>
    <p:sldId id="266" r:id="rId11"/>
    <p:sldId id="271" r:id="rId12"/>
    <p:sldId id="263" r:id="rId13"/>
    <p:sldId id="264" r:id="rId14"/>
    <p:sldId id="268" r:id="rId15"/>
    <p:sldId id="270" r:id="rId16"/>
    <p:sldId id="272" r:id="rId17"/>
    <p:sldId id="274" r:id="rId18"/>
    <p:sldId id="275" r:id="rId19"/>
    <p:sldId id="276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2F0D"/>
    <a:srgbClr val="533A11"/>
    <a:srgbClr val="FF2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8" d="100"/>
          <a:sy n="158" d="100"/>
        </p:scale>
        <p:origin x="1880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708086264308094E-2"/>
          <c:y val="9.0561301567007299E-2"/>
          <c:w val="0.82822563253696702"/>
          <c:h val="0.7326074690499390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НЕТ</c:v>
                </c:pt>
                <c:pt idx="1">
                  <c:v>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11-4EB4-BD7A-C4F56DA04FE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НЕТ</c:v>
                </c:pt>
                <c:pt idx="1">
                  <c:v>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11-4EB4-BD7A-C4F56DA04F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6297400"/>
        <c:axId val="2032748632"/>
      </c:barChart>
      <c:catAx>
        <c:axId val="2076297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32748632"/>
        <c:crossesAt val="0"/>
        <c:auto val="1"/>
        <c:lblAlgn val="ctr"/>
        <c:lblOffset val="100"/>
        <c:noMultiLvlLbl val="0"/>
      </c:catAx>
      <c:valAx>
        <c:axId val="2032748632"/>
        <c:scaling>
          <c:orientation val="minMax"/>
          <c:max val="17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6297400"/>
        <c:crosses val="autoZero"/>
        <c:crossBetween val="between"/>
        <c:majorUnit val="2"/>
        <c:minorUnit val="0.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358-4F93-B752-35106FC6F947}"/>
              </c:ext>
            </c:extLst>
          </c:dPt>
          <c:dPt>
            <c:idx val="2"/>
            <c:invertIfNegative val="0"/>
            <c:bubble3D val="0"/>
            <c:spPr>
              <a:solidFill>
                <a:srgbClr val="CCFFCC"/>
              </a:solidFill>
            </c:spPr>
            <c:extLst>
              <c:ext xmlns:c16="http://schemas.microsoft.com/office/drawing/2014/chart" uri="{C3380CC4-5D6E-409C-BE32-E72D297353CC}">
                <c16:uniqueId val="{00000003-8358-4F93-B752-35106FC6F947}"/>
              </c:ext>
            </c:extLst>
          </c:dPt>
          <c:cat>
            <c:strRef>
              <c:f>Лист1!$A$2:$A$4</c:f>
              <c:strCache>
                <c:ptCount val="3"/>
                <c:pt idx="0">
                  <c:v>1 РАЗ В НЕДЕДЮ ИЛИ ЧАЩЕ</c:v>
                </c:pt>
                <c:pt idx="1">
                  <c:v>1 РАЗ В МЕСЯЦ</c:v>
                </c:pt>
                <c:pt idx="2">
                  <c:v>Я НЕ ЕМ ЧИПСЫ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13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58-4F93-B752-35106FC6F9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6684392"/>
        <c:axId val="2076730728"/>
      </c:barChart>
      <c:catAx>
        <c:axId val="2076684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76730728"/>
        <c:crosses val="autoZero"/>
        <c:auto val="1"/>
        <c:lblAlgn val="ctr"/>
        <c:lblOffset val="13"/>
        <c:noMultiLvlLbl val="0"/>
      </c:catAx>
      <c:valAx>
        <c:axId val="2076730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6684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8000"/>
              </a:solidFill>
            </c:spPr>
            <c:extLst>
              <c:ext xmlns:c16="http://schemas.microsoft.com/office/drawing/2014/chart" uri="{C3380CC4-5D6E-409C-BE32-E72D297353CC}">
                <c16:uniqueId val="{00000001-50D6-4458-9D05-21FDE0D84CDA}"/>
              </c:ext>
            </c:extLst>
          </c:dPt>
          <c:dPt>
            <c:idx val="1"/>
            <c:bubble3D val="0"/>
            <c:explosion val="16"/>
            <c:spPr>
              <a:solidFill>
                <a:srgbClr val="FF6600"/>
              </a:solidFill>
            </c:spPr>
            <c:extLst>
              <c:ext xmlns:c16="http://schemas.microsoft.com/office/drawing/2014/chart" uri="{C3380CC4-5D6E-409C-BE32-E72D297353CC}">
                <c16:uniqueId val="{00000003-50D6-4458-9D05-21FDE0D84CDA}"/>
              </c:ext>
            </c:extLst>
          </c:dPt>
          <c:dPt>
            <c:idx val="2"/>
            <c:bubble3D val="0"/>
            <c:explosion val="11"/>
            <c:spPr>
              <a:solidFill>
                <a:srgbClr val="660066"/>
              </a:solidFill>
            </c:spPr>
            <c:extLst>
              <c:ext xmlns:c16="http://schemas.microsoft.com/office/drawing/2014/chart" uri="{C3380CC4-5D6E-409C-BE32-E72D297353CC}">
                <c16:uniqueId val="{00000005-50D6-4458-9D05-21FDE0D84CDA}"/>
              </c:ext>
            </c:extLst>
          </c:dPt>
          <c:cat>
            <c:strRef>
              <c:f>Лист1!$A$2:$A$4</c:f>
              <c:strCache>
                <c:ptCount val="3"/>
                <c:pt idx="0">
                  <c:v>ЯБЛОКО (ФРУКТЫ)</c:v>
                </c:pt>
                <c:pt idx="1">
                  <c:v>ЧИПСЫ</c:v>
                </c:pt>
                <c:pt idx="2">
                  <c:v>ШОКОЛАД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0D6-4458-9D05-21FDE0D84C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17"/>
            <c:spPr>
              <a:solidFill>
                <a:schemeClr val="tx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A1FF-4952-B575-011375DB7D9A}"/>
              </c:ext>
            </c:extLst>
          </c:dPt>
          <c:dPt>
            <c:idx val="1"/>
            <c:bubble3D val="0"/>
            <c:explosion val="7"/>
            <c:spPr>
              <a:solidFill>
                <a:srgbClr val="FF2B50"/>
              </a:solidFill>
            </c:spPr>
            <c:extLst>
              <c:ext xmlns:c16="http://schemas.microsoft.com/office/drawing/2014/chart" uri="{C3380CC4-5D6E-409C-BE32-E72D297353CC}">
                <c16:uniqueId val="{00000003-A1FF-4952-B575-011375DB7D9A}"/>
              </c:ext>
            </c:extLst>
          </c:dPt>
          <c:cat>
            <c:strRef>
              <c:f>Лист1!$A$2:$A$3</c:f>
              <c:strCache>
                <c:ptCount val="2"/>
                <c:pt idx="0">
                  <c:v>ПОЛЕЗНЫЕ</c:v>
                </c:pt>
                <c:pt idx="1">
                  <c:v>ВРЕДНЫЕ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FF-4952-B575-011375DB7D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809785919387804"/>
          <c:y val="0.65791723538920299"/>
          <c:w val="0.34398209307892802"/>
          <c:h val="0.239324989570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0.65442</cdr:x>
      <cdr:y>0.23025</cdr:y>
    </cdr:from>
    <cdr:to>
      <cdr:x>0.78458</cdr:x>
      <cdr:y>0.53199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92851" y="579174"/>
          <a:ext cx="635027" cy="7589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dirty="0" smtClean="0">
              <a:solidFill>
                <a:srgbClr val="FF0000"/>
              </a:solidFill>
              <a:latin typeface="Arial"/>
              <a:cs typeface="Arial"/>
            </a:rPr>
            <a:t>17</a:t>
          </a:r>
          <a:endParaRPr lang="ru-RU" sz="3200" dirty="0">
            <a:solidFill>
              <a:srgbClr val="FF0000"/>
            </a:solidFill>
            <a:latin typeface="Arial"/>
            <a:cs typeface="Arial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0.20249</cdr:x>
      <cdr:y>0.50031</cdr:y>
    </cdr:from>
    <cdr:to>
      <cdr:x>0.28037</cdr:x>
      <cdr:y>0.6908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06752" y="1593006"/>
          <a:ext cx="387212" cy="6065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dirty="0" smtClean="0">
              <a:solidFill>
                <a:schemeClr val="bg1"/>
              </a:solidFill>
              <a:latin typeface="Arial"/>
              <a:cs typeface="Arial"/>
            </a:rPr>
            <a:t>5</a:t>
          </a:r>
          <a:endParaRPr lang="ru-RU" sz="3200" dirty="0">
            <a:solidFill>
              <a:schemeClr val="bg1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0.46418</cdr:x>
      <cdr:y>0.22864</cdr:y>
    </cdr:from>
    <cdr:to>
      <cdr:x>0.59813</cdr:x>
      <cdr:y>0.45729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07784" y="728009"/>
          <a:ext cx="666003" cy="72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dirty="0" smtClean="0">
              <a:latin typeface="Arial"/>
              <a:cs typeface="Arial"/>
            </a:rPr>
            <a:t>13</a:t>
          </a:r>
          <a:endParaRPr lang="ru-RU" sz="3200" dirty="0">
            <a:latin typeface="Arial"/>
            <a:cs typeface="Arial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0.12993</cdr:x>
      <cdr:y>0.29039</cdr:y>
    </cdr:from>
    <cdr:to>
      <cdr:x>0.25214</cdr:x>
      <cdr:y>0.45708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5102" y="944460"/>
          <a:ext cx="635026" cy="5421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dirty="0" smtClean="0">
              <a:latin typeface="Arial"/>
              <a:cs typeface="Arial"/>
            </a:rPr>
            <a:t> 5</a:t>
          </a:r>
          <a:endParaRPr lang="ru-RU" sz="3200" dirty="0">
            <a:latin typeface="Arial"/>
            <a:cs typeface="Arial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0.17208</cdr:x>
      <cdr:y>0.66238</cdr:y>
    </cdr:from>
    <cdr:to>
      <cdr:x>0.36376</cdr:x>
      <cdr:y>0.95203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20889" y="20910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3200" dirty="0"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0.1526</cdr:x>
      <cdr:y>0.64766</cdr:y>
    </cdr:from>
    <cdr:to>
      <cdr:x>0.30519</cdr:x>
      <cdr:y>0.83902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27958" y="2044622"/>
          <a:ext cx="727958" cy="6040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0.20779</cdr:x>
      <cdr:y>0.57897</cdr:y>
    </cdr:from>
    <cdr:to>
      <cdr:x>0.43843</cdr:x>
      <cdr:y>0.99128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991262" y="1827768"/>
          <a:ext cx="1100261" cy="13016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dirty="0" smtClean="0">
              <a:latin typeface="Arial"/>
              <a:cs typeface="Arial"/>
            </a:rPr>
            <a:t>19</a:t>
          </a:r>
          <a:endParaRPr lang="ru-RU" sz="3200" dirty="0"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0.37662</cdr:x>
      <cdr:y>0.31402</cdr:y>
    </cdr:from>
    <cdr:to>
      <cdr:x>0.49351</cdr:x>
      <cdr:y>0.47103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796662" y="991332"/>
          <a:ext cx="557584" cy="4956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3200" dirty="0"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0.37662</cdr:x>
      <cdr:y>0.31402</cdr:y>
    </cdr:from>
    <cdr:to>
      <cdr:x>0.46429</cdr:x>
      <cdr:y>0.49065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796662" y="991332"/>
          <a:ext cx="418188" cy="5576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3200" dirty="0"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0.40584</cdr:x>
      <cdr:y>0.34346</cdr:y>
    </cdr:from>
    <cdr:to>
      <cdr:x>0.59752</cdr:x>
      <cdr:y>0.63311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936058" y="108426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3200" dirty="0"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0.38636</cdr:x>
      <cdr:y>0.12757</cdr:y>
    </cdr:from>
    <cdr:to>
      <cdr:x>0.59091</cdr:x>
      <cdr:y>0.56916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843126" y="402729"/>
          <a:ext cx="975773" cy="13940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dirty="0" smtClean="0"/>
            <a:t>5</a:t>
          </a:r>
          <a:endParaRPr lang="ru-RU" sz="3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46C5D-E324-7542-8264-EDAC96A7FA99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97520-E5C1-154F-B69E-E881251C0F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7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97520-E5C1-154F-B69E-E881251C0FD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928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97520-E5C1-154F-B69E-E881251C0FD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904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97520-E5C1-154F-B69E-E881251C0FD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536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Название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азвание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Название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3A0D35-3D13-254E-82FB-8F800935DAE5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8ED7A3D-9CC0-D744-B761-B01BCDC4782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359910"/>
          </a:xfrm>
        </p:spPr>
        <p:txBody>
          <a:bodyPr/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ru-RU" sz="2400" i="1" dirty="0" smtClean="0">
                <a:solidFill>
                  <a:schemeClr val="bg1"/>
                </a:solidFill>
                <a:latin typeface="Arial" charset="0"/>
              </a:rPr>
              <a:t>                                        Подготовила</a:t>
            </a:r>
            <a:r>
              <a:rPr lang="ru-RU" sz="2400" i="1" dirty="0">
                <a:solidFill>
                  <a:schemeClr val="bg1"/>
                </a:solidFill>
                <a:latin typeface="Arial" charset="0"/>
              </a:rPr>
              <a:t>: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ru-RU" sz="2400" i="1" dirty="0" smtClean="0">
                <a:solidFill>
                  <a:schemeClr val="bg1"/>
                </a:solidFill>
                <a:latin typeface="Arial" charset="0"/>
              </a:rPr>
              <a:t>                                                Шестакова </a:t>
            </a:r>
            <a:r>
              <a:rPr lang="ru-RU" sz="2400" i="1" dirty="0">
                <a:solidFill>
                  <a:schemeClr val="bg1"/>
                </a:solidFill>
                <a:latin typeface="Arial" charset="0"/>
              </a:rPr>
              <a:t>Мария, 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ru-RU" sz="2400" i="1" dirty="0" smtClean="0">
                <a:solidFill>
                  <a:schemeClr val="bg1"/>
                </a:solidFill>
                <a:latin typeface="Arial" charset="0"/>
              </a:rPr>
              <a:t>                                                  ученица  </a:t>
            </a:r>
            <a:r>
              <a:rPr lang="ru-RU" sz="2400" i="1" dirty="0">
                <a:solidFill>
                  <a:schemeClr val="bg1"/>
                </a:solidFill>
                <a:latin typeface="Arial" charset="0"/>
              </a:rPr>
              <a:t>класса  4</a:t>
            </a:r>
            <a:r>
              <a:rPr lang="ru-RU" sz="2400" i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400" i="1" dirty="0">
                <a:solidFill>
                  <a:schemeClr val="bg1"/>
                </a:solidFill>
                <a:latin typeface="Arial" charset="0"/>
              </a:rPr>
              <a:t>-1</a:t>
            </a:r>
            <a:r>
              <a:rPr lang="en-US" sz="2400" i="1" dirty="0">
                <a:solidFill>
                  <a:schemeClr val="bg1"/>
                </a:solidFill>
                <a:latin typeface="Arial" charset="0"/>
              </a:rPr>
              <a:t> </a:t>
            </a:r>
            <a:endParaRPr lang="ru-RU" sz="2400" i="1" dirty="0">
              <a:solidFill>
                <a:schemeClr val="bg1"/>
              </a:solidFill>
              <a:latin typeface="Arial" charset="0"/>
            </a:endParaRP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ru-RU" sz="2400" i="1" dirty="0" smtClean="0">
                <a:solidFill>
                  <a:schemeClr val="bg1"/>
                </a:solidFill>
                <a:latin typeface="Arial" charset="0"/>
              </a:rPr>
              <a:t>                                      МОБУ «СОШ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ru-RU" sz="2400" i="1" dirty="0" smtClean="0">
                <a:solidFill>
                  <a:schemeClr val="bg1"/>
                </a:solidFill>
                <a:latin typeface="Arial" charset="0"/>
              </a:rPr>
              <a:t>                                                 «</a:t>
            </a:r>
            <a:r>
              <a:rPr lang="ru-RU" sz="2400" i="1" dirty="0" err="1" smtClean="0">
                <a:solidFill>
                  <a:schemeClr val="bg1"/>
                </a:solidFill>
                <a:latin typeface="Arial" charset="0"/>
              </a:rPr>
              <a:t>Кудровский</a:t>
            </a:r>
            <a:r>
              <a:rPr lang="ru-RU" sz="2400" i="1" dirty="0" smtClean="0">
                <a:solidFill>
                  <a:schemeClr val="bg1"/>
                </a:solidFill>
                <a:latin typeface="Arial" charset="0"/>
              </a:rPr>
              <a:t> ЦО №1</a:t>
            </a:r>
            <a:r>
              <a:rPr lang="ru-RU" sz="2400" i="1" dirty="0">
                <a:solidFill>
                  <a:schemeClr val="bg1"/>
                </a:solidFill>
                <a:latin typeface="Arial" charset="0"/>
              </a:rPr>
              <a:t>»</a:t>
            </a:r>
          </a:p>
        </p:txBody>
      </p:sp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457200" y="816876"/>
            <a:ext cx="8305800" cy="1981200"/>
          </a:xfrm>
        </p:spPr>
        <p:txBody>
          <a:bodyPr/>
          <a:lstStyle/>
          <a:p>
            <a:r>
              <a:rPr lang="ru-RU" i="1" dirty="0">
                <a:solidFill>
                  <a:srgbClr val="442F0D"/>
                </a:solidFill>
                <a:latin typeface="Arial" charset="0"/>
              </a:rPr>
              <a:t>Исследовательский проект</a:t>
            </a:r>
            <a:br>
              <a:rPr lang="ru-RU" i="1" dirty="0">
                <a:solidFill>
                  <a:srgbClr val="442F0D"/>
                </a:solidFill>
                <a:latin typeface="Arial" charset="0"/>
              </a:rPr>
            </a:br>
            <a:r>
              <a:rPr lang="ru-RU" i="1" dirty="0">
                <a:solidFill>
                  <a:srgbClr val="442F0D"/>
                </a:solidFill>
                <a:latin typeface="Arial" charset="0"/>
              </a:rPr>
              <a:t> « </a:t>
            </a:r>
            <a:r>
              <a:rPr lang="ru-RU" i="1" dirty="0" smtClean="0">
                <a:solidFill>
                  <a:srgbClr val="442F0D"/>
                </a:solidFill>
                <a:latin typeface="Arial" charset="0"/>
              </a:rPr>
              <a:t>ОСТОРОЖНО! ЧИПСЫ »</a:t>
            </a:r>
            <a:endParaRPr lang="ru-RU" dirty="0">
              <a:solidFill>
                <a:srgbClr val="442F0D"/>
              </a:solidFill>
            </a:endParaRPr>
          </a:p>
        </p:txBody>
      </p:sp>
      <p:pic>
        <p:nvPicPr>
          <p:cNvPr id="5" name="Изображение 4" descr="depositphotos_9909084-stock-photo-potato-chip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00" y="3576794"/>
            <a:ext cx="4349658" cy="289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5772" y="380999"/>
            <a:ext cx="8614724" cy="615043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Давайте посмотрим, что получает ребенок с пачкой чипсов:</a:t>
            </a:r>
          </a:p>
          <a:p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0% полезных веществ</a:t>
            </a:r>
          </a:p>
          <a:p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510 ккал – почти половину дневной нормы калорий</a:t>
            </a:r>
          </a:p>
          <a:p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очти половину дневной нормы соли</a:t>
            </a:r>
          </a:p>
          <a:p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 грамм насыщенных жиров, или канцерогенов</a:t>
            </a:r>
          </a:p>
          <a:p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Красители и </a:t>
            </a:r>
            <a:r>
              <a:rPr lang="ru-RU" sz="28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ароматизаторы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еще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одну пачку чипсов</a:t>
            </a:r>
          </a:p>
          <a:p>
            <a:pPr marL="0" indent="0">
              <a:buNone/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день можно  сравнить с</a:t>
            </a:r>
          </a:p>
          <a:p>
            <a:pPr marL="0" indent="0">
              <a:buNone/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употреблением пяти</a:t>
            </a:r>
          </a:p>
          <a:p>
            <a:pPr marL="0" indent="0">
              <a:buNone/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литров  растительного </a:t>
            </a:r>
          </a:p>
          <a:p>
            <a:pPr marL="0" indent="0">
              <a:buNone/>
            </a:pP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масла  в год !</a:t>
            </a:r>
          </a:p>
          <a:p>
            <a:endParaRPr lang="ru-RU" dirty="0"/>
          </a:p>
        </p:txBody>
      </p:sp>
      <p:pic>
        <p:nvPicPr>
          <p:cNvPr id="4" name="Изображение 3" descr="British-Heart-Foundation--001_guardian_co_u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569" y="3821970"/>
            <a:ext cx="4461423" cy="256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9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41029"/>
            <a:ext cx="8229600" cy="5654971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ЧАСТЬ.     ОПЫТ  </a:t>
            </a:r>
            <a:r>
              <a:rPr lang="ru-RU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  <a:p>
            <a:pPr marL="0" indent="0"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берем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ломтик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чипсов, кладем его на салфетку, сгибаем  ее пополам, раздавив образец  на бумаге.  Удаляем  кусочки чипсов</a:t>
            </a:r>
          </a:p>
          <a:p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Наблюдения:  на салфетке образовалось жирное пятно. Это подтверждает большое содержание жира в продукте</a:t>
            </a:r>
            <a:r>
              <a:rPr lang="ru-RU" sz="2800" dirty="0" smtClean="0">
                <a:latin typeface="Arial"/>
                <a:ea typeface="Calibri" panose="020F0502020204030204" pitchFamily="34" charset="0"/>
                <a:cs typeface="Arial"/>
              </a:rPr>
              <a:t>.</a:t>
            </a:r>
            <a:endParaRPr lang="ru-RU" dirty="0">
              <a:latin typeface="Arial"/>
              <a:cs typeface="Arial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15" y="3428999"/>
            <a:ext cx="3444720" cy="2575179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116" y="3134212"/>
            <a:ext cx="2473972" cy="314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4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303" y="380475"/>
            <a:ext cx="8421007" cy="198344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/>
              <a:t>Опыт 2.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/>
              <a:t>Раскрошили чипсы и залили их водой.  Через несколько минут попробовали воду.  Она была очень! </a:t>
            </a:r>
            <a:r>
              <a:rPr lang="ru-RU" dirty="0"/>
              <a:t>с</a:t>
            </a:r>
            <a:r>
              <a:rPr lang="ru-RU" dirty="0" smtClean="0"/>
              <a:t>оленой. Что еще раз подтверждает, что чипсы содержат большое количество соли.</a:t>
            </a:r>
            <a:endParaRPr lang="ru-RU" dirty="0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37" y="2451099"/>
            <a:ext cx="2703287" cy="3616085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272" y="3035912"/>
            <a:ext cx="3322889" cy="248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02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2236" y="317541"/>
            <a:ext cx="8404564" cy="6050917"/>
          </a:xfrm>
        </p:spPr>
        <p:txBody>
          <a:bodyPr>
            <a:normAutofit/>
          </a:bodyPr>
          <a:lstStyle/>
          <a:p>
            <a:pPr marL="0" indent="0">
              <a:lnSpc>
                <a:spcPts val="2520"/>
              </a:lnSpc>
              <a:spcAft>
                <a:spcPts val="1000"/>
              </a:spcAft>
              <a:buNone/>
            </a:pP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ОПЫТ №</a:t>
            </a:r>
            <a:r>
              <a:rPr lang="ru-RU" sz="2400" b="1" dirty="0" smtClean="0">
                <a:effectLst/>
                <a:latin typeface="Arial"/>
                <a:ea typeface="Calibri" panose="020F0502020204030204" pitchFamily="34" charset="0"/>
                <a:cs typeface="Arial"/>
              </a:rPr>
              <a:t>3  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Берём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ломтик чипсов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и</a:t>
            </a:r>
          </a:p>
          <a:p>
            <a:pPr marL="0" indent="0">
              <a:lnSpc>
                <a:spcPts val="252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осторожно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поджигаем его. </a:t>
            </a:r>
          </a:p>
          <a:p>
            <a:pPr marL="0" indent="0">
              <a:lnSpc>
                <a:spcPts val="2500"/>
              </a:lnSpc>
              <a:spcAft>
                <a:spcPts val="1000"/>
              </a:spcAft>
              <a:buNone/>
            </a:pPr>
            <a:r>
              <a:rPr lang="ru-RU" sz="2400" b="1" u="sng" dirty="0" smtClean="0">
                <a:latin typeface="Arial"/>
                <a:ea typeface="Calibri" panose="020F0502020204030204" pitchFamily="34" charset="0"/>
                <a:cs typeface="Arial"/>
              </a:rPr>
              <a:t>Наблюдения</a:t>
            </a:r>
            <a:r>
              <a:rPr lang="ru-RU" sz="2400" b="1" dirty="0">
                <a:latin typeface="Arial"/>
                <a:ea typeface="Calibri" panose="020F0502020204030204" pitchFamily="34" charset="0"/>
                <a:cs typeface="Arial"/>
              </a:rPr>
              <a:t>:</a:t>
            </a:r>
            <a:r>
              <a:rPr lang="ru-RU" sz="2400" dirty="0">
                <a:solidFill>
                  <a:srgbClr val="000000"/>
                </a:solidFill>
                <a:latin typeface="Arial"/>
                <a:ea typeface="Calibri" panose="020F0502020204030204" pitchFamily="34" charset="0"/>
                <a:cs typeface="Arial"/>
              </a:rPr>
              <a:t> 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При поджигании</a:t>
            </a:r>
          </a:p>
          <a:p>
            <a:pPr marL="0" indent="0">
              <a:lnSpc>
                <a:spcPts val="25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ломтика чипсов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появляется едкий</a:t>
            </a:r>
          </a:p>
          <a:p>
            <a:pPr marL="0" indent="0">
              <a:lnSpc>
                <a:spcPts val="25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запах пластмассы. 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Это говорит</a:t>
            </a:r>
          </a:p>
          <a:p>
            <a:pPr marL="0" indent="0">
              <a:lnSpc>
                <a:spcPts val="25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о присутствии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опасного  канцерогена</a:t>
            </a:r>
          </a:p>
          <a:p>
            <a:pPr marL="0" indent="0">
              <a:lnSpc>
                <a:spcPts val="25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– </a:t>
            </a:r>
            <a:r>
              <a:rPr lang="ru-RU" sz="2400" dirty="0" smtClean="0">
                <a:solidFill>
                  <a:srgbClr val="800000"/>
                </a:solidFill>
                <a:latin typeface="Arial"/>
                <a:ea typeface="Calibri" panose="020F0502020204030204" pitchFamily="34" charset="0"/>
                <a:cs typeface="Arial"/>
              </a:rPr>
              <a:t>акриламида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. </a:t>
            </a:r>
            <a:r>
              <a:rPr lang="ru-RU" sz="2400" dirty="0" smtClean="0">
                <a:solidFill>
                  <a:srgbClr val="800000"/>
                </a:solidFill>
                <a:latin typeface="Arial"/>
                <a:ea typeface="Calibri" panose="020F0502020204030204" pitchFamily="34" charset="0"/>
                <a:cs typeface="Arial"/>
              </a:rPr>
              <a:t>Акриламид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 – считается                          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ядом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для  нашего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организма, </a:t>
            </a:r>
            <a:endParaRPr lang="ru-RU" sz="2400" dirty="0" smtClean="0">
              <a:latin typeface="Arial"/>
              <a:ea typeface="Calibri" panose="020F0502020204030204" pitchFamily="34" charset="0"/>
              <a:cs typeface="Arial"/>
            </a:endParaRPr>
          </a:p>
          <a:p>
            <a:pPr marL="0" indent="0">
              <a:lnSpc>
                <a:spcPts val="25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поражающий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главным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образом</a:t>
            </a:r>
          </a:p>
          <a:p>
            <a:pPr marL="0" indent="0">
              <a:lnSpc>
                <a:spcPts val="25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нервную</a:t>
            </a:r>
            <a:r>
              <a:rPr lang="ru-RU" sz="2400" dirty="0">
                <a:solidFill>
                  <a:srgbClr val="000000"/>
                </a:solidFill>
                <a:latin typeface="Arial"/>
                <a:ea typeface="Calibri" panose="020F0502020204030204" pitchFamily="34" charset="0"/>
                <a:cs typeface="Arial"/>
              </a:rPr>
              <a:t> 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систему, </a:t>
            </a: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печень</a:t>
            </a:r>
          </a:p>
          <a:p>
            <a:pPr marL="0" indent="0">
              <a:lnSpc>
                <a:spcPts val="25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ru-RU" sz="2400" dirty="0">
                <a:latin typeface="Arial"/>
                <a:ea typeface="Calibri" panose="020F0502020204030204" pitchFamily="34" charset="0"/>
                <a:cs typeface="Arial"/>
              </a:rPr>
              <a:t>и почки.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394" y="317540"/>
            <a:ext cx="2963475" cy="3863413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8251" y="4326603"/>
            <a:ext cx="2995733" cy="232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5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7813" y="1068779"/>
            <a:ext cx="8627073" cy="556074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ЛЮБИШЬ ЛИ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ТЫ  ЧИПСЫ ?</a:t>
            </a: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КАК ЧАСТО ТЫ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УПОТРЕБЛЯЕШЬ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ЧИПСЫ ?</a:t>
            </a:r>
            <a:endParaRPr lang="ru-RU" dirty="0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0296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Я провела </a:t>
            </a:r>
            <a:r>
              <a:rPr lang="ru-RU" sz="32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 </a:t>
            </a:r>
            <a:r>
              <a:rPr lang="ru-RU" sz="3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среди своих одноклассников</a:t>
            </a:r>
            <a:endParaRPr lang="ru-RU" sz="3200" b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9616221"/>
              </p:ext>
            </p:extLst>
          </p:nvPr>
        </p:nvGraphicFramePr>
        <p:xfrm>
          <a:off x="3807934" y="876844"/>
          <a:ext cx="4878866" cy="2515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30472064"/>
              </p:ext>
            </p:extLst>
          </p:nvPr>
        </p:nvGraphicFramePr>
        <p:xfrm>
          <a:off x="247813" y="3175359"/>
          <a:ext cx="4971797" cy="3184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95702" y="2215006"/>
            <a:ext cx="4801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9931" y="4631377"/>
            <a:ext cx="416992" cy="586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6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53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9289683"/>
              </p:ext>
            </p:extLst>
          </p:nvPr>
        </p:nvGraphicFramePr>
        <p:xfrm>
          <a:off x="3847529" y="170788"/>
          <a:ext cx="5196087" cy="325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46219" y="2013642"/>
            <a:ext cx="114614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Arial"/>
                <a:cs typeface="Arial"/>
              </a:rPr>
              <a:t>18</a:t>
            </a:r>
            <a:endParaRPr lang="ru-RU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792" y="588603"/>
            <a:ext cx="37482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ЧТО  ТЫ    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ВЫБЕРЕШЬ </a:t>
            </a:r>
          </a:p>
          <a:p>
            <a:r>
              <a:rPr lang="ru-RU" sz="2800" dirty="0" smtClean="0"/>
              <a:t>  ДЛЯ ПЕРЕКУСА,  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ЕСЛИ   </a:t>
            </a:r>
          </a:p>
          <a:p>
            <a:r>
              <a:rPr lang="ru-RU" sz="2800" dirty="0" smtClean="0"/>
              <a:t>  ПРОГОЛОДАЛСЯ  ?</a:t>
            </a:r>
            <a:endParaRPr lang="ru-RU" sz="28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602899198"/>
              </p:ext>
            </p:extLst>
          </p:nvPr>
        </p:nvGraphicFramePr>
        <p:xfrm>
          <a:off x="480142" y="3623623"/>
          <a:ext cx="4770446" cy="3156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460678" y="4100676"/>
            <a:ext cx="44296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ЧИПСЫ  - ПОЛЕЗНЫЕ  ИЛИ  ВРЕДНЫЕ 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360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79863" y="251497"/>
            <a:ext cx="8568127" cy="62245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Arial"/>
                <a:cs typeface="Arial"/>
              </a:rPr>
              <a:t>А  для тех, кто не может совсем отказаться от этого продукта, есть выход – это приготовить НЕВРЕДНЫЕ чипсы самим.</a:t>
            </a:r>
          </a:p>
          <a:p>
            <a:pPr marL="0" indent="0">
              <a:buNone/>
            </a:pPr>
            <a:r>
              <a:rPr lang="ru-RU" sz="2000" dirty="0" smtClean="0">
                <a:latin typeface="Arial"/>
                <a:cs typeface="Arial"/>
              </a:rPr>
              <a:t> Сделать это совсем нетрудно:</a:t>
            </a:r>
          </a:p>
          <a:p>
            <a:pPr marL="0" indent="0">
              <a:buNone/>
            </a:pPr>
            <a:r>
              <a:rPr lang="ru-RU" sz="2000" dirty="0" smtClean="0">
                <a:latin typeface="Arial"/>
                <a:cs typeface="Arial"/>
              </a:rPr>
              <a:t>- очень тонко нарезать картофель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Arial"/>
                <a:cs typeface="Arial"/>
              </a:rPr>
              <a:t>чуть-чуть посолить и чуть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Arial"/>
                <a:cs typeface="Arial"/>
              </a:rPr>
              <a:t>сбрызнуть</a:t>
            </a:r>
          </a:p>
          <a:p>
            <a:pPr marL="0" indent="0">
              <a:buNone/>
            </a:pPr>
            <a:r>
              <a:rPr lang="ru-RU" sz="2000" dirty="0" smtClean="0">
                <a:latin typeface="Arial"/>
                <a:cs typeface="Arial"/>
              </a:rPr>
              <a:t> оливковым маслом </a:t>
            </a:r>
          </a:p>
          <a:p>
            <a:pPr marL="0" indent="0">
              <a:buNone/>
            </a:pPr>
            <a:r>
              <a:rPr lang="ru-RU" sz="2000" dirty="0" smtClean="0">
                <a:latin typeface="Arial"/>
                <a:cs typeface="Arial"/>
              </a:rPr>
              <a:t> -  запечь в духовке</a:t>
            </a:r>
          </a:p>
          <a:p>
            <a:pPr marL="0" indent="0">
              <a:buNone/>
            </a:pPr>
            <a:r>
              <a:rPr lang="ru-RU" sz="2000" dirty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 Можно приготовить </a:t>
            </a:r>
          </a:p>
          <a:p>
            <a:pPr marL="0" indent="0">
              <a:buNone/>
            </a:pPr>
            <a:r>
              <a:rPr lang="ru-RU" sz="2000" dirty="0" smtClean="0">
                <a:latin typeface="Arial"/>
                <a:cs typeface="Arial"/>
              </a:rPr>
              <a:t>чипсы даже совсем без масла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</a:t>
            </a:r>
            <a:endParaRPr lang="ru-RU" sz="2000" dirty="0"/>
          </a:p>
        </p:txBody>
      </p:sp>
      <p:pic>
        <p:nvPicPr>
          <p:cNvPr id="5" name="Изображение 4" descr="IMG_23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187" y="1038596"/>
            <a:ext cx="3908322" cy="521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IMG_232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431" y="1374225"/>
            <a:ext cx="3982671" cy="5310228"/>
          </a:xfrm>
          <a:prstGeom prst="rect">
            <a:avLst/>
          </a:prstGeom>
        </p:spPr>
      </p:pic>
      <p:pic>
        <p:nvPicPr>
          <p:cNvPr id="11" name="Содержимое 10" descr="IMG_2324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20" r="-1620"/>
          <a:stretch>
            <a:fillRect/>
          </a:stretch>
        </p:blipFill>
        <p:spPr>
          <a:xfrm>
            <a:off x="0" y="151135"/>
            <a:ext cx="5628709" cy="4089041"/>
          </a:xfrm>
        </p:spPr>
      </p:pic>
    </p:spTree>
    <p:extLst>
      <p:ext uri="{BB962C8B-B14F-4D97-AF65-F5344CB8AC3E}">
        <p14:creationId xmlns:p14="http://schemas.microsoft.com/office/powerpoint/2010/main" val="3405713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199" y="301331"/>
            <a:ext cx="8390791" cy="62634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Чтобы убедиться, что эти  чипсы отличаются от купленных в магазине, я провела с чипсами такие же опыты:</a:t>
            </a:r>
            <a:endParaRPr lang="ru-RU" dirty="0"/>
          </a:p>
        </p:txBody>
      </p:sp>
      <p:pic>
        <p:nvPicPr>
          <p:cNvPr id="4" name="Изображение 3" descr="IMG_236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609" y="2162047"/>
            <a:ext cx="4520345" cy="3390259"/>
          </a:xfrm>
          <a:prstGeom prst="rect">
            <a:avLst/>
          </a:prstGeom>
        </p:spPr>
      </p:pic>
      <p:pic>
        <p:nvPicPr>
          <p:cNvPr id="5" name="Изображение 4" descr="IMG_236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35407" y="1891024"/>
            <a:ext cx="5068333" cy="380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43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36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71654" y="1296798"/>
            <a:ext cx="5448925" cy="4062519"/>
          </a:xfrm>
        </p:spPr>
      </p:pic>
      <p:pic>
        <p:nvPicPr>
          <p:cNvPr id="5" name="Изображение 4" descr="IMG_236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06984" y="1954318"/>
            <a:ext cx="4065695" cy="304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04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689427"/>
            <a:ext cx="8106229" cy="5292233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Arial"/>
                <a:cs typeface="Arial"/>
              </a:rPr>
              <a:t>Я </a:t>
            </a:r>
            <a:r>
              <a:rPr lang="ru-RU" sz="2000" b="1" dirty="0">
                <a:latin typeface="Arial"/>
                <a:cs typeface="Arial"/>
              </a:rPr>
              <a:t>решила выбрать для своего исследования чипсы – любимое лакомство многих детей, </a:t>
            </a:r>
            <a:r>
              <a:rPr lang="ru-RU" sz="2000" b="1" dirty="0" smtClean="0">
                <a:latin typeface="Arial"/>
                <a:cs typeface="Arial"/>
              </a:rPr>
              <a:t>наши спутники </a:t>
            </a:r>
            <a:r>
              <a:rPr lang="ru-RU" sz="2000" b="1" dirty="0">
                <a:latin typeface="Arial"/>
                <a:cs typeface="Arial"/>
              </a:rPr>
              <a:t>при просмотре телевизора  или прогулке не природе. </a:t>
            </a:r>
            <a:r>
              <a:rPr lang="ru-RU" sz="2000" b="1" dirty="0" smtClean="0">
                <a:latin typeface="Arial"/>
                <a:cs typeface="Arial"/>
              </a:rPr>
              <a:t>И я– не исключение, люблю похрустеть  чипсами .</a:t>
            </a:r>
            <a:r>
              <a:rPr lang="ru-RU" sz="2000" b="1" dirty="0">
                <a:latin typeface="Arial"/>
                <a:cs typeface="Arial"/>
              </a:rPr>
              <a:t/>
            </a:r>
            <a:br>
              <a:rPr lang="ru-RU" sz="2000" b="1" dirty="0">
                <a:latin typeface="Arial"/>
                <a:cs typeface="Arial"/>
              </a:rPr>
            </a:br>
            <a:r>
              <a:rPr lang="ru-RU" sz="2000" b="1" dirty="0" smtClean="0">
                <a:latin typeface="Arial"/>
                <a:cs typeface="Arial"/>
              </a:rPr>
              <a:t>Стоят они недорого и продаются в каждом магазине. Да и подобрать чипсы можно на любой вкус: с грибным вкусом, со вкусом курицы, сыра, сметаны, зелени. Чипсы красиво упакованы. Ну как их не купить! </a:t>
            </a:r>
            <a:br>
              <a:rPr lang="ru-RU" sz="2000" b="1" dirty="0" smtClean="0">
                <a:latin typeface="Arial"/>
                <a:cs typeface="Arial"/>
              </a:rPr>
            </a:br>
            <a:r>
              <a:rPr lang="ru-RU" sz="2000" b="1" dirty="0" smtClean="0">
                <a:latin typeface="Arial"/>
                <a:cs typeface="Arial"/>
              </a:rPr>
              <a:t> Статистика говорит об огромной популярности этого продукта:  россиянин  в среднем съедает  500 </a:t>
            </a:r>
            <a:r>
              <a:rPr lang="ru-RU" sz="2000" b="1" dirty="0" err="1" smtClean="0">
                <a:latin typeface="Arial"/>
                <a:cs typeface="Arial"/>
              </a:rPr>
              <a:t>гр</a:t>
            </a:r>
            <a:r>
              <a:rPr lang="ru-RU" sz="2000" b="1" dirty="0" smtClean="0">
                <a:latin typeface="Arial"/>
                <a:cs typeface="Arial"/>
              </a:rPr>
              <a:t> чипсов в год;  европеец – </a:t>
            </a:r>
            <a:br>
              <a:rPr lang="ru-RU" sz="2000" b="1" dirty="0" smtClean="0">
                <a:latin typeface="Arial"/>
                <a:cs typeface="Arial"/>
              </a:rPr>
            </a:br>
            <a:r>
              <a:rPr lang="ru-RU" sz="2000" b="1" dirty="0" smtClean="0">
                <a:latin typeface="Arial"/>
                <a:cs typeface="Arial"/>
              </a:rPr>
              <a:t>от 1 до 5 кг/год, а американец – </a:t>
            </a:r>
            <a:br>
              <a:rPr lang="ru-RU" sz="2000" b="1" dirty="0" smtClean="0">
                <a:latin typeface="Arial"/>
                <a:cs typeface="Arial"/>
              </a:rPr>
            </a:br>
            <a:r>
              <a:rPr lang="ru-RU" sz="2000" b="1" dirty="0" smtClean="0">
                <a:latin typeface="Arial"/>
                <a:cs typeface="Arial"/>
              </a:rPr>
              <a:t>до 10 кг/год.</a:t>
            </a:r>
            <a:br>
              <a:rPr lang="ru-RU" sz="2000" b="1" dirty="0" smtClean="0">
                <a:latin typeface="Arial"/>
                <a:cs typeface="Arial"/>
              </a:rPr>
            </a:br>
            <a:r>
              <a:rPr lang="ru-RU" sz="2000" b="1" dirty="0" smtClean="0">
                <a:latin typeface="Arial"/>
                <a:cs typeface="Arial"/>
              </a:rPr>
              <a:t/>
            </a:r>
            <a:br>
              <a:rPr lang="ru-RU" sz="2000" b="1" dirty="0" smtClean="0">
                <a:latin typeface="Arial"/>
                <a:cs typeface="Arial"/>
              </a:rPr>
            </a:br>
            <a:r>
              <a:rPr lang="ru-RU" sz="2400" b="1" dirty="0" smtClean="0">
                <a:latin typeface="Arial"/>
                <a:cs typeface="Arial"/>
              </a:rPr>
              <a:t>Но ! Так ли безобидны </a:t>
            </a:r>
            <a:br>
              <a:rPr lang="ru-RU" sz="2400" b="1" dirty="0" smtClean="0">
                <a:latin typeface="Arial"/>
                <a:cs typeface="Arial"/>
              </a:rPr>
            </a:br>
            <a:r>
              <a:rPr lang="ru-RU" sz="2400" b="1" dirty="0" smtClean="0">
                <a:latin typeface="Arial"/>
                <a:cs typeface="Arial"/>
              </a:rPr>
              <a:t>чипсы?</a:t>
            </a:r>
            <a:br>
              <a:rPr lang="ru-RU" sz="2400" b="1" dirty="0" smtClean="0">
                <a:latin typeface="Arial"/>
                <a:cs typeface="Arial"/>
              </a:rPr>
            </a:br>
            <a:r>
              <a:rPr lang="ru-RU" sz="2400" b="1" dirty="0" smtClean="0">
                <a:latin typeface="Arial"/>
                <a:cs typeface="Arial"/>
              </a:rPr>
              <a:t>Давайте разберемся. </a:t>
            </a:r>
            <a:r>
              <a:rPr lang="ru-RU" sz="2400" dirty="0" smtClean="0">
                <a:latin typeface="Arial"/>
                <a:cs typeface="Arial"/>
              </a:rPr>
              <a:t/>
            </a:r>
            <a:br>
              <a:rPr lang="ru-RU" sz="2400" dirty="0" smtClean="0">
                <a:latin typeface="Arial"/>
                <a:cs typeface="Arial"/>
              </a:rPr>
            </a:br>
            <a:endParaRPr lang="ru-RU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503" y="3664858"/>
            <a:ext cx="4520430" cy="29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1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9686"/>
            <a:ext cx="8229600" cy="6248628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  <a:buFont typeface="Wingdings" charset="2"/>
              <a:buChar char="u"/>
            </a:pPr>
            <a:r>
              <a:rPr lang="ru-RU" sz="2400" dirty="0" smtClean="0">
                <a:latin typeface="Arial"/>
                <a:cs typeface="Arial"/>
              </a:rPr>
              <a:t>  Выводы: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ru-RU" sz="2400" dirty="0" smtClean="0">
                <a:latin typeface="Arial"/>
                <a:cs typeface="Arial"/>
              </a:rPr>
              <a:t>Чипсы, которые продаются в магазинах, содержат большое количество вредных веществ,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ru-RU" sz="2400" dirty="0">
                <a:latin typeface="Arial"/>
                <a:cs typeface="Arial"/>
              </a:rPr>
              <a:t>о</a:t>
            </a:r>
            <a:r>
              <a:rPr lang="ru-RU" sz="2400" dirty="0" smtClean="0">
                <a:latin typeface="Arial"/>
                <a:cs typeface="Arial"/>
              </a:rPr>
              <a:t>пасных  для нашего  здоровья. 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ru-RU" sz="2400" dirty="0" smtClean="0">
                <a:latin typeface="Arial"/>
                <a:cs typeface="Arial"/>
              </a:rPr>
              <a:t>Поэтому самое правильное – не употреблять их в пищу. </a:t>
            </a:r>
          </a:p>
          <a:p>
            <a:pPr marL="0" indent="0">
              <a:buClr>
                <a:srgbClr val="FFFF00"/>
              </a:buClr>
              <a:buNone/>
            </a:pPr>
            <a:r>
              <a:rPr lang="ru-RU" sz="2400" dirty="0" smtClean="0">
                <a:latin typeface="Arial"/>
                <a:cs typeface="Arial"/>
              </a:rPr>
              <a:t>В крайнем случае  - приготовить чипсы самим !</a:t>
            </a:r>
          </a:p>
          <a:p>
            <a:pPr marL="0" indent="0">
              <a:buClr>
                <a:srgbClr val="FFFF00"/>
              </a:buClr>
              <a:buNone/>
            </a:pPr>
            <a:endParaRPr lang="ru-RU" sz="2400" dirty="0" smtClean="0">
              <a:latin typeface="Arial"/>
              <a:cs typeface="Arial"/>
            </a:endParaRPr>
          </a:p>
          <a:p>
            <a:pPr marL="0" indent="0">
              <a:buClr>
                <a:srgbClr val="FFFF00"/>
              </a:buClr>
              <a:buNone/>
            </a:pPr>
            <a:endParaRPr lang="ru-RU" sz="24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ru-RU" sz="24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ru-RU" sz="2400" dirty="0" smtClean="0"/>
          </a:p>
          <a:p>
            <a:endParaRPr lang="ru-RU" dirty="0"/>
          </a:p>
        </p:txBody>
      </p:sp>
      <p:pic>
        <p:nvPicPr>
          <p:cNvPr id="2" name="Изображение 1" descr="6432006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108" y="2985629"/>
            <a:ext cx="5479711" cy="333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29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user_file_5a170bbf3cef9_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04" y="1436667"/>
            <a:ext cx="8951440" cy="5184491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971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FF0000"/>
                </a:solidFill>
                <a:latin typeface="Arial"/>
                <a:cs typeface="Arial"/>
              </a:rPr>
              <a:t>Откуда же к нам пришли чипсы?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65740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1510677971ae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5300" y="1524000"/>
            <a:ext cx="8229600" cy="4699000"/>
          </a:xfr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571378"/>
            <a:ext cx="8229600" cy="9526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/>
                <a:cs typeface="Arial"/>
              </a:rPr>
              <a:t>Такие были первые американские чипсы</a:t>
            </a:r>
            <a:endParaRPr lang="ru-RU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311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2327" y="895612"/>
            <a:ext cx="8689026" cy="5687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cs typeface="Arial"/>
              </a:rPr>
              <a:t>Сейчас существуют 2 способа:</a:t>
            </a:r>
          </a:p>
          <a:p>
            <a:r>
              <a:rPr lang="ru-RU" sz="2400" u="sng" dirty="0" smtClean="0">
                <a:cs typeface="Arial"/>
              </a:rPr>
              <a:t>Первый:</a:t>
            </a:r>
            <a:r>
              <a:rPr lang="ru-RU" sz="2400" dirty="0" smtClean="0">
                <a:cs typeface="Arial"/>
              </a:rPr>
              <a:t> традиционный- когда </a:t>
            </a:r>
          </a:p>
          <a:p>
            <a:pPr marL="0" indent="0">
              <a:buNone/>
            </a:pPr>
            <a:r>
              <a:rPr lang="ru-RU" sz="2400" dirty="0">
                <a:cs typeface="Arial"/>
              </a:rPr>
              <a:t>к</a:t>
            </a:r>
            <a:r>
              <a:rPr lang="ru-RU" sz="2400" dirty="0" smtClean="0">
                <a:cs typeface="Arial"/>
              </a:rPr>
              <a:t>артошку нарезают тоненькими ломтиками,</a:t>
            </a:r>
            <a:endParaRPr lang="en-US" sz="2400" dirty="0" smtClean="0">
              <a:cs typeface="Arial"/>
            </a:endParaRPr>
          </a:p>
          <a:p>
            <a:pPr marL="0" indent="0">
              <a:buNone/>
            </a:pPr>
            <a:r>
              <a:rPr lang="ru-RU" sz="2400" dirty="0" smtClean="0">
                <a:cs typeface="Arial"/>
              </a:rPr>
              <a:t> обжаривают в масле, солят и </a:t>
            </a:r>
          </a:p>
          <a:p>
            <a:pPr marL="0" indent="0">
              <a:buNone/>
            </a:pPr>
            <a:r>
              <a:rPr lang="ru-RU" sz="2400" dirty="0">
                <a:cs typeface="Arial"/>
              </a:rPr>
              <a:t>с</a:t>
            </a:r>
            <a:r>
              <a:rPr lang="ru-RU" sz="2400" dirty="0" smtClean="0">
                <a:cs typeface="Arial"/>
              </a:rPr>
              <a:t>набжают</a:t>
            </a:r>
          </a:p>
          <a:p>
            <a:pPr marL="0" indent="0">
              <a:buNone/>
            </a:pPr>
            <a:r>
              <a:rPr lang="ru-RU" sz="2400" dirty="0" smtClean="0">
                <a:cs typeface="Arial"/>
              </a:rPr>
              <a:t> вкусовыми</a:t>
            </a:r>
            <a:endParaRPr lang="en-US" sz="2400" dirty="0" smtClean="0">
              <a:cs typeface="Arial"/>
            </a:endParaRPr>
          </a:p>
          <a:p>
            <a:pPr marL="0" indent="0">
              <a:buNone/>
            </a:pPr>
            <a:r>
              <a:rPr lang="ru-RU" sz="2400" dirty="0" smtClean="0">
                <a:cs typeface="Arial"/>
              </a:rPr>
              <a:t> добавками.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endParaRPr lang="ru-RU" sz="2000" dirty="0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32327" y="274638"/>
            <a:ext cx="8454473" cy="620974"/>
          </a:xfrm>
        </p:spPr>
        <p:txBody>
          <a:bodyPr>
            <a:noAutofit/>
          </a:bodyPr>
          <a:lstStyle/>
          <a:p>
            <a:pPr algn="ctr"/>
            <a:r>
              <a:rPr lang="ru-RU" sz="3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изготавливают чипсы?</a:t>
            </a:r>
            <a:endParaRPr lang="ru-RU" sz="32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225" y="895612"/>
            <a:ext cx="3142128" cy="1868129"/>
          </a:xfrm>
          <a:prstGeom prst="rect">
            <a:avLst/>
          </a:prstGeom>
        </p:spPr>
      </p:pic>
      <p:pic>
        <p:nvPicPr>
          <p:cNvPr id="4" name="Изображение 3" descr="lomtiki_kartofelya_obzharivayutsy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135" y="2763741"/>
            <a:ext cx="5841934" cy="381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7833"/>
            <a:ext cx="8229600" cy="6284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</a:t>
            </a:r>
            <a:r>
              <a:rPr lang="ru-RU" sz="2800" u="sng" dirty="0" smtClean="0"/>
              <a:t>Второй способ:</a:t>
            </a:r>
            <a:r>
              <a:rPr lang="ru-RU" sz="2800" dirty="0" smtClean="0"/>
              <a:t> </a:t>
            </a:r>
          </a:p>
          <a:p>
            <a:pPr marL="0" indent="0">
              <a:buNone/>
            </a:pPr>
            <a:r>
              <a:rPr lang="ru-RU" sz="2800" dirty="0" smtClean="0"/>
              <a:t>    из картофельных</a:t>
            </a:r>
          </a:p>
          <a:p>
            <a:pPr marL="0" indent="0">
              <a:buNone/>
            </a:pPr>
            <a:r>
              <a:rPr lang="ru-RU" sz="2800" dirty="0" smtClean="0"/>
              <a:t>    хлопьев</a:t>
            </a:r>
          </a:p>
        </p:txBody>
      </p:sp>
      <p:pic>
        <p:nvPicPr>
          <p:cNvPr id="5" name="Изображение 4" descr="0-1dbc84-c85c1061-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78219"/>
            <a:ext cx="7273579" cy="4337813"/>
          </a:xfrm>
          <a:prstGeom prst="rect">
            <a:avLst/>
          </a:prstGeom>
        </p:spPr>
      </p:pic>
      <p:pic>
        <p:nvPicPr>
          <p:cNvPr id="6" name="Изображение 5" descr="0-1dbc80-56c4c81e-or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682" y="247834"/>
            <a:ext cx="3028118" cy="288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6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0-1dbc7d-2e253a26-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391" y="333856"/>
            <a:ext cx="7335015" cy="4199296"/>
          </a:xfrm>
          <a:prstGeom prst="rect">
            <a:avLst/>
          </a:prstGeom>
        </p:spPr>
      </p:pic>
      <p:pic>
        <p:nvPicPr>
          <p:cNvPr id="9" name="Содержимое 8" descr="9bafdbb657ad91514431ada52cb235be.jpe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32644" y="3745477"/>
            <a:ext cx="4194295" cy="2768474"/>
          </a:xfrm>
        </p:spPr>
      </p:pic>
    </p:spTree>
    <p:extLst>
      <p:ext uri="{BB962C8B-B14F-4D97-AF65-F5344CB8AC3E}">
        <p14:creationId xmlns:p14="http://schemas.microsoft.com/office/powerpoint/2010/main" val="16612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2327" y="864417"/>
            <a:ext cx="8750979" cy="561021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rgbClr val="800000"/>
                </a:solidFill>
              </a:rPr>
              <a:t>!</a:t>
            </a:r>
            <a:r>
              <a:rPr lang="ru-RU" sz="5800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800000"/>
                </a:solidFill>
              </a:rPr>
              <a:t>Соль</a:t>
            </a:r>
            <a:r>
              <a:rPr lang="ru-RU" dirty="0" smtClean="0"/>
              <a:t>. Все чипсы очень соленые. Избыток соли мешает нормальному росту костей, вызывает проблемы с сердцем 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800000"/>
                </a:solidFill>
              </a:rPr>
              <a:t>!</a:t>
            </a:r>
            <a:r>
              <a:rPr lang="ru-RU" dirty="0" smtClean="0"/>
              <a:t>  Практически на каждой упаковке можно найти слова : </a:t>
            </a:r>
            <a:r>
              <a:rPr lang="ru-RU" b="1" i="1" dirty="0" smtClean="0">
                <a:solidFill>
                  <a:srgbClr val="800000"/>
                </a:solidFill>
              </a:rPr>
              <a:t>лактоза,  </a:t>
            </a:r>
            <a:r>
              <a:rPr lang="ru-RU" b="1" i="1" dirty="0" err="1" smtClean="0">
                <a:solidFill>
                  <a:srgbClr val="800000"/>
                </a:solidFill>
              </a:rPr>
              <a:t>глютамат</a:t>
            </a:r>
            <a:r>
              <a:rPr lang="ru-RU" b="1" i="1" dirty="0" smtClean="0">
                <a:solidFill>
                  <a:srgbClr val="800000"/>
                </a:solidFill>
              </a:rPr>
              <a:t> натрия,   фосфат натрия</a:t>
            </a:r>
            <a:r>
              <a:rPr lang="ru-RU" dirty="0" smtClean="0">
                <a:solidFill>
                  <a:srgbClr val="800000"/>
                </a:solidFill>
              </a:rPr>
              <a:t>. </a:t>
            </a:r>
            <a:r>
              <a:rPr lang="ru-RU" dirty="0" smtClean="0"/>
              <a:t> Сейчас практически невозможно найти чипсы с </a:t>
            </a:r>
            <a:r>
              <a:rPr lang="ru-RU" b="1" i="1" dirty="0" smtClean="0"/>
              <a:t>«натуральным» </a:t>
            </a:r>
            <a:r>
              <a:rPr lang="ru-RU" dirty="0" smtClean="0"/>
              <a:t>вкусом картофеля: на полках магазинов стоят чипсы со вкусом сыра, грибов, бекона и других продуктов. Естественно, никакого сыра и грибов там нет, а есть «</a:t>
            </a:r>
            <a:r>
              <a:rPr lang="ru-RU" dirty="0" err="1" smtClean="0"/>
              <a:t>ароматизаторы</a:t>
            </a:r>
            <a:r>
              <a:rPr lang="ru-RU" dirty="0" smtClean="0"/>
              <a:t>, идентичные натуральным».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00000"/>
                </a:solidFill>
              </a:rPr>
              <a:t>Всё это химические добавки</a:t>
            </a:r>
            <a:r>
              <a:rPr lang="ru-RU" dirty="0" smtClean="0"/>
              <a:t>.  К чему может привести  регулярное их употребление ? Давайте посмотрим, что говорят врачи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4141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еще добавляют в чипсы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149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Последствия частого употребления чипсов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789911" y="1889725"/>
            <a:ext cx="2072970" cy="1301123"/>
          </a:xfrm>
          <a:prstGeom prst="wedgeRectCallout">
            <a:avLst/>
          </a:prstGeom>
          <a:ln>
            <a:solidFill>
              <a:srgbClr val="FF66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зва </a:t>
            </a:r>
          </a:p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астрит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464445" y="1954297"/>
            <a:ext cx="2072970" cy="1301123"/>
          </a:xfrm>
          <a:prstGeom prst="wedgeRectCallout">
            <a:avLst/>
          </a:prstGeom>
          <a:ln>
            <a:solidFill>
              <a:srgbClr val="FF66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ишний  вес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6068992" y="1889725"/>
            <a:ext cx="2072970" cy="1301123"/>
          </a:xfrm>
          <a:prstGeom prst="wedgeRectCallout">
            <a:avLst/>
          </a:prstGeom>
          <a:ln>
            <a:solidFill>
              <a:srgbClr val="FF66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изжога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1654780" y="4055767"/>
            <a:ext cx="2072970" cy="1301123"/>
          </a:xfrm>
          <a:prstGeom prst="wedgeRectCallout">
            <a:avLst/>
          </a:prstGeom>
          <a:ln>
            <a:solidFill>
              <a:srgbClr val="FF66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аллергия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4667575" y="3991313"/>
            <a:ext cx="2802833" cy="1301123"/>
          </a:xfrm>
          <a:prstGeom prst="wedgeRectCallout">
            <a:avLst/>
          </a:prstGeom>
          <a:ln>
            <a:solidFill>
              <a:srgbClr val="FF66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 органов пищеварения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Бумажная.thmx</Template>
  <TotalTime>10653</TotalTime>
  <Words>549</Words>
  <Application>Microsoft Office PowerPoint</Application>
  <PresentationFormat>Экран (4:3)</PresentationFormat>
  <Paragraphs>112</Paragraphs>
  <Slides>20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Constantia</vt:lpstr>
      <vt:lpstr>Times New Roman</vt:lpstr>
      <vt:lpstr>Wingdings</vt:lpstr>
      <vt:lpstr>Wingdings 2</vt:lpstr>
      <vt:lpstr>Бумажная</vt:lpstr>
      <vt:lpstr>Исследовательский проект  « ОСТОРОЖНО! ЧИПСЫ »</vt:lpstr>
      <vt:lpstr>Я решила выбрать для своего исследования чипсы – любимое лакомство многих детей, наши спутники при просмотре телевизора  или прогулке не природе. И я– не исключение, люблю похрустеть  чипсами . Стоят они недорого и продаются в каждом магазине. Да и подобрать чипсы можно на любой вкус: с грибным вкусом, со вкусом курицы, сыра, сметаны, зелени. Чипсы красиво упакованы. Ну как их не купить!   Статистика говорит об огромной популярности этого продукта:  россиянин  в среднем съедает  500 гр чипсов в год;  европеец –  от 1 до 5 кг/год, а американец –  до 10 кг/год.  Но ! Так ли безобидны  чипсы? Давайте разберемся.  </vt:lpstr>
      <vt:lpstr>Откуда же к нам пришли чипсы?</vt:lpstr>
      <vt:lpstr>Такие были первые американские чипсы</vt:lpstr>
      <vt:lpstr>Как изготавливают чипсы?</vt:lpstr>
      <vt:lpstr>Презентация PowerPoint</vt:lpstr>
      <vt:lpstr>Презентация PowerPoint</vt:lpstr>
      <vt:lpstr>Что еще добавляют в чипсы</vt:lpstr>
      <vt:lpstr>Последствия частого употребления чипсов</vt:lpstr>
      <vt:lpstr>Презентация PowerPoint</vt:lpstr>
      <vt:lpstr>Презентация PowerPoint</vt:lpstr>
      <vt:lpstr>Презентация PowerPoint</vt:lpstr>
      <vt:lpstr>Презентация PowerPoint</vt:lpstr>
      <vt:lpstr>Я провела анкетирование среди своих одноклассников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Shestakov Alexey</dc:creator>
  <cp:lastModifiedBy>AORUS</cp:lastModifiedBy>
  <cp:revision>110</cp:revision>
  <dcterms:created xsi:type="dcterms:W3CDTF">2019-01-27T18:41:36Z</dcterms:created>
  <dcterms:modified xsi:type="dcterms:W3CDTF">2020-06-10T18:30:40Z</dcterms:modified>
</cp:coreProperties>
</file>