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70" r:id="rId3"/>
    <p:sldId id="259" r:id="rId4"/>
    <p:sldId id="258" r:id="rId5"/>
    <p:sldId id="272" r:id="rId6"/>
    <p:sldId id="269" r:id="rId7"/>
    <p:sldId id="257" r:id="rId8"/>
    <p:sldId id="261" r:id="rId9"/>
    <p:sldId id="260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2AAB49A-E2CF-4362-9DA9-92425E8BF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88FAE-AE0B-4171-8AD2-02B0708E6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FF743-8102-48C8-B3F3-72DB5A03F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354F-A52C-4543-8005-FA8A416CB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3B8A-EE8D-4F97-AA3B-9731070D0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083BA-9BE5-45C6-A1FA-8838F32E4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A73680-3EAE-481A-AA2A-C29B143B2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4D0B-28EB-468D-90E3-108580157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490B-9AB8-4ACE-BB25-35F3F9B8B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995FF-22A4-4130-AA12-F8613826B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DFA47-9CA8-4F01-8D0A-DB65B1079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A4341D-F80F-4E18-8EAF-C4FBEA01E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6" r:id="rId2"/>
    <p:sldLayoutId id="2147483737" r:id="rId3"/>
    <p:sldLayoutId id="2147483738" r:id="rId4"/>
    <p:sldLayoutId id="2147483745" r:id="rId5"/>
    <p:sldLayoutId id="2147483746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1B587C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1B587C"/>
        </a:buClr>
        <a:buFont typeface="Georgia" pitchFamily="18" charset="0"/>
        <a:buChar char="▫"/>
        <a:defRPr sz="2000" kern="1200">
          <a:solidFill>
            <a:srgbClr val="1B587C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2313" y="1820863"/>
            <a:ext cx="7772400" cy="1531937"/>
          </a:xfrm>
        </p:spPr>
        <p:txBody>
          <a:bodyPr/>
          <a:lstStyle/>
          <a:p>
            <a:pPr algn="ctr"/>
            <a:r>
              <a:rPr lang="ru-RU" sz="6000" smtClean="0"/>
              <a:t>Моя родословная.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1143000"/>
            <a:ext cx="6400800" cy="1219200"/>
          </a:xfrm>
        </p:spPr>
        <p:txBody>
          <a:bodyPr/>
          <a:lstStyle/>
          <a:p>
            <a:pPr marL="63500" algn="ctr">
              <a:buFont typeface="Arial" charset="0"/>
              <a:buNone/>
            </a:pPr>
            <a:fld id="{A2940875-A63C-4D61-A0E8-A70F25FF27C6}" type="datetime1">
              <a:rPr lang="ru-RU" sz="4400" b="1" smtClean="0">
                <a:solidFill>
                  <a:schemeClr val="bg1"/>
                </a:solidFill>
              </a:rPr>
              <a:pPr marL="63500" algn="ctr">
                <a:buFont typeface="Arial" charset="0"/>
                <a:buNone/>
              </a:pPr>
              <a:t>25.09.2017</a:t>
            </a:fld>
            <a:endParaRPr lang="ru-RU" sz="44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48200" y="1143000"/>
            <a:ext cx="4343400" cy="4343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/>
              <a:t>Вот, например, генеалогическое древо русских царей из семьи Романовых, управлявших нашей страной с 17 по 20 век.</a:t>
            </a:r>
          </a:p>
        </p:txBody>
      </p:sp>
      <p:pic>
        <p:nvPicPr>
          <p:cNvPr id="14339" name="Picture 2" descr="http://ic.pics.livejournal.com/alice_tracy/13717611/316081/31608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4341813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3"/>
          <p:cNvSpPr>
            <a:spLocks noChangeShapeType="1"/>
          </p:cNvSpPr>
          <p:nvPr/>
        </p:nvSpPr>
        <p:spPr bwMode="auto">
          <a:xfrm rot="5400000">
            <a:off x="4364037" y="3678238"/>
            <a:ext cx="720725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Oval 34"/>
          <p:cNvSpPr>
            <a:spLocks noChangeAspect="1" noChangeArrowheads="1"/>
          </p:cNvSpPr>
          <p:nvPr/>
        </p:nvSpPr>
        <p:spPr bwMode="auto">
          <a:xfrm>
            <a:off x="5986463" y="1947863"/>
            <a:ext cx="719137" cy="71913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7" name="Rectangle 35"/>
          <p:cNvSpPr>
            <a:spLocks noChangeAspect="1" noChangeArrowheads="1"/>
          </p:cNvSpPr>
          <p:nvPr/>
        </p:nvSpPr>
        <p:spPr bwMode="auto">
          <a:xfrm>
            <a:off x="4343400" y="1947863"/>
            <a:ext cx="719138" cy="719137"/>
          </a:xfrm>
          <a:prstGeom prst="rect">
            <a:avLst/>
          </a:prstGeom>
          <a:solidFill>
            <a:schemeClr val="bg1"/>
          </a:solidFill>
          <a:ln w="5715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>
            <a:off x="3124200" y="3276600"/>
            <a:ext cx="3276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37"/>
          <p:cNvSpPr>
            <a:spLocks noChangeShapeType="1"/>
          </p:cNvSpPr>
          <p:nvPr/>
        </p:nvSpPr>
        <p:spPr bwMode="auto">
          <a:xfrm rot="5400000">
            <a:off x="4419600" y="2971800"/>
            <a:ext cx="609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 rot="5400000">
            <a:off x="2819400" y="2971800"/>
            <a:ext cx="609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4343400" y="1249363"/>
            <a:ext cx="762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я</a:t>
            </a:r>
          </a:p>
        </p:txBody>
      </p:sp>
      <p:sp>
        <p:nvSpPr>
          <p:cNvPr id="12" name="Text Box 46"/>
          <p:cNvSpPr txBox="1">
            <a:spLocks noChangeArrowheads="1"/>
          </p:cNvSpPr>
          <p:nvPr/>
        </p:nvSpPr>
        <p:spPr bwMode="auto">
          <a:xfrm>
            <a:off x="5715000" y="13970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сестра Света</a:t>
            </a:r>
          </a:p>
        </p:txBody>
      </p:sp>
      <p:sp>
        <p:nvSpPr>
          <p:cNvPr id="13" name="Rectangle 35"/>
          <p:cNvSpPr>
            <a:spLocks noChangeAspect="1" noChangeArrowheads="1"/>
          </p:cNvSpPr>
          <p:nvPr/>
        </p:nvSpPr>
        <p:spPr bwMode="auto">
          <a:xfrm>
            <a:off x="2786063" y="1947863"/>
            <a:ext cx="719137" cy="719137"/>
          </a:xfrm>
          <a:prstGeom prst="rect">
            <a:avLst/>
          </a:prstGeom>
          <a:solidFill>
            <a:schemeClr val="bg1"/>
          </a:solidFill>
          <a:ln w="5715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46"/>
          <p:cNvSpPr txBox="1">
            <a:spLocks noChangeArrowheads="1"/>
          </p:cNvSpPr>
          <p:nvPr/>
        </p:nvSpPr>
        <p:spPr bwMode="auto">
          <a:xfrm>
            <a:off x="1371600" y="13970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брат Саша</a:t>
            </a:r>
          </a:p>
        </p:txBody>
      </p:sp>
      <p:sp>
        <p:nvSpPr>
          <p:cNvPr id="15" name="Line 37"/>
          <p:cNvSpPr>
            <a:spLocks noChangeShapeType="1"/>
          </p:cNvSpPr>
          <p:nvPr/>
        </p:nvSpPr>
        <p:spPr bwMode="auto">
          <a:xfrm rot="5400000">
            <a:off x="6096000" y="2971800"/>
            <a:ext cx="609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Oval 34"/>
          <p:cNvSpPr>
            <a:spLocks noChangeAspect="1" noChangeArrowheads="1"/>
          </p:cNvSpPr>
          <p:nvPr/>
        </p:nvSpPr>
        <p:spPr bwMode="auto">
          <a:xfrm>
            <a:off x="6062663" y="3657600"/>
            <a:ext cx="719137" cy="71913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7" name="Rectangle 35"/>
          <p:cNvSpPr>
            <a:spLocks noChangeAspect="1" noChangeArrowheads="1"/>
          </p:cNvSpPr>
          <p:nvPr/>
        </p:nvSpPr>
        <p:spPr bwMode="auto">
          <a:xfrm>
            <a:off x="2862263" y="3700463"/>
            <a:ext cx="719137" cy="719137"/>
          </a:xfrm>
          <a:prstGeom prst="rect">
            <a:avLst/>
          </a:prstGeom>
          <a:solidFill>
            <a:schemeClr val="bg1"/>
          </a:solidFill>
          <a:ln w="5715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Line 36"/>
          <p:cNvSpPr>
            <a:spLocks noChangeShapeType="1"/>
          </p:cNvSpPr>
          <p:nvPr/>
        </p:nvSpPr>
        <p:spPr bwMode="auto">
          <a:xfrm flipV="1">
            <a:off x="3581400" y="4038600"/>
            <a:ext cx="2484438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Text Box 46"/>
          <p:cNvSpPr txBox="1">
            <a:spLocks noChangeArrowheads="1"/>
          </p:cNvSpPr>
          <p:nvPr/>
        </p:nvSpPr>
        <p:spPr bwMode="auto">
          <a:xfrm>
            <a:off x="381000" y="36830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Папа ….</a:t>
            </a:r>
          </a:p>
        </p:txBody>
      </p:sp>
      <p:sp>
        <p:nvSpPr>
          <p:cNvPr id="21" name="Text Box 46"/>
          <p:cNvSpPr txBox="1">
            <a:spLocks noChangeArrowheads="1"/>
          </p:cNvSpPr>
          <p:nvPr/>
        </p:nvSpPr>
        <p:spPr bwMode="auto">
          <a:xfrm>
            <a:off x="6781800" y="3759200"/>
            <a:ext cx="198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Мама ….</a:t>
            </a:r>
          </a:p>
        </p:txBody>
      </p:sp>
      <p:sp>
        <p:nvSpPr>
          <p:cNvPr id="22" name="Line 37"/>
          <p:cNvSpPr>
            <a:spLocks noChangeShapeType="1"/>
          </p:cNvSpPr>
          <p:nvPr/>
        </p:nvSpPr>
        <p:spPr bwMode="auto">
          <a:xfrm rot="5400000">
            <a:off x="5786438" y="4991100"/>
            <a:ext cx="12954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 rot="5400000">
            <a:off x="2840037" y="4745038"/>
            <a:ext cx="720725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Oval 34"/>
          <p:cNvSpPr>
            <a:spLocks noChangeAspect="1" noChangeArrowheads="1"/>
          </p:cNvSpPr>
          <p:nvPr/>
        </p:nvSpPr>
        <p:spPr bwMode="auto">
          <a:xfrm>
            <a:off x="3733800" y="4767263"/>
            <a:ext cx="719138" cy="71913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5" name="Rectangle 35"/>
          <p:cNvSpPr>
            <a:spLocks noChangeAspect="1" noChangeArrowheads="1"/>
          </p:cNvSpPr>
          <p:nvPr/>
        </p:nvSpPr>
        <p:spPr bwMode="auto">
          <a:xfrm>
            <a:off x="1947863" y="4724400"/>
            <a:ext cx="719137" cy="719138"/>
          </a:xfrm>
          <a:prstGeom prst="rect">
            <a:avLst/>
          </a:prstGeom>
          <a:solidFill>
            <a:schemeClr val="bg1"/>
          </a:solidFill>
          <a:ln w="5715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 Box 46"/>
          <p:cNvSpPr txBox="1">
            <a:spLocks noChangeArrowheads="1"/>
          </p:cNvSpPr>
          <p:nvPr/>
        </p:nvSpPr>
        <p:spPr bwMode="auto">
          <a:xfrm>
            <a:off x="2514600" y="54356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бабушка ….</a:t>
            </a:r>
          </a:p>
        </p:txBody>
      </p:sp>
      <p:sp>
        <p:nvSpPr>
          <p:cNvPr id="27" name="Text Box 46"/>
          <p:cNvSpPr txBox="1">
            <a:spLocks noChangeArrowheads="1"/>
          </p:cNvSpPr>
          <p:nvPr/>
        </p:nvSpPr>
        <p:spPr bwMode="auto">
          <a:xfrm>
            <a:off x="228600" y="55880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дедушка ….</a:t>
            </a:r>
          </a:p>
        </p:txBody>
      </p:sp>
      <p:sp>
        <p:nvSpPr>
          <p:cNvPr id="28" name="Line 36"/>
          <p:cNvSpPr>
            <a:spLocks noChangeShapeType="1"/>
          </p:cNvSpPr>
          <p:nvPr/>
        </p:nvSpPr>
        <p:spPr bwMode="auto">
          <a:xfrm>
            <a:off x="2667000" y="5105400"/>
            <a:ext cx="99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Oval 34"/>
          <p:cNvSpPr>
            <a:spLocks noChangeAspect="1" noChangeArrowheads="1"/>
          </p:cNvSpPr>
          <p:nvPr/>
        </p:nvSpPr>
        <p:spPr bwMode="auto">
          <a:xfrm>
            <a:off x="7010400" y="5224463"/>
            <a:ext cx="719138" cy="719137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30" name="Rectangle 35"/>
          <p:cNvSpPr>
            <a:spLocks noChangeAspect="1" noChangeArrowheads="1"/>
          </p:cNvSpPr>
          <p:nvPr/>
        </p:nvSpPr>
        <p:spPr bwMode="auto">
          <a:xfrm>
            <a:off x="5257800" y="5300663"/>
            <a:ext cx="719138" cy="719137"/>
          </a:xfrm>
          <a:prstGeom prst="rect">
            <a:avLst/>
          </a:prstGeom>
          <a:solidFill>
            <a:schemeClr val="bg1"/>
          </a:solidFill>
          <a:ln w="5715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Text Box 46"/>
          <p:cNvSpPr txBox="1">
            <a:spLocks noChangeArrowheads="1"/>
          </p:cNvSpPr>
          <p:nvPr/>
        </p:nvSpPr>
        <p:spPr bwMode="auto">
          <a:xfrm>
            <a:off x="4343400" y="59690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дедушка ….</a:t>
            </a:r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5976938" y="5638800"/>
            <a:ext cx="99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Text Box 46"/>
          <p:cNvSpPr txBox="1">
            <a:spLocks noChangeArrowheads="1"/>
          </p:cNvSpPr>
          <p:nvPr/>
        </p:nvSpPr>
        <p:spPr bwMode="auto">
          <a:xfrm>
            <a:off x="6477000" y="6273800"/>
            <a:ext cx="2667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бабушка ….</a:t>
            </a:r>
          </a:p>
        </p:txBody>
      </p:sp>
      <p:sp>
        <p:nvSpPr>
          <p:cNvPr id="15390" name="Заголовок 33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762000"/>
          </a:xfrm>
        </p:spPr>
        <p:txBody>
          <a:bodyPr/>
          <a:lstStyle/>
          <a:p>
            <a:r>
              <a:rPr lang="ru-RU" sz="3200" smtClean="0"/>
              <a:t>Попробуй составить свою родословную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G:\Мои рисунки\135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547813"/>
            <a:ext cx="42672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6"/>
          <p:cNvSpPr>
            <a:spLocks noGrp="1"/>
          </p:cNvSpPr>
          <p:nvPr>
            <p:ph type="title"/>
          </p:nvPr>
        </p:nvSpPr>
        <p:spPr>
          <a:xfrm>
            <a:off x="228600" y="609600"/>
            <a:ext cx="89154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 каждого человека есть родственники. Каких своих родственников ты знаешь?</a:t>
            </a:r>
            <a:endParaRPr lang="ru-RU" dirty="0"/>
          </a:p>
        </p:txBody>
      </p:sp>
      <p:sp>
        <p:nvSpPr>
          <p:cNvPr id="6" name="Заголовок 16"/>
          <p:cNvSpPr txBox="1">
            <a:spLocks/>
          </p:cNvSpPr>
          <p:nvPr/>
        </p:nvSpPr>
        <p:spPr>
          <a:xfrm>
            <a:off x="76200" y="5715000"/>
            <a:ext cx="8915400" cy="1066800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Обычно мы хорошо знаем родственников, живущих одновременно с нами и близких нам по возрасту.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3" y="5562600"/>
            <a:ext cx="8999537" cy="1066800"/>
          </a:xfrm>
        </p:spPr>
        <p:txBody>
          <a:bodyPr/>
          <a:lstStyle/>
          <a:p>
            <a:r>
              <a:rPr lang="ru-RU" sz="3200" smtClean="0"/>
              <a:t>Люди близкие по возрасту составляют одно поколение. В каждой семье одновременно могут жить несколько поколений.</a:t>
            </a:r>
          </a:p>
        </p:txBody>
      </p:sp>
      <p:pic>
        <p:nvPicPr>
          <p:cNvPr id="7171" name="Picture 4" descr="Image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09750"/>
            <a:ext cx="46005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181350" y="4724400"/>
            <a:ext cx="5962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>
                <a:solidFill>
                  <a:schemeClr val="folHlink"/>
                </a:solidFill>
              </a:rPr>
              <a:t>1 поколение = 30 годам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33400"/>
            <a:ext cx="9144000" cy="13716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latin typeface="+mj-lt"/>
                <a:ea typeface="+mj-ea"/>
                <a:cs typeface="+mj-cs"/>
              </a:rPr>
              <a:t>Поколение - одновременно живущие люди</a:t>
            </a:r>
            <a:r>
              <a:rPr lang="en-US" sz="4000" dirty="0">
                <a:latin typeface="+mj-lt"/>
                <a:ea typeface="+mj-ea"/>
                <a:cs typeface="+mj-cs"/>
              </a:rPr>
              <a:t> </a:t>
            </a:r>
            <a:r>
              <a:rPr lang="ru-RU" sz="4000" dirty="0">
                <a:latin typeface="+mj-lt"/>
                <a:ea typeface="+mj-ea"/>
                <a:cs typeface="+mj-cs"/>
              </a:rPr>
              <a:t>близкого возраста.</a:t>
            </a:r>
          </a:p>
        </p:txBody>
      </p:sp>
      <p:pic>
        <p:nvPicPr>
          <p:cNvPr id="6" name="Picture 22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371600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895600" y="2209800"/>
            <a:ext cx="1522413" cy="1905000"/>
            <a:chOff x="1776" y="1344"/>
            <a:chExt cx="959" cy="1200"/>
          </a:xfrm>
        </p:grpSpPr>
        <p:pic>
          <p:nvPicPr>
            <p:cNvPr id="8206" name="Picture 5" descr="j02921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1344"/>
              <a:ext cx="959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7" name="Text Box 6"/>
            <p:cNvSpPr txBox="1">
              <a:spLocks noChangeArrowheads="1"/>
            </p:cNvSpPr>
            <p:nvPr/>
          </p:nvSpPr>
          <p:spPr bwMode="auto">
            <a:xfrm>
              <a:off x="1968" y="2256"/>
              <a:ext cx="5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Дети</a:t>
              </a:r>
            </a:p>
          </p:txBody>
        </p:sp>
      </p:grpSp>
      <p:grpSp>
        <p:nvGrpSpPr>
          <p:cNvPr id="8195" name="Group 27"/>
          <p:cNvGrpSpPr>
            <a:grpSpLocks/>
          </p:cNvGrpSpPr>
          <p:nvPr/>
        </p:nvGrpSpPr>
        <p:grpSpPr bwMode="auto">
          <a:xfrm>
            <a:off x="4876800" y="2209800"/>
            <a:ext cx="1654175" cy="1905000"/>
            <a:chOff x="3024" y="1440"/>
            <a:chExt cx="1042" cy="1200"/>
          </a:xfrm>
        </p:grpSpPr>
        <p:sp>
          <p:nvSpPr>
            <p:cNvPr id="8204" name="Text Box 9"/>
            <p:cNvSpPr txBox="1">
              <a:spLocks noChangeArrowheads="1"/>
            </p:cNvSpPr>
            <p:nvPr/>
          </p:nvSpPr>
          <p:spPr bwMode="auto">
            <a:xfrm>
              <a:off x="3024" y="2352"/>
              <a:ext cx="10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Родители</a:t>
              </a:r>
            </a:p>
          </p:txBody>
        </p:sp>
        <p:pic>
          <p:nvPicPr>
            <p:cNvPr id="8205" name="Picture 11" descr="j03246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83" y="1440"/>
              <a:ext cx="725" cy="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7239000" y="2073275"/>
            <a:ext cx="1528763" cy="2041525"/>
            <a:chOff x="4560" y="1306"/>
            <a:chExt cx="963" cy="1286"/>
          </a:xfrm>
        </p:grpSpPr>
        <p:sp>
          <p:nvSpPr>
            <p:cNvPr id="8202" name="Text Box 14"/>
            <p:cNvSpPr txBox="1">
              <a:spLocks noChangeArrowheads="1"/>
            </p:cNvSpPr>
            <p:nvPr/>
          </p:nvSpPr>
          <p:spPr bwMode="auto">
            <a:xfrm>
              <a:off x="4560" y="2074"/>
              <a:ext cx="96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Бабушки</a:t>
              </a:r>
            </a:p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Дедушки</a:t>
              </a:r>
            </a:p>
          </p:txBody>
        </p:sp>
        <p:pic>
          <p:nvPicPr>
            <p:cNvPr id="820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1306"/>
              <a:ext cx="730" cy="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197" name="Group 29"/>
          <p:cNvGrpSpPr>
            <a:grpSpLocks/>
          </p:cNvGrpSpPr>
          <p:nvPr/>
        </p:nvGrpSpPr>
        <p:grpSpPr bwMode="auto">
          <a:xfrm>
            <a:off x="381000" y="2133600"/>
            <a:ext cx="2079625" cy="2041525"/>
            <a:chOff x="192" y="1344"/>
            <a:chExt cx="1310" cy="1286"/>
          </a:xfrm>
        </p:grpSpPr>
        <p:sp>
          <p:nvSpPr>
            <p:cNvPr id="8200" name="Text Box 18"/>
            <p:cNvSpPr txBox="1">
              <a:spLocks noChangeArrowheads="1"/>
            </p:cNvSpPr>
            <p:nvPr/>
          </p:nvSpPr>
          <p:spPr bwMode="auto">
            <a:xfrm>
              <a:off x="192" y="2112"/>
              <a:ext cx="131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Прабабушки</a:t>
              </a:r>
            </a:p>
            <a:p>
              <a:r>
                <a:rPr lang="ru-RU" sz="2400" b="1">
                  <a:solidFill>
                    <a:schemeClr val="folHlink"/>
                  </a:solidFill>
                  <a:latin typeface="Arial" charset="0"/>
                </a:rPr>
                <a:t>Прадедушки</a:t>
              </a:r>
              <a:endParaRPr lang="ru-RU">
                <a:solidFill>
                  <a:schemeClr val="folHlink"/>
                </a:solidFill>
                <a:latin typeface="Arial" charset="0"/>
              </a:endParaRPr>
            </a:p>
          </p:txBody>
        </p:sp>
        <p:pic>
          <p:nvPicPr>
            <p:cNvPr id="8201" name="Picture 19" descr="j034676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2" y="1344"/>
              <a:ext cx="775" cy="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198" name="Picture 31"/>
          <p:cNvPicPr>
            <a:picLocks noChangeAspect="1" noChangeArrowheads="1"/>
          </p:cNvPicPr>
          <p:nvPr/>
        </p:nvPicPr>
        <p:blipFill>
          <a:blip r:embed="rId6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98425" y="4870450"/>
            <a:ext cx="8893175" cy="1758950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Расположите правильно на ленте времени поколения родственников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06936E-6 L 0.475 -6.06936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8.2659E-6 L -0.46666 0.01109 " pathEditMode="relative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28600" y="4181475"/>
            <a:ext cx="8640763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 anchorCtr="1"/>
          <a:lstStyle/>
          <a:p>
            <a:pPr algn="ctr">
              <a:defRPr/>
            </a:pPr>
            <a:r>
              <a:rPr lang="ru-RU" sz="2800" b="1" dirty="0"/>
              <a:t>Дальние родственники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8600" y="1600200"/>
            <a:ext cx="8640763" cy="244792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/>
              <a:t>Близкие родственники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9538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Среди родственников можно выделить близких и дальних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14800" y="2209800"/>
            <a:ext cx="72072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48000" y="2819400"/>
            <a:ext cx="104457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МАМА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00600" y="28194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ПАПА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43200" y="22098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БРАТ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81600" y="2209800"/>
            <a:ext cx="1223963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СЕСТРА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76600" y="34290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ПАПА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58000" y="34290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ПАПА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48200" y="3429000"/>
            <a:ext cx="104457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МАМА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3429000"/>
            <a:ext cx="104457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МАМА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09600" y="3429000"/>
            <a:ext cx="158432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БАБУШКА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43200" y="3429000"/>
            <a:ext cx="158432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ДЕДУШКА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64075" y="3429000"/>
            <a:ext cx="158432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БАБУШКА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73875" y="3429000"/>
            <a:ext cx="158432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ДЕДУШКА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524000" y="2819400"/>
            <a:ext cx="1223963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СЕСТРА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76400" y="2819400"/>
            <a:ext cx="104457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ТЁТЯ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72200" y="28194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БРАТ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172200" y="2819400"/>
            <a:ext cx="990600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ДЯДЯ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9600" y="2209800"/>
            <a:ext cx="1044575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СЫН</a:t>
            </a:r>
          </a:p>
        </p:txBody>
      </p:sp>
      <p:cxnSp>
        <p:nvCxnSpPr>
          <p:cNvPr id="32" name="Прямая соединительная линия 31"/>
          <p:cNvCxnSpPr>
            <a:stCxn id="27" idx="0"/>
            <a:endCxn id="30" idx="2"/>
          </p:cNvCxnSpPr>
          <p:nvPr/>
        </p:nvCxnSpPr>
        <p:spPr>
          <a:xfrm rot="16200000" flipV="1">
            <a:off x="1576388" y="2197100"/>
            <a:ext cx="177800" cy="10668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304800" y="2133600"/>
            <a:ext cx="2268538" cy="5762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ДВОЮРОДНЫЙ БРАТ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081838" y="2235200"/>
            <a:ext cx="1223962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ДОЧЬ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7073900" y="2222500"/>
            <a:ext cx="177800" cy="10668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6548438" y="2133600"/>
            <a:ext cx="2160587" cy="5762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ДВОЮРОДНАЯ СЕСТРА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81000" y="47244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ПРАБАБУШКА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438400" y="42164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ПРАБАБУШКА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419600" y="47244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ПРАБАБУШКА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477000" y="42164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ПРАБАБУШКА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81000" y="56388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ПРАДЕДУШКА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411413" y="5181600"/>
            <a:ext cx="2160587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ПРАДЕДУШКА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95800" y="57150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ПРАДЕДУШКА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477000" y="5207000"/>
            <a:ext cx="2160588" cy="431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ПРАДЕДУШКА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6" grpId="1" animBg="1"/>
      <p:bldP spid="27" grpId="0" animBg="1"/>
      <p:bldP spid="28" grpId="0" animBg="1"/>
      <p:bldP spid="28" grpId="1" animBg="1"/>
      <p:bldP spid="29" grpId="0" animBg="1"/>
      <p:bldP spid="30" grpId="0" animBg="1"/>
      <p:bldP spid="30" grpId="1" animBg="1"/>
      <p:bldP spid="33" grpId="0" animBg="1"/>
      <p:bldP spid="34" grpId="0" animBg="1"/>
      <p:bldP spid="34" grpId="1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4" descr="http://%D1%8F%D1%80%D0%BA%D0%B0%D1%8F-%D1%81%D0%B2%D0%B0%D0%B4%D1%8C%D0%B1%D0%B0.%D1%80%D1%84/uploads/photo/13528.jp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43" name="Picture 7" descr="https://previews.123rf.com/images/iimages/iimages1403/iimages140301562/27136981-Illustration-of-a-big-extended-family-on-a-white-background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75" y="4338638"/>
            <a:ext cx="87598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6200" y="609600"/>
            <a:ext cx="8999538" cy="3810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В современном мире люди обычно знают только своих близких родственников, с которыми когда – либо встречались. А вот лет 200-500 назад многие люди записывали в специальные книги всех своих родственников и сохраняли эти записи веками.</a:t>
            </a:r>
            <a:br>
              <a:rPr lang="ru-RU" sz="3200" dirty="0" smtClean="0"/>
            </a:br>
            <a:r>
              <a:rPr lang="ru-RU" sz="3200" dirty="0" smtClean="0"/>
              <a:t>И назывались такие записи –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Родословными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99538" cy="1371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Родословная – список родственников, происходящих от одного предка.</a:t>
            </a:r>
          </a:p>
        </p:txBody>
      </p:sp>
      <p:pic>
        <p:nvPicPr>
          <p:cNvPr id="11267" name="Picture 4" descr="j028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" y="2157413"/>
            <a:ext cx="3856038" cy="4319587"/>
          </a:xfrm>
          <a:prstGeom prst="rect">
            <a:avLst/>
          </a:prstGeom>
          <a:solidFill>
            <a:srgbClr val="FFFFFF"/>
          </a:solidFill>
          <a:ln w="762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6148" name="Rectangle 5" descr="Каштан"/>
          <p:cNvSpPr>
            <a:spLocks noChangeArrowheads="1"/>
          </p:cNvSpPr>
          <p:nvPr/>
        </p:nvSpPr>
        <p:spPr bwMode="auto">
          <a:xfrm>
            <a:off x="4495800" y="2160588"/>
            <a:ext cx="4392613" cy="432117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76200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Родословные были очень важны для богатых людей.</a:t>
            </a:r>
          </a:p>
          <a:p>
            <a:pPr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Чтобы быть посвященным в рыцари, чтобы доказать свои права на земельный участок нужно было предъявить документы о принадлежности к древнему богатому Роду. Поэтому повсеместно велись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«Родословные книги».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4" descr="Image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85750"/>
            <a:ext cx="4073525" cy="3600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09600" y="5562600"/>
            <a:ext cx="2776538" cy="719138"/>
            <a:chOff x="240" y="3600"/>
            <a:chExt cx="1749" cy="453"/>
          </a:xfrm>
        </p:grpSpPr>
        <p:sp>
          <p:nvSpPr>
            <p:cNvPr id="12327" name="Oval 5"/>
            <p:cNvSpPr>
              <a:spLocks noChangeAspect="1" noChangeArrowheads="1"/>
            </p:cNvSpPr>
            <p:nvPr/>
          </p:nvSpPr>
          <p:spPr bwMode="auto">
            <a:xfrm>
              <a:off x="240" y="3600"/>
              <a:ext cx="453" cy="4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chemeClr val="folHlink"/>
                </a:solidFill>
              </a:endParaRPr>
            </a:p>
          </p:txBody>
        </p:sp>
        <p:sp>
          <p:nvSpPr>
            <p:cNvPr id="12328" name="Rectangle 6"/>
            <p:cNvSpPr>
              <a:spLocks noChangeAspect="1" noChangeArrowheads="1"/>
            </p:cNvSpPr>
            <p:nvPr/>
          </p:nvSpPr>
          <p:spPr bwMode="auto">
            <a:xfrm>
              <a:off x="1536" y="3600"/>
              <a:ext cx="453" cy="453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9" name="Line 7"/>
            <p:cNvSpPr>
              <a:spLocks noChangeShapeType="1"/>
            </p:cNvSpPr>
            <p:nvPr/>
          </p:nvSpPr>
          <p:spPr bwMode="auto">
            <a:xfrm>
              <a:off x="816" y="3840"/>
              <a:ext cx="62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267200" y="5562600"/>
            <a:ext cx="2776538" cy="719138"/>
            <a:chOff x="240" y="3600"/>
            <a:chExt cx="1749" cy="453"/>
          </a:xfrm>
        </p:grpSpPr>
        <p:sp>
          <p:nvSpPr>
            <p:cNvPr id="12324" name="Oval 10"/>
            <p:cNvSpPr>
              <a:spLocks noChangeAspect="1" noChangeArrowheads="1"/>
            </p:cNvSpPr>
            <p:nvPr/>
          </p:nvSpPr>
          <p:spPr bwMode="auto">
            <a:xfrm>
              <a:off x="240" y="3600"/>
              <a:ext cx="453" cy="4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chemeClr val="folHlink"/>
                </a:solidFill>
              </a:endParaRPr>
            </a:p>
          </p:txBody>
        </p:sp>
        <p:sp>
          <p:nvSpPr>
            <p:cNvPr id="12325" name="Rectangle 11"/>
            <p:cNvSpPr>
              <a:spLocks noChangeAspect="1" noChangeArrowheads="1"/>
            </p:cNvSpPr>
            <p:nvPr/>
          </p:nvSpPr>
          <p:spPr bwMode="auto">
            <a:xfrm>
              <a:off x="1536" y="3600"/>
              <a:ext cx="453" cy="453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6" name="Line 12"/>
            <p:cNvSpPr>
              <a:spLocks noChangeShapeType="1"/>
            </p:cNvSpPr>
            <p:nvPr/>
          </p:nvSpPr>
          <p:spPr bwMode="auto">
            <a:xfrm>
              <a:off x="816" y="3840"/>
              <a:ext cx="62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3048000" y="4495800"/>
            <a:ext cx="1371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614863" y="4038600"/>
            <a:ext cx="2090737" cy="1905000"/>
            <a:chOff x="4080" y="2592"/>
            <a:chExt cx="1317" cy="1200"/>
          </a:xfrm>
        </p:grpSpPr>
        <p:sp>
          <p:nvSpPr>
            <p:cNvPr id="12318" name="Rectangle 15"/>
            <p:cNvSpPr>
              <a:spLocks noChangeAspect="1" noChangeArrowheads="1"/>
            </p:cNvSpPr>
            <p:nvPr/>
          </p:nvSpPr>
          <p:spPr bwMode="auto">
            <a:xfrm>
              <a:off x="4080" y="2592"/>
              <a:ext cx="453" cy="453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Line 17"/>
            <p:cNvSpPr>
              <a:spLocks noChangeShapeType="1"/>
            </p:cNvSpPr>
            <p:nvPr/>
          </p:nvSpPr>
          <p:spPr bwMode="auto">
            <a:xfrm rot="5400000">
              <a:off x="4560" y="3600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0" name="Line 18"/>
            <p:cNvSpPr>
              <a:spLocks noChangeShapeType="1"/>
            </p:cNvSpPr>
            <p:nvPr/>
          </p:nvSpPr>
          <p:spPr bwMode="auto">
            <a:xfrm>
              <a:off x="4272" y="3408"/>
              <a:ext cx="912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1" name="Line 19"/>
            <p:cNvSpPr>
              <a:spLocks noChangeShapeType="1"/>
            </p:cNvSpPr>
            <p:nvPr/>
          </p:nvSpPr>
          <p:spPr bwMode="auto">
            <a:xfrm rot="5400000">
              <a:off x="4992" y="3216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2" name="Line 20"/>
            <p:cNvSpPr>
              <a:spLocks noChangeShapeType="1"/>
            </p:cNvSpPr>
            <p:nvPr/>
          </p:nvSpPr>
          <p:spPr bwMode="auto">
            <a:xfrm rot="5400000">
              <a:off x="4080" y="3216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3" name="Rectangle 21"/>
            <p:cNvSpPr>
              <a:spLocks noChangeAspect="1" noChangeArrowheads="1"/>
            </p:cNvSpPr>
            <p:nvPr/>
          </p:nvSpPr>
          <p:spPr bwMode="auto">
            <a:xfrm>
              <a:off x="4944" y="2592"/>
              <a:ext cx="453" cy="453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838200" y="3962400"/>
            <a:ext cx="2090738" cy="1981200"/>
            <a:chOff x="528" y="2592"/>
            <a:chExt cx="1317" cy="1248"/>
          </a:xfrm>
        </p:grpSpPr>
        <p:sp>
          <p:nvSpPr>
            <p:cNvPr id="12312" name="Line 25"/>
            <p:cNvSpPr>
              <a:spLocks noChangeShapeType="1"/>
            </p:cNvSpPr>
            <p:nvPr/>
          </p:nvSpPr>
          <p:spPr bwMode="auto">
            <a:xfrm rot="5400000">
              <a:off x="1008" y="3648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3" name="Oval 14"/>
            <p:cNvSpPr>
              <a:spLocks noChangeAspect="1" noChangeArrowheads="1"/>
            </p:cNvSpPr>
            <p:nvPr/>
          </p:nvSpPr>
          <p:spPr bwMode="auto">
            <a:xfrm>
              <a:off x="1392" y="2592"/>
              <a:ext cx="453" cy="45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chemeClr val="folHlink"/>
                </a:solidFill>
              </a:endParaRPr>
            </a:p>
          </p:txBody>
        </p:sp>
        <p:sp>
          <p:nvSpPr>
            <p:cNvPr id="12314" name="Rectangle 24"/>
            <p:cNvSpPr>
              <a:spLocks noChangeAspect="1" noChangeArrowheads="1"/>
            </p:cNvSpPr>
            <p:nvPr/>
          </p:nvSpPr>
          <p:spPr bwMode="auto">
            <a:xfrm>
              <a:off x="528" y="2613"/>
              <a:ext cx="453" cy="453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5" name="Line 26"/>
            <p:cNvSpPr>
              <a:spLocks noChangeShapeType="1"/>
            </p:cNvSpPr>
            <p:nvPr/>
          </p:nvSpPr>
          <p:spPr bwMode="auto">
            <a:xfrm>
              <a:off x="720" y="3429"/>
              <a:ext cx="912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6" name="Line 27"/>
            <p:cNvSpPr>
              <a:spLocks noChangeShapeType="1"/>
            </p:cNvSpPr>
            <p:nvPr/>
          </p:nvSpPr>
          <p:spPr bwMode="auto">
            <a:xfrm rot="5400000">
              <a:off x="1440" y="3237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7" name="Line 28"/>
            <p:cNvSpPr>
              <a:spLocks noChangeShapeType="1"/>
            </p:cNvSpPr>
            <p:nvPr/>
          </p:nvSpPr>
          <p:spPr bwMode="auto">
            <a:xfrm rot="5400000">
              <a:off x="528" y="3237"/>
              <a:ext cx="384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Группа 41"/>
          <p:cNvGrpSpPr>
            <a:grpSpLocks/>
          </p:cNvGrpSpPr>
          <p:nvPr/>
        </p:nvGrpSpPr>
        <p:grpSpPr bwMode="auto">
          <a:xfrm>
            <a:off x="2590800" y="2514600"/>
            <a:ext cx="2090738" cy="1981200"/>
            <a:chOff x="2590800" y="2362200"/>
            <a:chExt cx="2090738" cy="1981200"/>
          </a:xfrm>
        </p:grpSpPr>
        <p:sp>
          <p:nvSpPr>
            <p:cNvPr id="12306" name="Line 33"/>
            <p:cNvSpPr>
              <a:spLocks noChangeShapeType="1"/>
            </p:cNvSpPr>
            <p:nvPr/>
          </p:nvSpPr>
          <p:spPr bwMode="auto">
            <a:xfrm rot="5400000">
              <a:off x="3352800" y="4038600"/>
              <a:ext cx="60960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Oval 34"/>
            <p:cNvSpPr>
              <a:spLocks noChangeAspect="1" noChangeArrowheads="1"/>
            </p:cNvSpPr>
            <p:nvPr/>
          </p:nvSpPr>
          <p:spPr bwMode="auto">
            <a:xfrm>
              <a:off x="2590800" y="2362200"/>
              <a:ext cx="719138" cy="71913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chemeClr val="folHlink"/>
                </a:solidFill>
              </a:endParaRPr>
            </a:p>
          </p:txBody>
        </p:sp>
        <p:sp>
          <p:nvSpPr>
            <p:cNvPr id="12308" name="Rectangle 35"/>
            <p:cNvSpPr>
              <a:spLocks noChangeAspect="1" noChangeArrowheads="1"/>
            </p:cNvSpPr>
            <p:nvPr/>
          </p:nvSpPr>
          <p:spPr bwMode="auto">
            <a:xfrm>
              <a:off x="3962400" y="2362200"/>
              <a:ext cx="719138" cy="719138"/>
            </a:xfrm>
            <a:prstGeom prst="rect">
              <a:avLst/>
            </a:prstGeom>
            <a:solidFill>
              <a:schemeClr val="bg1"/>
            </a:solidFill>
            <a:ln w="5715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Line 36"/>
            <p:cNvSpPr>
              <a:spLocks noChangeShapeType="1"/>
            </p:cNvSpPr>
            <p:nvPr/>
          </p:nvSpPr>
          <p:spPr bwMode="auto">
            <a:xfrm>
              <a:off x="2895600" y="3690938"/>
              <a:ext cx="144780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0" name="Line 37"/>
            <p:cNvSpPr>
              <a:spLocks noChangeShapeType="1"/>
            </p:cNvSpPr>
            <p:nvPr/>
          </p:nvSpPr>
          <p:spPr bwMode="auto">
            <a:xfrm rot="5400000">
              <a:off x="4038600" y="3386138"/>
              <a:ext cx="60960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1" name="Line 38"/>
            <p:cNvSpPr>
              <a:spLocks noChangeShapeType="1"/>
            </p:cNvSpPr>
            <p:nvPr/>
          </p:nvSpPr>
          <p:spPr bwMode="auto">
            <a:xfrm rot="5400000">
              <a:off x="2590800" y="3386138"/>
              <a:ext cx="60960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87" name="Text Box 39"/>
          <p:cNvSpPr txBox="1">
            <a:spLocks noChangeArrowheads="1"/>
          </p:cNvSpPr>
          <p:nvPr/>
        </p:nvSpPr>
        <p:spPr bwMode="auto">
          <a:xfrm>
            <a:off x="6324600" y="6278563"/>
            <a:ext cx="1828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дедушка</a:t>
            </a:r>
          </a:p>
        </p:txBody>
      </p:sp>
      <p:sp>
        <p:nvSpPr>
          <p:cNvPr id="27688" name="Text Box 40"/>
          <p:cNvSpPr txBox="1">
            <a:spLocks noChangeArrowheads="1"/>
          </p:cNvSpPr>
          <p:nvPr/>
        </p:nvSpPr>
        <p:spPr bwMode="auto">
          <a:xfrm>
            <a:off x="2286000" y="6278563"/>
            <a:ext cx="1828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дедушка</a:t>
            </a:r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>
            <a:off x="0" y="6278563"/>
            <a:ext cx="1828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бабушка</a:t>
            </a:r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4191000" y="6278563"/>
            <a:ext cx="1828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бабушка</a:t>
            </a:r>
          </a:p>
        </p:txBody>
      </p:sp>
      <p:sp>
        <p:nvSpPr>
          <p:cNvPr id="27691" name="Text Box 43"/>
          <p:cNvSpPr txBox="1">
            <a:spLocks noChangeArrowheads="1"/>
          </p:cNvSpPr>
          <p:nvPr/>
        </p:nvSpPr>
        <p:spPr bwMode="auto">
          <a:xfrm>
            <a:off x="2590800" y="4648200"/>
            <a:ext cx="1219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мама</a:t>
            </a:r>
          </a:p>
        </p:txBody>
      </p:sp>
      <p:sp>
        <p:nvSpPr>
          <p:cNvPr id="27692" name="Text Box 44"/>
          <p:cNvSpPr txBox="1">
            <a:spLocks noChangeArrowheads="1"/>
          </p:cNvSpPr>
          <p:nvPr/>
        </p:nvSpPr>
        <p:spPr bwMode="auto">
          <a:xfrm>
            <a:off x="3810000" y="46482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папа</a:t>
            </a:r>
          </a:p>
        </p:txBody>
      </p:sp>
      <p:sp>
        <p:nvSpPr>
          <p:cNvPr id="27693" name="Text Box 45"/>
          <p:cNvSpPr txBox="1">
            <a:spLocks noChangeArrowheads="1"/>
          </p:cNvSpPr>
          <p:nvPr/>
        </p:nvSpPr>
        <p:spPr bwMode="auto">
          <a:xfrm>
            <a:off x="3962400" y="25908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я</a:t>
            </a:r>
          </a:p>
        </p:txBody>
      </p:sp>
      <p:sp>
        <p:nvSpPr>
          <p:cNvPr id="27694" name="Text Box 46"/>
          <p:cNvSpPr txBox="1">
            <a:spLocks noChangeArrowheads="1"/>
          </p:cNvSpPr>
          <p:nvPr/>
        </p:nvSpPr>
        <p:spPr bwMode="auto">
          <a:xfrm>
            <a:off x="914400" y="26670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</a:rPr>
              <a:t>сестра</a:t>
            </a:r>
          </a:p>
        </p:txBody>
      </p:sp>
      <p:sp>
        <p:nvSpPr>
          <p:cNvPr id="12305" name="Заголовок 42"/>
          <p:cNvSpPr>
            <a:spLocks noGrp="1"/>
          </p:cNvSpPr>
          <p:nvPr>
            <p:ph type="title"/>
          </p:nvPr>
        </p:nvSpPr>
        <p:spPr>
          <a:xfrm>
            <a:off x="0" y="304800"/>
            <a:ext cx="4953000" cy="2362200"/>
          </a:xfrm>
        </p:spPr>
        <p:txBody>
          <a:bodyPr/>
          <a:lstStyle/>
          <a:p>
            <a:r>
              <a:rPr lang="ru-RU" sz="2400" smtClean="0"/>
              <a:t>В наше время некоторые люди тоже составляют свои родословные. Для обозначения родственников и родственных связей в них приняты особые правила.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nimBg="1"/>
      <p:bldP spid="27687" grpId="0"/>
      <p:bldP spid="27688" grpId="0"/>
      <p:bldP spid="27689" grpId="0"/>
      <p:bldP spid="27690" grpId="0"/>
      <p:bldP spid="27691" grpId="0"/>
      <p:bldP spid="27692" grpId="0"/>
      <p:bldP spid="27693" grpId="0"/>
      <p:bldP spid="276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609600"/>
            <a:ext cx="3962400" cy="6096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Если человек найдёт сведения о многих своих родственниках, которые жили давно и недавно и разместит на одном рисунке записи о них и их родственных связях получится что-то вроде дерева, на котором в основании ствола будет его далёкий предок, а  в основании ветвей окажутся далёкие и близкие родственники. Такой рисунок называется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Генеалогическое древо</a:t>
            </a:r>
            <a:r>
              <a:rPr lang="ru-RU" sz="2400" dirty="0" smtClean="0"/>
              <a:t>.</a:t>
            </a:r>
          </a:p>
        </p:txBody>
      </p:sp>
      <p:pic>
        <p:nvPicPr>
          <p:cNvPr id="5123" name="Picture 4" descr="Image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4684328" cy="633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3">
      <a:dk1>
        <a:sysClr val="windowText" lastClr="000000"/>
      </a:dk1>
      <a:lt1>
        <a:sysClr val="window" lastClr="FFFFFF"/>
      </a:lt1>
      <a:dk2>
        <a:srgbClr val="323232"/>
      </a:dk2>
      <a:lt2>
        <a:srgbClr val="A9DB66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431</TotalTime>
  <Words>333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Моя родословная.</vt:lpstr>
      <vt:lpstr>У каждого человека есть родственники. Каких своих родственников ты знаешь?</vt:lpstr>
      <vt:lpstr>Люди близкие по возрасту составляют одно поколение. В каждой семье одновременно могут жить несколько поколений.</vt:lpstr>
      <vt:lpstr>Расположите правильно на ленте времени поколения родственников</vt:lpstr>
      <vt:lpstr>Среди родственников можно выделить близких и дальних</vt:lpstr>
      <vt:lpstr>В современном мире люди обычно знают только своих близких родственников, с которыми когда – либо встречались. А вот лет 200-500 назад многие люди записывали в специальные книги всех своих родственников и сохраняли эти записи веками. И назывались такие записи – Родословными.</vt:lpstr>
      <vt:lpstr>Родословная – список родственников, происходящих от одного предка.</vt:lpstr>
      <vt:lpstr>В наше время некоторые люди тоже составляют свои родословные. Для обозначения родственников и родственных связей в них приняты особые правила.</vt:lpstr>
      <vt:lpstr>Если человек найдёт сведения о многих своих родственниках, которые жили давно и недавно и разместит на одном рисунке записи о них и их родственных связях получится что-то вроде дерева, на котором в основании ствола будет его далёкий предок, а  в основании ветвей окажутся далёкие и близкие родственники. Такой рисунок называется Генеалогическое древо.</vt:lpstr>
      <vt:lpstr>Вот, например, генеалогическое древо русских царей из семьи Романовых, управлявших нашей страной с 17 по 20 век.</vt:lpstr>
      <vt:lpstr>Попробуй составить свою родословную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родословная</dc:title>
  <dc:creator>Комарова Юлия Анатольевна</dc:creator>
  <cp:keywords>родословная </cp:keywords>
  <cp:lastModifiedBy>1</cp:lastModifiedBy>
  <cp:revision>28</cp:revision>
  <cp:lastPrinted>1601-01-01T00:00:00Z</cp:lastPrinted>
  <dcterms:created xsi:type="dcterms:W3CDTF">1601-01-01T00:00:00Z</dcterms:created>
  <dcterms:modified xsi:type="dcterms:W3CDTF">2017-09-25T18:11:35Z</dcterms:modified>
  <cp:category>история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