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61" r:id="rId5"/>
    <p:sldId id="260" r:id="rId6"/>
    <p:sldId id="264" r:id="rId7"/>
    <p:sldId id="265" r:id="rId8"/>
    <p:sldId id="263" r:id="rId9"/>
    <p:sldId id="259" r:id="rId10"/>
    <p:sldId id="258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96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ED8AB-CA9B-4954-8275-50884BEA2D1E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26A5-3EB1-4F50-86C6-5993940756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8827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ED8AB-CA9B-4954-8275-50884BEA2D1E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26A5-3EB1-4F50-86C6-5993940756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9443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ED8AB-CA9B-4954-8275-50884BEA2D1E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26A5-3EB1-4F50-86C6-5993940756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30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ED8AB-CA9B-4954-8275-50884BEA2D1E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26A5-3EB1-4F50-86C6-5993940756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5322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ED8AB-CA9B-4954-8275-50884BEA2D1E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26A5-3EB1-4F50-86C6-5993940756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3686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ED8AB-CA9B-4954-8275-50884BEA2D1E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26A5-3EB1-4F50-86C6-5993940756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0572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ED8AB-CA9B-4954-8275-50884BEA2D1E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26A5-3EB1-4F50-86C6-5993940756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3704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ED8AB-CA9B-4954-8275-50884BEA2D1E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26A5-3EB1-4F50-86C6-5993940756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224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ED8AB-CA9B-4954-8275-50884BEA2D1E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26A5-3EB1-4F50-86C6-5993940756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8842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ED8AB-CA9B-4954-8275-50884BEA2D1E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26A5-3EB1-4F50-86C6-5993940756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8029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ED8AB-CA9B-4954-8275-50884BEA2D1E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26A5-3EB1-4F50-86C6-5993940756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5935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ED8AB-CA9B-4954-8275-50884BEA2D1E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E26A5-3EB1-4F50-86C6-5993940756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1130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3%D0%B3%D0%BB%D0%BE%D0%B2%D0%BE%D0%B5_%D1%80%D0%B0%D1%81%D1%81%D1%82%D0%BE%D1%8F%D0%BD%D0%B8%D0%B5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abc2home.ru/blog/uglovoye_rasstoyanie_mezhdu_zvyozdami.html" TargetMode="External"/><Relationship Id="rId5" Type="http://schemas.openxmlformats.org/officeDocument/2006/relationships/hyperlink" Target="http://www.abc2home.ru/znaki_zodiaka/sozvezdiya/kak_nayti_sozvezdie.html" TargetMode="External"/><Relationship Id="rId4" Type="http://schemas.openxmlformats.org/officeDocument/2006/relationships/hyperlink" Target="https://2i.by/opredelenie-razmerov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15480" y="1916832"/>
            <a:ext cx="9622972" cy="1127032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Способы определения </a:t>
            </a:r>
            <a:r>
              <a:rPr lang="ru-RU" sz="36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углового </a:t>
            </a:r>
            <a:r>
              <a:rPr lang="ru-RU" sz="36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расстояния между астрономическими объектами.</a:t>
            </a:r>
            <a:endParaRPr lang="ru-RU" sz="3600" b="1" i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76120" y="4149080"/>
            <a:ext cx="5015880" cy="108012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cs typeface="Times New Roman" panose="02020603050405020304" pitchFamily="18" charset="0"/>
              </a:rPr>
              <a:t>Выполнил </a:t>
            </a:r>
            <a:r>
              <a:rPr lang="ru-RU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cs typeface="Times New Roman" panose="02020603050405020304" pitchFamily="18" charset="0"/>
              </a:rPr>
              <a:t>воспитанник </a:t>
            </a:r>
            <a:r>
              <a:rPr lang="ru-RU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cs typeface="Times New Roman" panose="02020603050405020304" pitchFamily="18" charset="0"/>
              </a:rPr>
              <a:t>11 А </a:t>
            </a:r>
            <a:r>
              <a:rPr lang="ru-RU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cs typeface="Times New Roman" panose="02020603050405020304" pitchFamily="18" charset="0"/>
              </a:rPr>
              <a:t>:</a:t>
            </a:r>
            <a:endParaRPr lang="ru-RU" b="1" i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j-lt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cs typeface="Times New Roman" panose="02020603050405020304" pitchFamily="18" charset="0"/>
              </a:rPr>
              <a:t>Захаров Алексей </a:t>
            </a:r>
            <a:r>
              <a:rPr lang="ru-RU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cs typeface="Times New Roman" panose="02020603050405020304" pitchFamily="18" charset="0"/>
              </a:rPr>
              <a:t>Евгеньевич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767408" y="4149080"/>
            <a:ext cx="5015880" cy="1674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j-lt"/>
                <a:ea typeface="+mn-ea"/>
                <a:cs typeface="Times New Roman" panose="02020603050405020304" pitchFamily="18" charset="0"/>
              </a:rPr>
              <a:t>Преподаватель: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j-lt"/>
                <a:ea typeface="+mn-ea"/>
                <a:cs typeface="Times New Roman" panose="02020603050405020304" pitchFamily="18" charset="0"/>
              </a:rPr>
              <a:t>Богданенко</a:t>
            </a:r>
            <a:r>
              <a:rPr kumimoji="0" lang="ru-RU" sz="2400" b="1" i="1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j-lt"/>
                <a:ea typeface="+mn-ea"/>
                <a:cs typeface="Times New Roman" panose="02020603050405020304" pitchFamily="18" charset="0"/>
              </a:rPr>
              <a:t> Елена</a:t>
            </a:r>
            <a:r>
              <a:rPr kumimoji="0" lang="ru-RU" sz="2400" b="1" i="1" u="none" strike="noStrike" kern="1200" cap="none" spc="0" normalizeH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j-lt"/>
                <a:ea typeface="+mn-ea"/>
                <a:cs typeface="Times New Roman" panose="02020603050405020304" pitchFamily="18" charset="0"/>
              </a:rPr>
              <a:t> Николаевна</a:t>
            </a:r>
            <a:endParaRPr kumimoji="0" lang="ru-RU" sz="2400" b="1" i="1" u="none" strike="noStrike" kern="1200" cap="none" spc="0" normalizeH="0" baseline="0" noProof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+mj-lt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559496" y="260648"/>
            <a:ext cx="9622972" cy="76699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ГБОУ РО «НШИ с ПЛП»</a:t>
            </a:r>
            <a:endParaRPr kumimoji="0" lang="ru-RU" sz="2400" b="1" i="1" u="none" strike="noStrike" kern="1200" cap="none" spc="0" normalizeH="0" baseline="0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487488" y="5733256"/>
            <a:ext cx="9622972" cy="76699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Таганрог, 2020</a:t>
            </a:r>
            <a:endParaRPr kumimoji="0" lang="ru-RU" sz="2400" b="1" i="1" u="none" strike="noStrike" kern="1200" cap="none" spc="0" normalizeH="0" baseline="0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08793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6329" y="265706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Спасибо за внимание !</a:t>
            </a:r>
            <a:endParaRPr lang="ru-RU" sz="4800" b="1" i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09018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41375"/>
            <a:ext cx="10515600" cy="927385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Угловое </a:t>
            </a:r>
            <a:r>
              <a:rPr lang="ru-RU" sz="32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расстояние</a:t>
            </a:r>
            <a:endParaRPr lang="ru-RU" sz="3200" b="1" i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Угловое </a:t>
            </a:r>
            <a:r>
              <a:rPr lang="ru-RU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расстояние</a:t>
            </a:r>
            <a:r>
              <a:rPr lang="ru-RU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 — это мера видимого расстояния между двумя точками или объектами, выраженная в угловых единицах дуги, при условии, что наблюдатель находится в вершине угла концами которого являются две рассматриваемые </a:t>
            </a:r>
            <a:r>
              <a:rPr lang="ru-RU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точки.</a:t>
            </a:r>
          </a:p>
          <a:p>
            <a:r>
              <a:rPr lang="ru-RU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Поскольку угловое расстояние концептуально совпадает с углом, оно измеряется в тех же </a:t>
            </a:r>
            <a:r>
              <a:rPr lang="ru-RU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единицах, </a:t>
            </a:r>
            <a:r>
              <a:rPr lang="ru-RU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например, </a:t>
            </a:r>
            <a:r>
              <a:rPr lang="ru-RU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градусах</a:t>
            </a:r>
            <a:r>
              <a:rPr lang="ru-RU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 или </a:t>
            </a:r>
            <a:r>
              <a:rPr lang="ru-RU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радианах</a:t>
            </a:r>
            <a:r>
              <a:rPr lang="ru-RU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 и с использованием таких приборов, как</a:t>
            </a:r>
            <a:r>
              <a:rPr lang="ru-RU" i="1">
                <a:solidFill>
                  <a:schemeClr val="accent1">
                    <a:lumMod val="40000"/>
                    <a:lumOff val="60000"/>
                  </a:schemeClr>
                </a:solidFill>
              </a:rPr>
              <a:t> </a:t>
            </a:r>
            <a:r>
              <a:rPr lang="ru-RU" i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гониометры</a:t>
            </a:r>
            <a:r>
              <a:rPr lang="ru-RU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 или оптические приборы, специально предназначенные для поворота в четко определенных направлениях и записи соответствующих </a:t>
            </a:r>
            <a:r>
              <a:rPr lang="ru-RU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углов.</a:t>
            </a:r>
            <a:endParaRPr lang="ru-RU" i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83884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7310" y="273132"/>
            <a:ext cx="8743599" cy="1107373"/>
          </a:xfrm>
        </p:spPr>
        <p:txBody>
          <a:bodyPr/>
          <a:lstStyle/>
          <a:p>
            <a:pPr algn="ctr"/>
            <a:r>
              <a:rPr lang="ru-RU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Определение </a:t>
            </a:r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угловых размеров на небе с </a:t>
            </a:r>
            <a:r>
              <a:rPr lang="ru-RU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помощью руки</a:t>
            </a:r>
            <a:endParaRPr lang="ru-RU" b="1" i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0634" y="1494029"/>
            <a:ext cx="4707136" cy="4938327"/>
          </a:xfrm>
        </p:spPr>
        <p:txBody>
          <a:bodyPr>
            <a:noAutofit/>
          </a:bodyPr>
          <a:lstStyle/>
          <a:p>
            <a:r>
              <a:rPr lang="ru-RU" sz="20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Для того чтобы научиться искать созвездия на ночном небе, для начала, достаточно знать </a:t>
            </a:r>
            <a:r>
              <a:rPr lang="ru-RU" sz="20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древнейший </a:t>
            </a:r>
            <a:r>
              <a:rPr lang="ru-RU" sz="20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астеризм "Большой Ковш" - его семь звезд, самых ярких в созвездии Большая Медведица, являются направляющими (путеводными) для поиска звезд в других </a:t>
            </a:r>
            <a:r>
              <a:rPr lang="ru-RU" sz="20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созвездиях.</a:t>
            </a:r>
          </a:p>
          <a:p>
            <a:r>
              <a:rPr lang="ru-RU" sz="20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На </a:t>
            </a:r>
            <a:r>
              <a:rPr lang="ru-RU" sz="20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примере астеризма </a:t>
            </a:r>
            <a:r>
              <a:rPr lang="ru-RU" sz="20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Ковш </a:t>
            </a:r>
            <a:r>
              <a:rPr lang="ru-RU" sz="20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созвездия </a:t>
            </a:r>
            <a:r>
              <a:rPr lang="ru-RU" sz="20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Большая Медведица</a:t>
            </a:r>
            <a:r>
              <a:rPr lang="ru-RU" sz="20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 показаны угловые расстояния между звёздами, а также схематически вытянутая рука и расстояние между пальцами. Например, «ширина» мизинца равна 1°, кулак — 10°, «коза» с большим пальцем — 20°.</a:t>
            </a:r>
          </a:p>
        </p:txBody>
      </p:sp>
      <p:pic>
        <p:nvPicPr>
          <p:cNvPr id="1028" name="Picture 4" descr="https://2i.by/wp-content/uploads/2017/11/DN8nTdbW0AAw64f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7770" y="1607555"/>
            <a:ext cx="7057352" cy="4711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023891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637907" y="2493819"/>
            <a:ext cx="4919744" cy="2161309"/>
          </a:xfrm>
        </p:spPr>
        <p:txBody>
          <a:bodyPr>
            <a:normAutofit/>
          </a:bodyPr>
          <a:lstStyle/>
          <a:p>
            <a:r>
              <a:rPr lang="ru-RU" sz="20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Вариант с 3 — 4 — 6° выглядит очень любопытно. Во-первых, позволяет определить расстояние между объектами, которые лежат не на одной линии, а во-вторых, косточки указательного пальца так же могут выступать в качестве линейки.</a:t>
            </a:r>
          </a:p>
        </p:txBody>
      </p:sp>
      <p:sp>
        <p:nvSpPr>
          <p:cNvPr id="8" name="Объект 3"/>
          <p:cNvSpPr>
            <a:spLocks noGrp="1"/>
          </p:cNvSpPr>
          <p:nvPr>
            <p:ph type="title"/>
          </p:nvPr>
        </p:nvSpPr>
        <p:spPr>
          <a:xfrm>
            <a:off x="1793176" y="213755"/>
            <a:ext cx="9013536" cy="859056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Ещё </a:t>
            </a:r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один </a:t>
            </a:r>
            <a:r>
              <a:rPr lang="ru-RU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вариант определения углового размера.</a:t>
            </a:r>
            <a:r>
              <a:rPr lang="ru-RU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 </a:t>
            </a:r>
          </a:p>
        </p:txBody>
      </p:sp>
      <p:pic>
        <p:nvPicPr>
          <p:cNvPr id="2050" name="Picture 2" descr="Определение расстояние с помощью ру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57651" y="1864426"/>
            <a:ext cx="6359141" cy="3582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29395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548680"/>
            <a:ext cx="4147848" cy="1004664"/>
          </a:xfrm>
        </p:spPr>
        <p:txBody>
          <a:bodyPr/>
          <a:lstStyle/>
          <a:p>
            <a:pPr algn="ctr"/>
            <a:r>
              <a:rPr lang="ru-RU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Как найти созвездие Малая Медведица</a:t>
            </a:r>
            <a:endParaRPr lang="ru-RU" b="1" i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283031"/>
            <a:ext cx="4147848" cy="3811588"/>
          </a:xfrm>
        </p:spPr>
        <p:txBody>
          <a:bodyPr>
            <a:noAutofit/>
          </a:bodyPr>
          <a:lstStyle/>
          <a:p>
            <a:r>
              <a:rPr lang="ru-RU" sz="1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Поиск созвездия Малой Медведицы обычно все начинают с поиска Полярной Звезды</a:t>
            </a:r>
            <a:r>
              <a:rPr lang="ru-RU" sz="18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, чтобы </a:t>
            </a:r>
            <a:r>
              <a:rPr lang="ru-RU" sz="1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найти Полярную Звезду нужно мысленно провести линию между звездами края Ковша от </a:t>
            </a:r>
            <a:r>
              <a:rPr lang="ru-RU" sz="1800" b="1" i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Мерак</a:t>
            </a:r>
            <a:r>
              <a:rPr lang="ru-RU" sz="1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 к </a:t>
            </a:r>
            <a:r>
              <a:rPr lang="ru-RU" sz="1800" b="1" i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Дубхе</a:t>
            </a:r>
            <a:r>
              <a:rPr lang="ru-RU" sz="1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 и продолжить до первой яркой звезды - это и будет Полярная Звезда, указывающая направление на </a:t>
            </a:r>
            <a:r>
              <a:rPr lang="ru-RU" sz="18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Север!</a:t>
            </a:r>
          </a:p>
          <a:p>
            <a:r>
              <a:rPr lang="ru-RU" sz="18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Полярная </a:t>
            </a:r>
            <a:r>
              <a:rPr lang="ru-RU" sz="18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Звезда </a:t>
            </a:r>
            <a:r>
              <a:rPr lang="ru-RU" sz="1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является важнейшей навигационной звездой, а</a:t>
            </a:r>
            <a:r>
              <a:rPr lang="ru-RU" sz="18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 </a:t>
            </a:r>
            <a:r>
              <a:rPr lang="ru-RU" sz="1800" b="1" i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Мерак</a:t>
            </a:r>
            <a:r>
              <a:rPr lang="ru-RU" sz="1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 и </a:t>
            </a:r>
            <a:r>
              <a:rPr lang="ru-RU" sz="1800" b="1" i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Дубхе</a:t>
            </a:r>
            <a:r>
              <a:rPr lang="ru-RU" sz="1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, помогающие ее найти, еще называют Указателями.</a:t>
            </a:r>
          </a:p>
        </p:txBody>
      </p:sp>
      <p:pic>
        <p:nvPicPr>
          <p:cNvPr id="3074" name="Picture 2" descr="Как найти Полярную Звезду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86941" y="457200"/>
            <a:ext cx="6178075" cy="6178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872359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548" y="534388"/>
            <a:ext cx="4278477" cy="1309255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Как найти созвездие Кассиопея</a:t>
            </a:r>
            <a:endParaRPr lang="ru-RU" b="1" i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6667" y="2259281"/>
            <a:ext cx="3932237" cy="3811588"/>
          </a:xfrm>
        </p:spPr>
        <p:txBody>
          <a:bodyPr>
            <a:normAutofit/>
          </a:bodyPr>
          <a:lstStyle/>
          <a:p>
            <a:r>
              <a:rPr lang="ru-RU" sz="1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Всесезонный способ определения местоположения Кассиопеи, заключается в "нацеливании" луча, через уже известные звезды. Самый лучший "выстрел" получится если продолжить линию от </a:t>
            </a:r>
            <a:r>
              <a:rPr lang="ru-RU" sz="1800" b="1" i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Алиот</a:t>
            </a:r>
            <a:r>
              <a:rPr lang="ru-RU" sz="1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 (ε </a:t>
            </a:r>
            <a:r>
              <a:rPr lang="ru-RU" sz="1800" i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UMa</a:t>
            </a:r>
            <a:r>
              <a:rPr lang="ru-RU" sz="1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) за </a:t>
            </a:r>
            <a:r>
              <a:rPr lang="ru-RU" sz="18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Полярную Звезду</a:t>
            </a:r>
            <a:r>
              <a:rPr lang="ru-RU" sz="1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 (α </a:t>
            </a:r>
            <a:r>
              <a:rPr lang="ru-RU" sz="1800" i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UMa</a:t>
            </a:r>
            <a:r>
              <a:rPr lang="ru-RU" sz="1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) при этом получится точное попадание в Гамма Кассиопеи </a:t>
            </a:r>
            <a:r>
              <a:rPr lang="ru-RU" sz="18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Нави</a:t>
            </a:r>
            <a:r>
              <a:rPr lang="ru-RU" sz="1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 (γ </a:t>
            </a:r>
            <a:r>
              <a:rPr lang="ru-RU" sz="1800" i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Cas</a:t>
            </a:r>
            <a:r>
              <a:rPr lang="ru-RU" sz="1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), к тому же приглядевшись, Вы обнаружите, что Большой Ковш и астеризм Трон Кассиопеи расположены центрально-симметрично относительно Полярной Звезды.</a:t>
            </a:r>
          </a:p>
        </p:txBody>
      </p:sp>
      <p:pic>
        <p:nvPicPr>
          <p:cNvPr id="4098" name="Picture 2" descr="Как найти созвездие Кассиопе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59533" y="850423"/>
            <a:ext cx="5772975" cy="577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726187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7284" y="404663"/>
            <a:ext cx="11159356" cy="1047095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Расчет углового расстояния между двумя астрономическими </a:t>
            </a:r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объектами</a:t>
            </a:r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63352" y="1772816"/>
            <a:ext cx="7488832" cy="4824536"/>
          </a:xfrm>
        </p:spPr>
        <p:txBody>
          <a:bodyPr>
            <a:noAutofit/>
          </a:bodyPr>
          <a:lstStyle/>
          <a:p>
            <a:r>
              <a:rPr lang="ru-RU" sz="20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Во второй экваториальной системе координат положение объектов определяется двумя угловыми параметрами, называемыми </a:t>
            </a:r>
            <a:r>
              <a:rPr lang="ru-RU" sz="20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прямое восхождение</a:t>
            </a:r>
            <a:r>
              <a:rPr lang="ru-RU" sz="20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 </a:t>
            </a:r>
            <a:r>
              <a:rPr lang="ru-RU" sz="20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α</a:t>
            </a:r>
            <a:r>
              <a:rPr lang="ru-RU" sz="20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 и </a:t>
            </a:r>
            <a:r>
              <a:rPr lang="ru-RU" sz="20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склонение</a:t>
            </a:r>
            <a:r>
              <a:rPr lang="ru-RU" sz="20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 </a:t>
            </a:r>
            <a:r>
              <a:rPr lang="ru-RU" sz="20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δ.    β</a:t>
            </a:r>
            <a:r>
              <a:rPr lang="ru-RU" sz="20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 - это угловое </a:t>
            </a:r>
            <a:r>
              <a:rPr lang="ru-RU" sz="20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расстояние </a:t>
            </a:r>
            <a:r>
              <a:rPr lang="ru-RU" sz="20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между двумя небесными объектами, </a:t>
            </a:r>
            <a:r>
              <a:rPr lang="ru-RU" sz="20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α</a:t>
            </a:r>
            <a:r>
              <a:rPr lang="ru-RU" sz="2000" b="1" i="1" baseline="-25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1</a:t>
            </a:r>
            <a:r>
              <a:rPr lang="ru-RU" sz="20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 и </a:t>
            </a:r>
            <a:r>
              <a:rPr lang="ru-RU" sz="20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δ</a:t>
            </a:r>
            <a:r>
              <a:rPr lang="ru-RU" sz="2000" b="1" i="1" baseline="-25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1</a:t>
            </a:r>
            <a:r>
              <a:rPr lang="ru-RU" sz="20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, прямое восхождение и склонение, характеризующие положение </a:t>
            </a:r>
            <a:r>
              <a:rPr lang="ru-RU" sz="20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Объекта 1</a:t>
            </a:r>
            <a:r>
              <a:rPr lang="ru-RU" sz="20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 на небесной сфере, соответственно, положение </a:t>
            </a:r>
            <a:r>
              <a:rPr lang="ru-RU" sz="20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Объекта 2</a:t>
            </a:r>
            <a:r>
              <a:rPr lang="ru-RU" sz="20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 характеризуется </a:t>
            </a:r>
            <a:r>
              <a:rPr lang="ru-RU" sz="20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α</a:t>
            </a:r>
            <a:r>
              <a:rPr lang="ru-RU" sz="2000" b="1" i="1" baseline="-25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2</a:t>
            </a:r>
            <a:r>
              <a:rPr lang="ru-RU" sz="20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 и </a:t>
            </a:r>
            <a:r>
              <a:rPr lang="ru-RU" sz="20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δ</a:t>
            </a:r>
            <a:r>
              <a:rPr lang="ru-RU" sz="2000" b="1" i="1" baseline="-25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2</a:t>
            </a:r>
            <a:r>
              <a:rPr lang="ru-RU" sz="20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.</a:t>
            </a:r>
            <a:br>
              <a:rPr lang="ru-RU" sz="20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0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Склонение определяется величиной угла от линии небесного экватора до объекта в плоскости перпендикулярной экватору. Прямое восхождение определяется величиной угла между точкой весеннего равноденствия и точкой отсчета склонения. Важно запомнить, что прямое восхождение </a:t>
            </a:r>
            <a:r>
              <a:rPr lang="ru-RU" sz="20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отсчитывается от точки весеннего равноденствия в направлении противоположном движению часовой стрелки</a:t>
            </a:r>
            <a:r>
              <a:rPr lang="ru-RU" sz="20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 (в точке весеннего равноденствия Солнце вступает в знак Овна) и его величина</a:t>
            </a:r>
            <a:r>
              <a:rPr lang="ru-RU" sz="20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 выражается не градусах, а в часах</a:t>
            </a:r>
            <a:r>
              <a:rPr lang="ru-RU" sz="20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. </a:t>
            </a:r>
            <a:br>
              <a:rPr lang="ru-RU" sz="20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endParaRPr lang="ru-RU" sz="20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122" name="Picture 2" descr="Угловое расстояние между небесными объектам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24192" y="2132856"/>
            <a:ext cx="4185938" cy="3502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903102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7284" y="130629"/>
            <a:ext cx="10750529" cy="132113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Расчет углового расстояния между двумя астрономическими объектами, положение которых определено во второй экваториальной системе </a:t>
            </a:r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координат</a:t>
            </a:r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63352" y="1772816"/>
            <a:ext cx="7200800" cy="4608512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На </a:t>
            </a:r>
            <a:r>
              <a:rPr lang="ru-RU" sz="24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рисунке </a:t>
            </a:r>
            <a:r>
              <a:rPr lang="ru-RU" sz="24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величина </a:t>
            </a:r>
            <a:r>
              <a:rPr lang="ru-RU" sz="24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α</a:t>
            </a:r>
            <a:r>
              <a:rPr lang="ru-RU" sz="2400" b="1" i="1" baseline="-25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1</a:t>
            </a:r>
            <a:r>
              <a:rPr lang="ru-RU" sz="24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 примерно составляет 1 час, а </a:t>
            </a:r>
            <a:r>
              <a:rPr lang="ru-RU" sz="24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α</a:t>
            </a:r>
            <a:r>
              <a:rPr lang="ru-RU" sz="2400" b="1" i="1" baseline="-25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2</a:t>
            </a:r>
            <a:r>
              <a:rPr lang="ru-RU" sz="24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 достигает величины почти в 18 часов и соответствующая дуга охватывает три четверти длины линии небесного экватора.</a:t>
            </a:r>
            <a:br>
              <a:rPr lang="ru-RU" sz="24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4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Формула расчета углового расстояния выводится с помощью тригонометрических преобразований угловых параметров треугольников соединяющих точки, соответствующие положению объектов на небесной сфере, центр этой сферы и точки отсчета склонений объектов</a:t>
            </a:r>
            <a:r>
              <a:rPr lang="ru-RU" sz="24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:</a:t>
            </a:r>
          </a:p>
          <a:p>
            <a:endParaRPr lang="ru-RU" sz="2400" i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ru-RU" sz="24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β = </a:t>
            </a:r>
            <a:r>
              <a:rPr lang="ru-RU" sz="2400" b="1" i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arccos</a:t>
            </a:r>
            <a:r>
              <a:rPr lang="ru-RU" sz="24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(</a:t>
            </a:r>
            <a:r>
              <a:rPr lang="ru-RU" sz="2400" b="1" i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sin</a:t>
            </a:r>
            <a:r>
              <a:rPr lang="ru-RU" sz="24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(δ</a:t>
            </a:r>
            <a:r>
              <a:rPr lang="ru-RU" sz="2400" b="1" i="1" baseline="-25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1</a:t>
            </a:r>
            <a:r>
              <a:rPr lang="ru-RU" sz="24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)*</a:t>
            </a:r>
            <a:r>
              <a:rPr lang="ru-RU" sz="2400" b="1" i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sin</a:t>
            </a:r>
            <a:r>
              <a:rPr lang="ru-RU" sz="24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(δ</a:t>
            </a:r>
            <a:r>
              <a:rPr lang="ru-RU" sz="2400" b="1" i="1" baseline="-25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2</a:t>
            </a:r>
            <a:r>
              <a:rPr lang="ru-RU" sz="24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)+ </a:t>
            </a:r>
            <a:r>
              <a:rPr lang="ru-RU" sz="2400" b="1" i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cos</a:t>
            </a:r>
            <a:r>
              <a:rPr lang="ru-RU" sz="24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(δ</a:t>
            </a:r>
            <a:r>
              <a:rPr lang="ru-RU" sz="2400" b="1" i="1" baseline="-25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1</a:t>
            </a:r>
            <a:r>
              <a:rPr lang="ru-RU" sz="24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)*</a:t>
            </a:r>
            <a:r>
              <a:rPr lang="ru-RU" sz="2400" b="1" i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cos</a:t>
            </a:r>
            <a:r>
              <a:rPr lang="ru-RU" sz="24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(δ</a:t>
            </a:r>
            <a:r>
              <a:rPr lang="ru-RU" sz="2400" b="1" i="1" baseline="-25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2</a:t>
            </a:r>
            <a:r>
              <a:rPr lang="ru-RU" sz="24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)*</a:t>
            </a:r>
            <a:r>
              <a:rPr lang="ru-RU" sz="2400" b="1" i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cos</a:t>
            </a:r>
            <a:r>
              <a:rPr lang="ru-RU" sz="24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(α</a:t>
            </a:r>
            <a:r>
              <a:rPr lang="ru-RU" sz="2400" b="1" i="1" baseline="-25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1</a:t>
            </a:r>
            <a:r>
              <a:rPr lang="ru-RU" sz="24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 - α</a:t>
            </a:r>
            <a:r>
              <a:rPr lang="ru-RU" sz="2400" b="1" i="1" baseline="-25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2</a:t>
            </a:r>
            <a:r>
              <a:rPr lang="ru-RU" sz="24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))</a:t>
            </a:r>
            <a:r>
              <a:rPr lang="ru-RU" sz="24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,</a:t>
            </a:r>
          </a:p>
          <a:p>
            <a:endParaRPr lang="ru-RU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122" name="Picture 2" descr="Угловое расстояние между небесными объектам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92144" y="1988840"/>
            <a:ext cx="4530158" cy="3790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903102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1544" y="404664"/>
            <a:ext cx="7908966" cy="568556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Список используемых источников:</a:t>
            </a:r>
            <a:endParaRPr lang="ru-RU" b="1" i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65419" y="1653617"/>
            <a:ext cx="6047899" cy="3811588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1)</a:t>
            </a:r>
            <a:r>
              <a:rPr lang="en-US" sz="2400" dirty="0" smtClean="0">
                <a:hlinkClick r:id="rId3"/>
              </a:rPr>
              <a:t>https://ru.wikipedia.org/wiki/%D0%A3%D0%B3%D0%BB%D0%BE%D0%B2%D0%BE%D0%B5_%D1%80%D0%B0%D1%81%D1%81%D1%82%D0%BE%D1%8F%D0%BD%D0%B8%D0%B5</a:t>
            </a:r>
            <a:endParaRPr lang="ru-RU" sz="2400" i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2)</a:t>
            </a:r>
            <a:r>
              <a:rPr lang="en-US" sz="2400" dirty="0" smtClean="0">
                <a:hlinkClick r:id="rId4"/>
              </a:rPr>
              <a:t> https://2i.by/opredelenie-razmerov/</a:t>
            </a:r>
            <a:endParaRPr lang="ru-RU" sz="2400" i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3)</a:t>
            </a:r>
            <a:r>
              <a:rPr lang="en-US" sz="2400" dirty="0" smtClean="0">
                <a:hlinkClick r:id="rId5"/>
              </a:rPr>
              <a:t>http://www.abc2home.ru/znaki_zodiaka/sozvezdiya/kak_nayti_sozvezdie.html#gruppa_bolshaya_medvedica</a:t>
            </a:r>
            <a:endParaRPr lang="ru-RU" sz="2400" i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4)</a:t>
            </a:r>
            <a:r>
              <a:rPr lang="en-US" sz="2400" dirty="0" smtClean="0">
                <a:hlinkClick r:id="rId6"/>
              </a:rPr>
              <a:t>http://www.abc2home.ru/blog/uglovoye_rasstoyanie_mezhdu_zvyozdami.html</a:t>
            </a:r>
            <a:endParaRPr lang="ru-RU" sz="2400" i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3" name="AutoShape 22" descr="{\displaystyle \tan({\frac {a}{D}})}"/>
          <p:cNvSpPr>
            <a:spLocks noChangeAspect="1" noChangeArrowheads="1"/>
          </p:cNvSpPr>
          <p:nvPr/>
        </p:nvSpPr>
        <p:spPr bwMode="auto">
          <a:xfrm>
            <a:off x="351931" y="15239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" name="AutoShape 26" descr="{\displaystyle \theta =\cos ^{-1}\left[\sin(\delta _{1})\sin(\delta _{2})+\cos(\delta _{1})\cos(\delta _{2})\cos(\alpha _{1}-\alpha _{2})\right]}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27023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270</Words>
  <Application>Microsoft Office PowerPoint</Application>
  <PresentationFormat>Произвольный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Способы определения углового расстояния между астрономическими объектами.</vt:lpstr>
      <vt:lpstr>Угловое расстояние</vt:lpstr>
      <vt:lpstr>Определение угловых размеров на небе с помощью руки</vt:lpstr>
      <vt:lpstr>Ещё один вариант определения углового размера. </vt:lpstr>
      <vt:lpstr>Как найти созвездие Малая Медведица</vt:lpstr>
      <vt:lpstr>Как найти созвездие Кассиопея</vt:lpstr>
      <vt:lpstr>Расчет углового расстояния между двумя астрономическими объектами</vt:lpstr>
      <vt:lpstr>Расчет углового расстояния между двумя астрономическими объектами, положение которых определено во второй экваториальной системе координат</vt:lpstr>
      <vt:lpstr>Список используемых источников:</vt:lpstr>
      <vt:lpstr>Спасибо за внимание 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Елена</cp:lastModifiedBy>
  <cp:revision>17</cp:revision>
  <dcterms:created xsi:type="dcterms:W3CDTF">2020-05-03T10:32:23Z</dcterms:created>
  <dcterms:modified xsi:type="dcterms:W3CDTF">2020-05-03T13:05:38Z</dcterms:modified>
</cp:coreProperties>
</file>