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90" r:id="rId4"/>
    <p:sldId id="292" r:id="rId5"/>
    <p:sldId id="258" r:id="rId6"/>
    <p:sldId id="284" r:id="rId7"/>
    <p:sldId id="260" r:id="rId8"/>
    <p:sldId id="261" r:id="rId9"/>
    <p:sldId id="262" r:id="rId10"/>
    <p:sldId id="265" r:id="rId11"/>
    <p:sldId id="267" r:id="rId12"/>
    <p:sldId id="269" r:id="rId13"/>
    <p:sldId id="270" r:id="rId14"/>
    <p:sldId id="271" r:id="rId15"/>
    <p:sldId id="285" r:id="rId16"/>
    <p:sldId id="272" r:id="rId17"/>
    <p:sldId id="286" r:id="rId18"/>
    <p:sldId id="274" r:id="rId19"/>
    <p:sldId id="293" r:id="rId20"/>
    <p:sldId id="294" r:id="rId21"/>
    <p:sldId id="275" r:id="rId22"/>
    <p:sldId id="283" r:id="rId23"/>
    <p:sldId id="276" r:id="rId24"/>
    <p:sldId id="282" r:id="rId25"/>
    <p:sldId id="287" r:id="rId26"/>
    <p:sldId id="288" r:id="rId27"/>
    <p:sldId id="289" r:id="rId28"/>
    <p:sldId id="295" r:id="rId29"/>
    <p:sldId id="296" r:id="rId30"/>
    <p:sldId id="297" r:id="rId31"/>
  </p:sldIdLst>
  <p:sldSz cx="12192000" cy="6858000"/>
  <p:notesSz cx="12192000" cy="6858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318" y="10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914400" y="2125980"/>
            <a:ext cx="103632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4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6/9/2020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0" i="0">
                <a:solidFill>
                  <a:srgbClr val="1E82DE"/>
                </a:solidFill>
                <a:latin typeface="Georgia"/>
                <a:cs typeface="Georgi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6/9/2020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0" i="0">
                <a:solidFill>
                  <a:srgbClr val="1E82DE"/>
                </a:solidFill>
                <a:latin typeface="Georgia"/>
                <a:cs typeface="Georgi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0960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27888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6/9/2020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0" i="0">
                <a:solidFill>
                  <a:srgbClr val="1E82DE"/>
                </a:solidFill>
                <a:latin typeface="Georgia"/>
                <a:cs typeface="Georgi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6/9/2020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6/9/2020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12188825" cy="6858000"/>
          </a:xfrm>
          <a:custGeom>
            <a:avLst/>
            <a:gdLst/>
            <a:ahLst/>
            <a:cxnLst/>
            <a:rect l="l" t="t" r="r" b="b"/>
            <a:pathLst>
              <a:path w="12188825" h="6858000">
                <a:moveTo>
                  <a:pt x="12188829" y="0"/>
                </a:moveTo>
                <a:lnTo>
                  <a:pt x="0" y="0"/>
                </a:lnTo>
                <a:lnTo>
                  <a:pt x="0" y="6857999"/>
                </a:lnTo>
                <a:lnTo>
                  <a:pt x="12188829" y="6857999"/>
                </a:lnTo>
                <a:lnTo>
                  <a:pt x="12188829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52800" y="981355"/>
            <a:ext cx="11486398" cy="26955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200" b="0" i="0">
                <a:solidFill>
                  <a:srgbClr val="1E82DE"/>
                </a:solidFill>
                <a:latin typeface="Georgia"/>
                <a:cs typeface="Georgi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609600" y="1577340"/>
            <a:ext cx="1097280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145280" y="6377940"/>
            <a:ext cx="390144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0960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6/9/2020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77824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jpeg"/><Relationship Id="rId3" Type="http://schemas.openxmlformats.org/officeDocument/2006/relationships/image" Target="../media/image43.png"/><Relationship Id="rId7" Type="http://schemas.openxmlformats.org/officeDocument/2006/relationships/image" Target="../media/image37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10" Type="http://schemas.openxmlformats.org/officeDocument/2006/relationships/image" Target="../media/image49.jpeg"/><Relationship Id="rId4" Type="http://schemas.openxmlformats.org/officeDocument/2006/relationships/image" Target="../media/image44.png"/><Relationship Id="rId9" Type="http://schemas.openxmlformats.org/officeDocument/2006/relationships/image" Target="../media/image4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56.jpeg"/><Relationship Id="rId4" Type="http://schemas.openxmlformats.org/officeDocument/2006/relationships/image" Target="../media/image55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.jpeg"/><Relationship Id="rId3" Type="http://schemas.openxmlformats.org/officeDocument/2006/relationships/image" Target="../media/image58.png"/><Relationship Id="rId7" Type="http://schemas.openxmlformats.org/officeDocument/2006/relationships/image" Target="../media/image62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61.png"/><Relationship Id="rId5" Type="http://schemas.openxmlformats.org/officeDocument/2006/relationships/image" Target="../media/image60.png"/><Relationship Id="rId10" Type="http://schemas.openxmlformats.org/officeDocument/2006/relationships/image" Target="../media/image65.jpeg"/><Relationship Id="rId4" Type="http://schemas.openxmlformats.org/officeDocument/2006/relationships/image" Target="../media/image59.png"/><Relationship Id="rId9" Type="http://schemas.openxmlformats.org/officeDocument/2006/relationships/image" Target="../media/image6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jpeg"/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2.jpeg"/><Relationship Id="rId3" Type="http://schemas.openxmlformats.org/officeDocument/2006/relationships/image" Target="../media/image69.png"/><Relationship Id="rId7" Type="http://schemas.openxmlformats.org/officeDocument/2006/relationships/image" Target="../media/image71.jpe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4.png"/><Relationship Id="rId5" Type="http://schemas.openxmlformats.org/officeDocument/2006/relationships/image" Target="../media/image53.png"/><Relationship Id="rId4" Type="http://schemas.openxmlformats.org/officeDocument/2006/relationships/image" Target="../media/image7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jpeg"/><Relationship Id="rId2" Type="http://schemas.openxmlformats.org/officeDocument/2006/relationships/image" Target="../media/image73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75.jpe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2.jpeg"/><Relationship Id="rId3" Type="http://schemas.openxmlformats.org/officeDocument/2006/relationships/image" Target="../media/image77.png"/><Relationship Id="rId7" Type="http://schemas.openxmlformats.org/officeDocument/2006/relationships/image" Target="../media/image81.jpe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80.png"/><Relationship Id="rId5" Type="http://schemas.openxmlformats.org/officeDocument/2006/relationships/image" Target="../media/image79.png"/><Relationship Id="rId4" Type="http://schemas.openxmlformats.org/officeDocument/2006/relationships/image" Target="../media/image7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jpeg"/><Relationship Id="rId2" Type="http://schemas.openxmlformats.org/officeDocument/2006/relationships/image" Target="../media/image83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18" Type="http://schemas.openxmlformats.org/officeDocument/2006/relationships/image" Target="../media/image17.png"/><Relationship Id="rId3" Type="http://schemas.openxmlformats.org/officeDocument/2006/relationships/image" Target="../media/image2.png"/><Relationship Id="rId21" Type="http://schemas.openxmlformats.org/officeDocument/2006/relationships/image" Target="../media/image20.jpe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20" Type="http://schemas.openxmlformats.org/officeDocument/2006/relationships/image" Target="../media/image19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19" Type="http://schemas.openxmlformats.org/officeDocument/2006/relationships/image" Target="../media/image18.jpe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Relationship Id="rId22" Type="http://schemas.openxmlformats.org/officeDocument/2006/relationships/image" Target="../media/image21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jpeg"/><Relationship Id="rId2" Type="http://schemas.openxmlformats.org/officeDocument/2006/relationships/image" Target="../media/image85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jpeg"/><Relationship Id="rId2" Type="http://schemas.openxmlformats.org/officeDocument/2006/relationships/image" Target="../media/image87.jpeg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jpeg"/><Relationship Id="rId2" Type="http://schemas.openxmlformats.org/officeDocument/2006/relationships/image" Target="../media/image89.jpeg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jpeg"/><Relationship Id="rId2" Type="http://schemas.openxmlformats.org/officeDocument/2006/relationships/image" Target="../media/image91.jpeg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3.jpeg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4.jpeg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5.jpeg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6.jpeg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jpeg"/><Relationship Id="rId2" Type="http://schemas.openxmlformats.org/officeDocument/2006/relationships/image" Target="../media/image97.jpeg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9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jpeg"/><Relationship Id="rId2" Type="http://schemas.openxmlformats.org/officeDocument/2006/relationships/image" Target="../media/image100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7" Type="http://schemas.openxmlformats.org/officeDocument/2006/relationships/image" Target="../media/image40.jpe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9.jpeg"/><Relationship Id="rId5" Type="http://schemas.openxmlformats.org/officeDocument/2006/relationships/image" Target="../media/image38.jpeg"/><Relationship Id="rId4" Type="http://schemas.openxmlformats.org/officeDocument/2006/relationships/image" Target="../media/image3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813170" y="2515803"/>
            <a:ext cx="4636135" cy="1544012"/>
          </a:xfrm>
          <a:prstGeom prst="rect">
            <a:avLst/>
          </a:prstGeom>
        </p:spPr>
        <p:txBody>
          <a:bodyPr vert="horz" wrap="square" lIns="0" tIns="93980" rIns="0" bIns="0" rtlCol="0">
            <a:spAutoFit/>
          </a:bodyPr>
          <a:lstStyle/>
          <a:p>
            <a:pPr marL="12700" marR="5080" indent="695325" algn="ctr">
              <a:lnSpc>
                <a:spcPts val="3229"/>
              </a:lnSpc>
              <a:spcBef>
                <a:spcPts val="740"/>
              </a:spcBef>
              <a:tabLst>
                <a:tab pos="2573655" algn="l"/>
              </a:tabLst>
            </a:pPr>
            <a:r>
              <a:rPr sz="3200" spc="-70" dirty="0">
                <a:solidFill>
                  <a:srgbClr val="FFFFFF"/>
                </a:solidFill>
                <a:latin typeface="Georgia"/>
                <a:cs typeface="Georgia"/>
              </a:rPr>
              <a:t>Старшая	</a:t>
            </a:r>
            <a:r>
              <a:rPr sz="3200" spc="-80" dirty="0">
                <a:solidFill>
                  <a:srgbClr val="FFFFFF"/>
                </a:solidFill>
                <a:latin typeface="Georgia"/>
                <a:cs typeface="Georgia"/>
              </a:rPr>
              <a:t>группа,  </a:t>
            </a:r>
            <a:r>
              <a:rPr sz="3200" dirty="0">
                <a:solidFill>
                  <a:srgbClr val="FFFFFF"/>
                </a:solidFill>
                <a:latin typeface="Georgia"/>
                <a:cs typeface="Georgia"/>
              </a:rPr>
              <a:t>тема </a:t>
            </a:r>
            <a:r>
              <a:rPr sz="3200" spc="-285" dirty="0">
                <a:solidFill>
                  <a:srgbClr val="FFFFFF"/>
                </a:solidFill>
                <a:latin typeface="Georgia"/>
                <a:cs typeface="Georgia"/>
              </a:rPr>
              <a:t>« </a:t>
            </a:r>
            <a:r>
              <a:rPr lang="ru-RU" sz="3200" spc="-85" dirty="0" smtClean="0">
                <a:solidFill>
                  <a:srgbClr val="FFFFFF"/>
                </a:solidFill>
                <a:latin typeface="Georgia"/>
                <a:cs typeface="Georgia"/>
              </a:rPr>
              <a:t>Здравствуй детский сад</a:t>
            </a:r>
            <a:r>
              <a:rPr sz="3200" spc="-70" dirty="0" smtClean="0">
                <a:solidFill>
                  <a:srgbClr val="FFFFFF"/>
                </a:solidFill>
                <a:latin typeface="Georgia"/>
                <a:cs typeface="Georgia"/>
              </a:rPr>
              <a:t>»</a:t>
            </a:r>
            <a:endParaRPr sz="3200" dirty="0">
              <a:latin typeface="Georgia"/>
              <a:cs typeface="Georgia"/>
            </a:endParaRPr>
          </a:p>
          <a:p>
            <a:pPr marL="11430" algn="ctr">
              <a:lnSpc>
                <a:spcPts val="1689"/>
              </a:lnSpc>
            </a:pPr>
            <a:r>
              <a:rPr sz="1550" spc="15" dirty="0">
                <a:solidFill>
                  <a:srgbClr val="FFFFFF"/>
                </a:solidFill>
                <a:latin typeface="Trebuchet MS"/>
                <a:cs typeface="Trebuchet MS"/>
              </a:rPr>
              <a:t>(5-</a:t>
            </a:r>
            <a:r>
              <a:rPr sz="1550" spc="15" dirty="0">
                <a:solidFill>
                  <a:srgbClr val="FFFFFF"/>
                </a:solidFill>
                <a:latin typeface="Georgia"/>
                <a:cs typeface="Georgia"/>
              </a:rPr>
              <a:t>6</a:t>
            </a:r>
            <a:r>
              <a:rPr sz="1550" spc="20" dirty="0">
                <a:solidFill>
                  <a:srgbClr val="FFFFFF"/>
                </a:solidFill>
                <a:latin typeface="Georgia"/>
                <a:cs typeface="Georgia"/>
              </a:rPr>
              <a:t> </a:t>
            </a:r>
            <a:r>
              <a:rPr sz="1550" spc="25" dirty="0">
                <a:solidFill>
                  <a:srgbClr val="FFFFFF"/>
                </a:solidFill>
                <a:latin typeface="Georgia"/>
                <a:cs typeface="Georgia"/>
              </a:rPr>
              <a:t>лет)</a:t>
            </a:r>
            <a:endParaRPr sz="1550" dirty="0">
              <a:latin typeface="Georgia"/>
              <a:cs typeface="Georgi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754485" y="5179118"/>
            <a:ext cx="4981575" cy="1101090"/>
          </a:xfrm>
          <a:prstGeom prst="rect">
            <a:avLst/>
          </a:prstGeom>
        </p:spPr>
        <p:txBody>
          <a:bodyPr vert="horz" wrap="square" lIns="0" tIns="38735" rIns="0" bIns="0" rtlCol="0">
            <a:spAutoFit/>
          </a:bodyPr>
          <a:lstStyle/>
          <a:p>
            <a:pPr marL="12700" marR="5080" indent="1200785" algn="r">
              <a:lnSpc>
                <a:spcPct val="90600"/>
              </a:lnSpc>
              <a:spcBef>
                <a:spcPts val="305"/>
              </a:spcBef>
            </a:pPr>
            <a:r>
              <a:rPr sz="1800" spc="-40" dirty="0" smtClean="0">
                <a:solidFill>
                  <a:srgbClr val="FFFFFF"/>
                </a:solidFill>
                <a:latin typeface="Trebuchet MS"/>
                <a:cs typeface="Trebuchet MS"/>
              </a:rPr>
              <a:t>(</a:t>
            </a:r>
            <a:r>
              <a:rPr lang="ru-RU" spc="-40" dirty="0" err="1" smtClean="0">
                <a:solidFill>
                  <a:srgbClr val="FFFFFF"/>
                </a:solidFill>
                <a:latin typeface="Georgia"/>
                <a:cs typeface="Trebuchet MS"/>
              </a:rPr>
              <a:t>Татомир</a:t>
            </a:r>
            <a:r>
              <a:rPr lang="ru-RU" spc="-40" dirty="0" smtClean="0">
                <a:solidFill>
                  <a:srgbClr val="FFFFFF"/>
                </a:solidFill>
                <a:latin typeface="Georgia"/>
                <a:cs typeface="Trebuchet MS"/>
              </a:rPr>
              <a:t> Ольга Юрьевна</a:t>
            </a:r>
            <a:r>
              <a:rPr sz="1800" spc="-35" dirty="0" smtClean="0">
                <a:solidFill>
                  <a:srgbClr val="FFFFFF"/>
                </a:solidFill>
                <a:latin typeface="Georgia"/>
                <a:cs typeface="Georgia"/>
              </a:rPr>
              <a:t>, </a:t>
            </a:r>
            <a:r>
              <a:rPr sz="1800" spc="-105" dirty="0" smtClean="0">
                <a:solidFill>
                  <a:srgbClr val="FFFFFF"/>
                </a:solidFill>
                <a:latin typeface="Georgia"/>
                <a:cs typeface="Georgia"/>
              </a:rPr>
              <a:t> </a:t>
            </a:r>
            <a:r>
              <a:rPr sz="1800" spc="-15" dirty="0">
                <a:solidFill>
                  <a:srgbClr val="FFFFFF"/>
                </a:solidFill>
                <a:latin typeface="Georgia"/>
                <a:cs typeface="Georgia"/>
              </a:rPr>
              <a:t>воспитатель, </a:t>
            </a:r>
            <a:r>
              <a:rPr sz="1800" spc="-10" dirty="0">
                <a:solidFill>
                  <a:srgbClr val="FFFFFF"/>
                </a:solidFill>
                <a:latin typeface="Georgia"/>
                <a:cs typeface="Georgia"/>
              </a:rPr>
              <a:t>место работы</a:t>
            </a:r>
            <a:r>
              <a:rPr sz="1800" spc="-135" dirty="0">
                <a:solidFill>
                  <a:srgbClr val="FFFFFF"/>
                </a:solidFill>
                <a:latin typeface="Georgia"/>
                <a:cs typeface="Georgia"/>
              </a:rPr>
              <a:t> </a:t>
            </a:r>
            <a:r>
              <a:rPr sz="1800" spc="-135" dirty="0">
                <a:solidFill>
                  <a:srgbClr val="FFFFFF"/>
                </a:solidFill>
                <a:latin typeface="Trebuchet MS"/>
                <a:cs typeface="Trebuchet MS"/>
              </a:rPr>
              <a:t>-</a:t>
            </a:r>
            <a:r>
              <a:rPr sz="2000" spc="-135" dirty="0">
                <a:solidFill>
                  <a:srgbClr val="FFFFFF"/>
                </a:solidFill>
                <a:latin typeface="Georgia"/>
                <a:cs typeface="Georgia"/>
              </a:rPr>
              <a:t>МБДОУ</a:t>
            </a:r>
            <a:r>
              <a:rPr sz="2000" spc="-110" dirty="0">
                <a:solidFill>
                  <a:srgbClr val="FFFFFF"/>
                </a:solidFill>
                <a:latin typeface="Georgia"/>
                <a:cs typeface="Georgia"/>
              </a:rPr>
              <a:t> </a:t>
            </a:r>
            <a:r>
              <a:rPr sz="2000" spc="-40" dirty="0">
                <a:solidFill>
                  <a:srgbClr val="FFFFFF"/>
                </a:solidFill>
                <a:latin typeface="Georgia"/>
                <a:cs typeface="Georgia"/>
              </a:rPr>
              <a:t>«Детский </a:t>
            </a:r>
            <a:r>
              <a:rPr sz="2000" spc="-15" dirty="0">
                <a:solidFill>
                  <a:srgbClr val="FFFFFF"/>
                </a:solidFill>
                <a:latin typeface="Georgia"/>
                <a:cs typeface="Georgia"/>
              </a:rPr>
              <a:t> </a:t>
            </a:r>
            <a:r>
              <a:rPr sz="2000" spc="-10" dirty="0" err="1">
                <a:solidFill>
                  <a:srgbClr val="FFFFFF"/>
                </a:solidFill>
                <a:latin typeface="Georgia"/>
                <a:cs typeface="Georgia"/>
              </a:rPr>
              <a:t>сад</a:t>
            </a:r>
            <a:r>
              <a:rPr sz="2000" spc="-125" dirty="0">
                <a:solidFill>
                  <a:srgbClr val="FFFFFF"/>
                </a:solidFill>
                <a:latin typeface="Georgia"/>
                <a:cs typeface="Georgia"/>
              </a:rPr>
              <a:t> </a:t>
            </a:r>
            <a:r>
              <a:rPr lang="ru-RU" sz="2000" spc="-20" dirty="0" smtClean="0">
                <a:solidFill>
                  <a:srgbClr val="FFFFFF"/>
                </a:solidFill>
                <a:latin typeface="Georgia"/>
                <a:cs typeface="Georgia"/>
              </a:rPr>
              <a:t>комбинированного </a:t>
            </a:r>
            <a:r>
              <a:rPr sz="2000" spc="-5" dirty="0" err="1" smtClean="0">
                <a:solidFill>
                  <a:srgbClr val="FFFFFF"/>
                </a:solidFill>
                <a:latin typeface="Georgia"/>
                <a:cs typeface="Georgia"/>
              </a:rPr>
              <a:t>вида</a:t>
            </a:r>
            <a:r>
              <a:rPr sz="2000" spc="-135" dirty="0" smtClean="0">
                <a:solidFill>
                  <a:srgbClr val="FFFFFF"/>
                </a:solidFill>
                <a:latin typeface="Georgia"/>
                <a:cs typeface="Georgia"/>
              </a:rPr>
              <a:t> </a:t>
            </a:r>
            <a:r>
              <a:rPr sz="2000" spc="-340" dirty="0">
                <a:solidFill>
                  <a:srgbClr val="FFFFFF"/>
                </a:solidFill>
                <a:latin typeface="Georgia"/>
                <a:cs typeface="Georgia"/>
              </a:rPr>
              <a:t>№ </a:t>
            </a:r>
            <a:r>
              <a:rPr lang="ru-RU" sz="2000" spc="35" dirty="0" smtClean="0">
                <a:solidFill>
                  <a:srgbClr val="FFFFFF"/>
                </a:solidFill>
                <a:latin typeface="Georgia"/>
                <a:cs typeface="Georgia"/>
              </a:rPr>
              <a:t>77</a:t>
            </a:r>
            <a:r>
              <a:rPr sz="2000" spc="35" dirty="0" smtClean="0">
                <a:solidFill>
                  <a:srgbClr val="FFFFFF"/>
                </a:solidFill>
                <a:latin typeface="Georgia"/>
                <a:cs typeface="Georgia"/>
              </a:rPr>
              <a:t>»</a:t>
            </a:r>
            <a:r>
              <a:rPr sz="2000" spc="-105" dirty="0" smtClean="0">
                <a:solidFill>
                  <a:srgbClr val="FFFFFF"/>
                </a:solidFill>
                <a:latin typeface="Georgia"/>
                <a:cs typeface="Georgia"/>
              </a:rPr>
              <a:t> </a:t>
            </a:r>
            <a:r>
              <a:rPr sz="1800" spc="-295" dirty="0">
                <a:solidFill>
                  <a:srgbClr val="FFFFFF"/>
                </a:solidFill>
                <a:latin typeface="Trebuchet MS"/>
                <a:cs typeface="Trebuchet MS"/>
              </a:rPr>
              <a:t>, </a:t>
            </a:r>
            <a:r>
              <a:rPr sz="1800" spc="-2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800" spc="-25" dirty="0">
                <a:solidFill>
                  <a:srgbClr val="FFFFFF"/>
                </a:solidFill>
                <a:latin typeface="Georgia"/>
                <a:cs typeface="Georgia"/>
              </a:rPr>
              <a:t>город </a:t>
            </a:r>
            <a:r>
              <a:rPr sz="1800" spc="-40" dirty="0">
                <a:solidFill>
                  <a:srgbClr val="FFFFFF"/>
                </a:solidFill>
                <a:latin typeface="Georgia"/>
                <a:cs typeface="Georgia"/>
              </a:rPr>
              <a:t>Воронеж, </a:t>
            </a:r>
            <a:r>
              <a:rPr lang="ru-RU" spc="-30" dirty="0" smtClean="0">
                <a:solidFill>
                  <a:srgbClr val="FFFFFF"/>
                </a:solidFill>
                <a:latin typeface="Georgia"/>
                <a:cs typeface="Georgia"/>
              </a:rPr>
              <a:t>Ленинский </a:t>
            </a:r>
            <a:r>
              <a:rPr sz="1800" spc="-30" dirty="0" err="1" smtClean="0">
                <a:solidFill>
                  <a:srgbClr val="FFFFFF"/>
                </a:solidFill>
                <a:latin typeface="Georgia"/>
                <a:cs typeface="Georgia"/>
              </a:rPr>
              <a:t>район</a:t>
            </a:r>
            <a:r>
              <a:rPr sz="1800" spc="-30" dirty="0">
                <a:solidFill>
                  <a:srgbClr val="FFFFFF"/>
                </a:solidFill>
                <a:latin typeface="Georgia"/>
                <a:cs typeface="Georgia"/>
              </a:rPr>
              <a:t>)</a:t>
            </a:r>
            <a:endParaRPr sz="1800" dirty="0">
              <a:latin typeface="Georgia"/>
              <a:cs typeface="Georgia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3685161" y="556508"/>
            <a:ext cx="5004435" cy="5753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2383790" algn="l"/>
              </a:tabLst>
            </a:pPr>
            <a:r>
              <a:rPr sz="3600" spc="-5" dirty="0">
                <a:latin typeface="Trebuchet MS"/>
                <a:cs typeface="Trebuchet MS"/>
              </a:rPr>
              <a:t>2019-</a:t>
            </a:r>
            <a:r>
              <a:rPr sz="3600" spc="-5" dirty="0"/>
              <a:t>2020	</a:t>
            </a:r>
            <a:r>
              <a:rPr sz="3600" spc="-60" dirty="0"/>
              <a:t>учебный </a:t>
            </a:r>
            <a:r>
              <a:rPr sz="3600" spc="-55" dirty="0"/>
              <a:t>год</a:t>
            </a:r>
            <a:endParaRPr sz="3600">
              <a:latin typeface="Trebuchet MS"/>
              <a:cs typeface="Trebuchet M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/>
          <p:nvPr/>
        </p:nvSpPr>
        <p:spPr>
          <a:xfrm>
            <a:off x="78740" y="510534"/>
            <a:ext cx="4348480" cy="6420219"/>
          </a:xfrm>
          <a:prstGeom prst="rect">
            <a:avLst/>
          </a:prstGeom>
        </p:spPr>
        <p:txBody>
          <a:bodyPr vert="horz" wrap="square" lIns="0" tIns="6985" rIns="0" bIns="0" rtlCol="0">
            <a:spAutoFit/>
          </a:bodyPr>
          <a:lstStyle/>
          <a:p>
            <a:pPr marL="12700" marR="36195">
              <a:lnSpc>
                <a:spcPct val="103699"/>
              </a:lnSpc>
              <a:spcBef>
                <a:spcPts val="55"/>
              </a:spcBef>
            </a:pPr>
            <a:r>
              <a:rPr lang="ru-RU" sz="1550" u="sng" spc="-25" dirty="0" smtClean="0">
                <a:solidFill>
                  <a:srgbClr val="FFFFFF"/>
                </a:solidFill>
                <a:latin typeface="Georgia"/>
                <a:cs typeface="Georgia"/>
              </a:rPr>
              <a:t>Центр</a:t>
            </a:r>
            <a:r>
              <a:rPr sz="1550" u="sng" spc="-25" dirty="0" smtClean="0">
                <a:solidFill>
                  <a:srgbClr val="FFFFFF"/>
                </a:solidFill>
                <a:latin typeface="Georgia"/>
                <a:cs typeface="Georgia"/>
              </a:rPr>
              <a:t> </a:t>
            </a:r>
            <a:r>
              <a:rPr sz="1550" u="sng" spc="10" dirty="0">
                <a:solidFill>
                  <a:srgbClr val="FFFFFF"/>
                </a:solidFill>
                <a:latin typeface="Georgia"/>
                <a:cs typeface="Georgia"/>
              </a:rPr>
              <a:t>творчества </a:t>
            </a:r>
            <a:r>
              <a:rPr sz="1550" dirty="0">
                <a:solidFill>
                  <a:srgbClr val="FFFFFF"/>
                </a:solidFill>
                <a:latin typeface="Georgia"/>
                <a:cs typeface="Georgia"/>
              </a:rPr>
              <a:t>стимулирует </a:t>
            </a:r>
            <a:r>
              <a:rPr sz="1550" spc="20" dirty="0">
                <a:solidFill>
                  <a:srgbClr val="FFFFFF"/>
                </a:solidFill>
                <a:latin typeface="Georgia"/>
                <a:cs typeface="Georgia"/>
              </a:rPr>
              <a:t>детей </a:t>
            </a:r>
            <a:r>
              <a:rPr sz="1550" spc="-5" dirty="0">
                <a:solidFill>
                  <a:srgbClr val="FFFFFF"/>
                </a:solidFill>
                <a:latin typeface="Georgia"/>
                <a:cs typeface="Georgia"/>
              </a:rPr>
              <a:t>к  </a:t>
            </a:r>
            <a:r>
              <a:rPr sz="1550" spc="-20" dirty="0">
                <a:solidFill>
                  <a:srgbClr val="FFFFFF"/>
                </a:solidFill>
                <a:latin typeface="Georgia"/>
                <a:cs typeface="Georgia"/>
              </a:rPr>
              <a:t>реализации </a:t>
            </a:r>
            <a:r>
              <a:rPr sz="1550" spc="-10" dirty="0">
                <a:solidFill>
                  <a:srgbClr val="FFFFFF"/>
                </a:solidFill>
                <a:latin typeface="Georgia"/>
                <a:cs typeface="Georgia"/>
              </a:rPr>
              <a:t>творческих </a:t>
            </a:r>
            <a:r>
              <a:rPr sz="1550" spc="-20" dirty="0">
                <a:solidFill>
                  <a:srgbClr val="FFFFFF"/>
                </a:solidFill>
                <a:latin typeface="Georgia"/>
                <a:cs typeface="Georgia"/>
              </a:rPr>
              <a:t>способностей, </a:t>
            </a:r>
            <a:r>
              <a:rPr sz="1550" spc="15" dirty="0">
                <a:solidFill>
                  <a:srgbClr val="FFFFFF"/>
                </a:solidFill>
                <a:latin typeface="Georgia"/>
                <a:cs typeface="Georgia"/>
              </a:rPr>
              <a:t>даёт </a:t>
            </a:r>
            <a:r>
              <a:rPr sz="1550" spc="-50" dirty="0">
                <a:solidFill>
                  <a:srgbClr val="FFFFFF"/>
                </a:solidFill>
                <a:latin typeface="Georgia"/>
                <a:cs typeface="Georgia"/>
              </a:rPr>
              <a:t>им  </a:t>
            </a:r>
            <a:r>
              <a:rPr sz="1550" spc="-10" dirty="0">
                <a:solidFill>
                  <a:srgbClr val="FFFFFF"/>
                </a:solidFill>
                <a:latin typeface="Georgia"/>
                <a:cs typeface="Georgia"/>
              </a:rPr>
              <a:t>возможность </a:t>
            </a:r>
            <a:r>
              <a:rPr sz="1550" spc="5" dirty="0">
                <a:solidFill>
                  <a:srgbClr val="FFFFFF"/>
                </a:solidFill>
                <a:latin typeface="Georgia"/>
                <a:cs typeface="Georgia"/>
              </a:rPr>
              <a:t>получить </a:t>
            </a:r>
            <a:r>
              <a:rPr sz="1550" spc="10" dirty="0">
                <a:solidFill>
                  <a:srgbClr val="FFFFFF"/>
                </a:solidFill>
                <a:latin typeface="Georgia"/>
                <a:cs typeface="Georgia"/>
              </a:rPr>
              <a:t>удовольствие </a:t>
            </a:r>
            <a:r>
              <a:rPr sz="1550" spc="30" dirty="0">
                <a:solidFill>
                  <a:srgbClr val="FFFFFF"/>
                </a:solidFill>
                <a:latin typeface="Georgia"/>
                <a:cs typeface="Georgia"/>
              </a:rPr>
              <a:t>от  </a:t>
            </a:r>
            <a:r>
              <a:rPr sz="1550" spc="-10" dirty="0">
                <a:solidFill>
                  <a:srgbClr val="FFFFFF"/>
                </a:solidFill>
                <a:latin typeface="Georgia"/>
                <a:cs typeface="Georgia"/>
              </a:rPr>
              <a:t>знакомства с </a:t>
            </a:r>
            <a:r>
              <a:rPr sz="1550" spc="-15" dirty="0">
                <a:solidFill>
                  <a:srgbClr val="FFFFFF"/>
                </a:solidFill>
                <a:latin typeface="Georgia"/>
                <a:cs typeface="Georgia"/>
              </a:rPr>
              <a:t>новыми</a:t>
            </a:r>
            <a:r>
              <a:rPr sz="1550" spc="-125" dirty="0">
                <a:solidFill>
                  <a:srgbClr val="FFFFFF"/>
                </a:solidFill>
                <a:latin typeface="Georgia"/>
                <a:cs typeface="Georgia"/>
              </a:rPr>
              <a:t> </a:t>
            </a:r>
            <a:r>
              <a:rPr sz="1550" spc="-30" dirty="0">
                <a:solidFill>
                  <a:srgbClr val="FFFFFF"/>
                </a:solidFill>
                <a:latin typeface="Georgia"/>
                <a:cs typeface="Georgia"/>
              </a:rPr>
              <a:t>материалами,</a:t>
            </a:r>
            <a:endParaRPr sz="1550" dirty="0">
              <a:latin typeface="Georgia"/>
              <a:cs typeface="Georgia"/>
            </a:endParaRPr>
          </a:p>
          <a:p>
            <a:pPr marL="12700" marR="5080">
              <a:lnSpc>
                <a:spcPts val="1950"/>
              </a:lnSpc>
              <a:spcBef>
                <a:spcPts val="10"/>
              </a:spcBef>
            </a:pPr>
            <a:r>
              <a:rPr sz="1550" spc="-5" dirty="0">
                <a:solidFill>
                  <a:srgbClr val="FFFFFF"/>
                </a:solidFill>
                <a:latin typeface="Georgia"/>
                <a:cs typeface="Georgia"/>
              </a:rPr>
              <a:t>обогащать </a:t>
            </a:r>
            <a:r>
              <a:rPr sz="1550" spc="-35" dirty="0">
                <a:solidFill>
                  <a:srgbClr val="FFFFFF"/>
                </a:solidFill>
                <a:latin typeface="Georgia"/>
                <a:cs typeface="Georgia"/>
              </a:rPr>
              <a:t>их </a:t>
            </a:r>
            <a:r>
              <a:rPr sz="1550" spc="10" dirty="0">
                <a:solidFill>
                  <a:srgbClr val="FFFFFF"/>
                </a:solidFill>
                <a:latin typeface="Georgia"/>
                <a:cs typeface="Georgia"/>
              </a:rPr>
              <a:t>тактильные </a:t>
            </a:r>
            <a:r>
              <a:rPr sz="1550" spc="-35" dirty="0">
                <a:solidFill>
                  <a:srgbClr val="FFFFFF"/>
                </a:solidFill>
                <a:latin typeface="Georgia"/>
                <a:cs typeface="Georgia"/>
              </a:rPr>
              <a:t>ощущения. </a:t>
            </a:r>
            <a:r>
              <a:rPr sz="1550" spc="-50" dirty="0">
                <a:solidFill>
                  <a:srgbClr val="FFFFFF"/>
                </a:solidFill>
                <a:latin typeface="Georgia"/>
                <a:cs typeface="Georgia"/>
              </a:rPr>
              <a:t>В </a:t>
            </a:r>
            <a:r>
              <a:rPr sz="1550" spc="5" dirty="0">
                <a:solidFill>
                  <a:srgbClr val="FFFFFF"/>
                </a:solidFill>
                <a:latin typeface="Georgia"/>
                <a:cs typeface="Georgia"/>
              </a:rPr>
              <a:t>уголке  </a:t>
            </a:r>
            <a:r>
              <a:rPr sz="1550" spc="10" dirty="0">
                <a:solidFill>
                  <a:srgbClr val="FFFFFF"/>
                </a:solidFill>
                <a:latin typeface="Georgia"/>
                <a:cs typeface="Georgia"/>
              </a:rPr>
              <a:t>творчества </a:t>
            </a:r>
            <a:r>
              <a:rPr sz="1550" spc="-20" dirty="0">
                <a:solidFill>
                  <a:srgbClr val="FFFFFF"/>
                </a:solidFill>
                <a:latin typeface="Georgia"/>
                <a:cs typeface="Georgia"/>
              </a:rPr>
              <a:t>находятся </a:t>
            </a:r>
            <a:r>
              <a:rPr sz="1550" spc="-10" dirty="0">
                <a:solidFill>
                  <a:srgbClr val="FFFFFF"/>
                </a:solidFill>
                <a:latin typeface="Georgia"/>
                <a:cs typeface="Georgia"/>
              </a:rPr>
              <a:t>материалы</a:t>
            </a:r>
            <a:r>
              <a:rPr sz="1550" spc="15" dirty="0">
                <a:solidFill>
                  <a:srgbClr val="FFFFFF"/>
                </a:solidFill>
                <a:latin typeface="Georgia"/>
                <a:cs typeface="Georgia"/>
              </a:rPr>
              <a:t> </a:t>
            </a:r>
            <a:r>
              <a:rPr sz="1550" spc="-20" dirty="0">
                <a:solidFill>
                  <a:srgbClr val="FFFFFF"/>
                </a:solidFill>
                <a:latin typeface="Georgia"/>
                <a:cs typeface="Georgia"/>
              </a:rPr>
              <a:t>и</a:t>
            </a:r>
            <a:endParaRPr sz="1550" dirty="0">
              <a:latin typeface="Georgia"/>
              <a:cs typeface="Georgia"/>
            </a:endParaRPr>
          </a:p>
          <a:p>
            <a:pPr marL="12700">
              <a:lnSpc>
                <a:spcPts val="1800"/>
              </a:lnSpc>
            </a:pPr>
            <a:r>
              <a:rPr sz="1550" spc="-10" dirty="0">
                <a:solidFill>
                  <a:srgbClr val="FFFFFF"/>
                </a:solidFill>
                <a:latin typeface="Georgia"/>
                <a:cs typeface="Georgia"/>
              </a:rPr>
              <a:t>оборудование </a:t>
            </a:r>
            <a:r>
              <a:rPr sz="1550" spc="5" dirty="0">
                <a:solidFill>
                  <a:srgbClr val="FFFFFF"/>
                </a:solidFill>
                <a:latin typeface="Georgia"/>
                <a:cs typeface="Georgia"/>
              </a:rPr>
              <a:t>для </a:t>
            </a:r>
            <a:r>
              <a:rPr sz="1550" spc="-30" dirty="0">
                <a:solidFill>
                  <a:srgbClr val="FFFFFF"/>
                </a:solidFill>
                <a:latin typeface="Georgia"/>
                <a:cs typeface="Georgia"/>
              </a:rPr>
              <a:t>рисования,</a:t>
            </a:r>
            <a:r>
              <a:rPr sz="1550" spc="20" dirty="0">
                <a:solidFill>
                  <a:srgbClr val="FFFFFF"/>
                </a:solidFill>
                <a:latin typeface="Georgia"/>
                <a:cs typeface="Georgia"/>
              </a:rPr>
              <a:t> </a:t>
            </a:r>
            <a:r>
              <a:rPr sz="1550" spc="-40" dirty="0">
                <a:solidFill>
                  <a:srgbClr val="FFFFFF"/>
                </a:solidFill>
                <a:latin typeface="Georgia"/>
                <a:cs typeface="Georgia"/>
              </a:rPr>
              <a:t>лепки,</a:t>
            </a:r>
            <a:endParaRPr sz="1550" dirty="0">
              <a:latin typeface="Georgia"/>
              <a:cs typeface="Georgia"/>
            </a:endParaRPr>
          </a:p>
          <a:p>
            <a:pPr marL="12700" marR="226060">
              <a:lnSpc>
                <a:spcPct val="104900"/>
              </a:lnSpc>
            </a:pPr>
            <a:r>
              <a:rPr sz="1550" spc="-40" dirty="0">
                <a:solidFill>
                  <a:srgbClr val="FFFFFF"/>
                </a:solidFill>
                <a:latin typeface="Georgia"/>
                <a:cs typeface="Georgia"/>
              </a:rPr>
              <a:t>аппликации, </a:t>
            </a:r>
            <a:r>
              <a:rPr sz="1550" spc="-10" dirty="0">
                <a:solidFill>
                  <a:srgbClr val="FFFFFF"/>
                </a:solidFill>
                <a:latin typeface="Georgia"/>
                <a:cs typeface="Georgia"/>
              </a:rPr>
              <a:t>ручного </a:t>
            </a:r>
            <a:r>
              <a:rPr sz="1550" spc="-5" dirty="0">
                <a:solidFill>
                  <a:srgbClr val="FFFFFF"/>
                </a:solidFill>
                <a:latin typeface="Georgia"/>
                <a:cs typeface="Georgia"/>
              </a:rPr>
              <a:t>труда. </a:t>
            </a:r>
            <a:r>
              <a:rPr sz="1550" spc="-35" dirty="0">
                <a:solidFill>
                  <a:srgbClr val="FFFFFF"/>
                </a:solidFill>
                <a:latin typeface="Georgia"/>
                <a:cs typeface="Georgia"/>
              </a:rPr>
              <a:t>Целью </a:t>
            </a:r>
            <a:r>
              <a:rPr sz="1550" spc="-20" dirty="0">
                <a:solidFill>
                  <a:srgbClr val="FFFFFF"/>
                </a:solidFill>
                <a:latin typeface="Georgia"/>
                <a:cs typeface="Georgia"/>
              </a:rPr>
              <a:t>создания  </a:t>
            </a:r>
            <a:r>
              <a:rPr sz="1550" spc="-10" dirty="0">
                <a:solidFill>
                  <a:srgbClr val="FFFFFF"/>
                </a:solidFill>
                <a:latin typeface="Georgia"/>
                <a:cs typeface="Georgia"/>
              </a:rPr>
              <a:t>зоны </a:t>
            </a:r>
            <a:r>
              <a:rPr sz="1550" spc="10" dirty="0">
                <a:solidFill>
                  <a:srgbClr val="FFFFFF"/>
                </a:solidFill>
                <a:latin typeface="Georgia"/>
                <a:cs typeface="Georgia"/>
              </a:rPr>
              <a:t>творчества </a:t>
            </a:r>
            <a:r>
              <a:rPr sz="1550" dirty="0">
                <a:solidFill>
                  <a:srgbClr val="FFFFFF"/>
                </a:solidFill>
                <a:latin typeface="Georgia"/>
                <a:cs typeface="Georgia"/>
              </a:rPr>
              <a:t>является</a:t>
            </a:r>
            <a:r>
              <a:rPr sz="1550" spc="200" dirty="0">
                <a:solidFill>
                  <a:srgbClr val="FFFFFF"/>
                </a:solidFill>
                <a:latin typeface="Georgia"/>
                <a:cs typeface="Georgia"/>
              </a:rPr>
              <a:t> </a:t>
            </a:r>
            <a:r>
              <a:rPr sz="1550" spc="-25" dirty="0">
                <a:solidFill>
                  <a:srgbClr val="FFFFFF"/>
                </a:solidFill>
                <a:latin typeface="Georgia"/>
                <a:cs typeface="Georgia"/>
              </a:rPr>
              <a:t>формирование</a:t>
            </a:r>
            <a:endParaRPr sz="1550" dirty="0">
              <a:latin typeface="Georgia"/>
              <a:cs typeface="Georgia"/>
            </a:endParaRPr>
          </a:p>
          <a:p>
            <a:pPr marL="12700">
              <a:lnSpc>
                <a:spcPct val="100000"/>
              </a:lnSpc>
              <a:spcBef>
                <a:spcPts val="20"/>
              </a:spcBef>
            </a:pPr>
            <a:r>
              <a:rPr sz="1550" spc="-5" dirty="0">
                <a:solidFill>
                  <a:srgbClr val="FFFFFF"/>
                </a:solidFill>
                <a:latin typeface="Georgia"/>
                <a:cs typeface="Georgia"/>
              </a:rPr>
              <a:t>творческого </a:t>
            </a:r>
            <a:r>
              <a:rPr sz="1550" spc="-15" dirty="0">
                <a:solidFill>
                  <a:srgbClr val="FFFFFF"/>
                </a:solidFill>
                <a:latin typeface="Georgia"/>
                <a:cs typeface="Georgia"/>
              </a:rPr>
              <a:t>потенциала </a:t>
            </a:r>
            <a:r>
              <a:rPr sz="1550" spc="-5" dirty="0">
                <a:solidFill>
                  <a:srgbClr val="FFFFFF"/>
                </a:solidFill>
                <a:latin typeface="Georgia"/>
                <a:cs typeface="Georgia"/>
              </a:rPr>
              <a:t>детей,</a:t>
            </a:r>
            <a:r>
              <a:rPr sz="1550" spc="30" dirty="0">
                <a:solidFill>
                  <a:srgbClr val="FFFFFF"/>
                </a:solidFill>
                <a:latin typeface="Georgia"/>
                <a:cs typeface="Georgia"/>
              </a:rPr>
              <a:t> </a:t>
            </a:r>
            <a:r>
              <a:rPr sz="1550" spc="-25" dirty="0">
                <a:solidFill>
                  <a:srgbClr val="FFFFFF"/>
                </a:solidFill>
                <a:latin typeface="Georgia"/>
                <a:cs typeface="Georgia"/>
              </a:rPr>
              <a:t>формирование</a:t>
            </a:r>
            <a:endParaRPr sz="1550" dirty="0">
              <a:latin typeface="Georgia"/>
              <a:cs typeface="Georgia"/>
            </a:endParaRPr>
          </a:p>
          <a:p>
            <a:pPr marL="12700" marR="499745" algn="just">
              <a:lnSpc>
                <a:spcPct val="102899"/>
              </a:lnSpc>
              <a:spcBef>
                <a:spcPts val="35"/>
              </a:spcBef>
            </a:pPr>
            <a:r>
              <a:rPr sz="1550" spc="-5" dirty="0">
                <a:solidFill>
                  <a:srgbClr val="FFFFFF"/>
                </a:solidFill>
                <a:latin typeface="Georgia"/>
                <a:cs typeface="Georgia"/>
              </a:rPr>
              <a:t>эстетического </a:t>
            </a:r>
            <a:r>
              <a:rPr sz="1550" spc="-20" dirty="0">
                <a:solidFill>
                  <a:srgbClr val="FFFFFF"/>
                </a:solidFill>
                <a:latin typeface="Georgia"/>
                <a:cs typeface="Georgia"/>
              </a:rPr>
              <a:t>восприятия, </a:t>
            </a:r>
            <a:r>
              <a:rPr sz="1550" spc="-30" dirty="0">
                <a:solidFill>
                  <a:srgbClr val="FFFFFF"/>
                </a:solidFill>
                <a:latin typeface="Georgia"/>
                <a:cs typeface="Georgia"/>
              </a:rPr>
              <a:t>воображения,  </a:t>
            </a:r>
            <a:r>
              <a:rPr sz="1550" spc="-15" dirty="0">
                <a:solidFill>
                  <a:srgbClr val="FFFFFF"/>
                </a:solidFill>
                <a:latin typeface="Georgia"/>
                <a:cs typeface="Georgia"/>
              </a:rPr>
              <a:t>художественно</a:t>
            </a:r>
            <a:r>
              <a:rPr sz="1550" spc="-15" dirty="0">
                <a:solidFill>
                  <a:srgbClr val="FFFFFF"/>
                </a:solidFill>
                <a:latin typeface="Trebuchet MS"/>
                <a:cs typeface="Trebuchet MS"/>
              </a:rPr>
              <a:t>-</a:t>
            </a:r>
            <a:r>
              <a:rPr sz="1550" spc="-15" dirty="0">
                <a:solidFill>
                  <a:srgbClr val="FFFFFF"/>
                </a:solidFill>
                <a:latin typeface="Georgia"/>
                <a:cs typeface="Georgia"/>
              </a:rPr>
              <a:t>творческих </a:t>
            </a:r>
            <a:r>
              <a:rPr sz="1550" spc="-25" dirty="0">
                <a:solidFill>
                  <a:srgbClr val="FFFFFF"/>
                </a:solidFill>
                <a:latin typeface="Georgia"/>
                <a:cs typeface="Georgia"/>
              </a:rPr>
              <a:t>способностей,  </a:t>
            </a:r>
            <a:r>
              <a:rPr sz="1550" spc="-5" dirty="0">
                <a:solidFill>
                  <a:srgbClr val="FFFFFF"/>
                </a:solidFill>
                <a:latin typeface="Georgia"/>
                <a:cs typeface="Georgia"/>
              </a:rPr>
              <a:t>самостоятельности, </a:t>
            </a:r>
            <a:r>
              <a:rPr sz="1550" spc="-15" dirty="0">
                <a:solidFill>
                  <a:srgbClr val="FFFFFF"/>
                </a:solidFill>
                <a:latin typeface="Georgia"/>
                <a:cs typeface="Georgia"/>
              </a:rPr>
              <a:t>активности. </a:t>
            </a:r>
            <a:r>
              <a:rPr sz="1550" spc="-50" dirty="0">
                <a:solidFill>
                  <a:srgbClr val="FFFFFF"/>
                </a:solidFill>
                <a:latin typeface="Georgia"/>
                <a:cs typeface="Georgia"/>
              </a:rPr>
              <a:t>В</a:t>
            </a:r>
            <a:r>
              <a:rPr sz="1550" spc="-250" dirty="0">
                <a:solidFill>
                  <a:srgbClr val="FFFFFF"/>
                </a:solidFill>
                <a:latin typeface="Georgia"/>
                <a:cs typeface="Georgia"/>
              </a:rPr>
              <a:t> </a:t>
            </a:r>
            <a:r>
              <a:rPr sz="1550" spc="5" dirty="0">
                <a:solidFill>
                  <a:srgbClr val="FFFFFF"/>
                </a:solidFill>
                <a:latin typeface="Georgia"/>
                <a:cs typeface="Georgia"/>
              </a:rPr>
              <a:t>этом</a:t>
            </a:r>
            <a:endParaRPr sz="1550" dirty="0">
              <a:latin typeface="Georgia"/>
              <a:cs typeface="Georgia"/>
            </a:endParaRPr>
          </a:p>
          <a:p>
            <a:pPr marL="12700" marR="69850">
              <a:lnSpc>
                <a:spcPct val="102299"/>
              </a:lnSpc>
              <a:spcBef>
                <a:spcPts val="50"/>
              </a:spcBef>
            </a:pPr>
            <a:r>
              <a:rPr sz="1550" spc="5" dirty="0">
                <a:solidFill>
                  <a:srgbClr val="FFFFFF"/>
                </a:solidFill>
                <a:latin typeface="Georgia"/>
                <a:cs typeface="Georgia"/>
              </a:rPr>
              <a:t>центре </a:t>
            </a:r>
            <a:r>
              <a:rPr sz="1550" spc="25" dirty="0">
                <a:solidFill>
                  <a:srgbClr val="FFFFFF"/>
                </a:solidFill>
                <a:latin typeface="Georgia"/>
                <a:cs typeface="Georgia"/>
              </a:rPr>
              <a:t>дети </a:t>
            </a:r>
            <a:r>
              <a:rPr sz="1550" spc="-20" dirty="0">
                <a:solidFill>
                  <a:srgbClr val="FFFFFF"/>
                </a:solidFill>
                <a:latin typeface="Georgia"/>
                <a:cs typeface="Georgia"/>
              </a:rPr>
              <a:t>обычно </a:t>
            </a:r>
            <a:r>
              <a:rPr sz="1550" spc="-5" dirty="0">
                <a:solidFill>
                  <a:srgbClr val="FFFFFF"/>
                </a:solidFill>
                <a:latin typeface="Georgia"/>
                <a:cs typeface="Georgia"/>
              </a:rPr>
              <a:t>проводят </a:t>
            </a:r>
            <a:r>
              <a:rPr sz="1550" spc="-25" dirty="0">
                <a:solidFill>
                  <a:srgbClr val="FFFFFF"/>
                </a:solidFill>
                <a:latin typeface="Georgia"/>
                <a:cs typeface="Georgia"/>
              </a:rPr>
              <a:t>много </a:t>
            </a:r>
            <a:r>
              <a:rPr sz="1550" spc="-30" dirty="0">
                <a:solidFill>
                  <a:srgbClr val="FFFFFF"/>
                </a:solidFill>
                <a:latin typeface="Georgia"/>
                <a:cs typeface="Georgia"/>
              </a:rPr>
              <a:t>времени,  </a:t>
            </a:r>
            <a:r>
              <a:rPr sz="1550" spc="-25" dirty="0">
                <a:solidFill>
                  <a:srgbClr val="FFFFFF"/>
                </a:solidFill>
                <a:latin typeface="Georgia"/>
                <a:cs typeface="Georgia"/>
              </a:rPr>
              <a:t>рисуя, </a:t>
            </a:r>
            <a:r>
              <a:rPr sz="1550" spc="-10" dirty="0">
                <a:solidFill>
                  <a:srgbClr val="FFFFFF"/>
                </a:solidFill>
                <a:latin typeface="Georgia"/>
                <a:cs typeface="Georgia"/>
              </a:rPr>
              <a:t>создавая </a:t>
            </a:r>
            <a:r>
              <a:rPr sz="1550" spc="-25" dirty="0">
                <a:solidFill>
                  <a:srgbClr val="FFFFFF"/>
                </a:solidFill>
                <a:latin typeface="Georgia"/>
                <a:cs typeface="Georgia"/>
              </a:rPr>
              <a:t>поделки </a:t>
            </a:r>
            <a:r>
              <a:rPr sz="1550" spc="-35" dirty="0">
                <a:solidFill>
                  <a:srgbClr val="FFFFFF"/>
                </a:solidFill>
                <a:latin typeface="Georgia"/>
                <a:cs typeface="Georgia"/>
              </a:rPr>
              <a:t>из </a:t>
            </a:r>
            <a:r>
              <a:rPr sz="1550" spc="-30" dirty="0">
                <a:solidFill>
                  <a:srgbClr val="FFFFFF"/>
                </a:solidFill>
                <a:latin typeface="Georgia"/>
                <a:cs typeface="Georgia"/>
              </a:rPr>
              <a:t>пластилина,  </a:t>
            </a:r>
            <a:r>
              <a:rPr sz="1550" spc="-20" dirty="0">
                <a:solidFill>
                  <a:srgbClr val="FFFFFF"/>
                </a:solidFill>
                <a:latin typeface="Georgia"/>
                <a:cs typeface="Georgia"/>
              </a:rPr>
              <a:t>природного и </a:t>
            </a:r>
            <a:r>
              <a:rPr sz="1550" spc="-5" dirty="0">
                <a:solidFill>
                  <a:srgbClr val="FFFFFF"/>
                </a:solidFill>
                <a:latin typeface="Georgia"/>
                <a:cs typeface="Georgia"/>
              </a:rPr>
              <a:t>бросового </a:t>
            </a:r>
            <a:r>
              <a:rPr sz="1550" spc="-25" dirty="0">
                <a:solidFill>
                  <a:srgbClr val="FFFFFF"/>
                </a:solidFill>
                <a:latin typeface="Georgia"/>
                <a:cs typeface="Georgia"/>
              </a:rPr>
              <a:t>материала, </a:t>
            </a:r>
            <a:r>
              <a:rPr sz="1550" dirty="0">
                <a:solidFill>
                  <a:srgbClr val="FFFFFF"/>
                </a:solidFill>
                <a:latin typeface="Georgia"/>
                <a:cs typeface="Georgia"/>
              </a:rPr>
              <a:t>вырезая  </a:t>
            </a:r>
            <a:r>
              <a:rPr sz="1550" spc="-35" dirty="0">
                <a:solidFill>
                  <a:srgbClr val="FFFFFF"/>
                </a:solidFill>
                <a:latin typeface="Georgia"/>
                <a:cs typeface="Georgia"/>
              </a:rPr>
              <a:t>из </a:t>
            </a:r>
            <a:r>
              <a:rPr sz="1550" spc="-15" dirty="0">
                <a:solidFill>
                  <a:srgbClr val="FFFFFF"/>
                </a:solidFill>
                <a:latin typeface="Georgia"/>
                <a:cs typeface="Georgia"/>
              </a:rPr>
              <a:t>бумаги </a:t>
            </a:r>
            <a:r>
              <a:rPr sz="1550" spc="-20" dirty="0">
                <a:solidFill>
                  <a:srgbClr val="FFFFFF"/>
                </a:solidFill>
                <a:latin typeface="Georgia"/>
                <a:cs typeface="Georgia"/>
              </a:rPr>
              <a:t>и </a:t>
            </a:r>
            <a:r>
              <a:rPr sz="1550" spc="-80" dirty="0">
                <a:solidFill>
                  <a:srgbClr val="FFFFFF"/>
                </a:solidFill>
                <a:latin typeface="Georgia"/>
                <a:cs typeface="Georgia"/>
              </a:rPr>
              <a:t>т.</a:t>
            </a:r>
            <a:r>
              <a:rPr sz="1550" spc="-130" dirty="0">
                <a:solidFill>
                  <a:srgbClr val="FFFFFF"/>
                </a:solidFill>
                <a:latin typeface="Georgia"/>
                <a:cs typeface="Georgia"/>
              </a:rPr>
              <a:t> </a:t>
            </a:r>
            <a:r>
              <a:rPr sz="1550" spc="-35" dirty="0">
                <a:solidFill>
                  <a:srgbClr val="FFFFFF"/>
                </a:solidFill>
                <a:latin typeface="Georgia"/>
                <a:cs typeface="Georgia"/>
              </a:rPr>
              <a:t>д.</a:t>
            </a:r>
            <a:endParaRPr sz="1550" dirty="0">
              <a:latin typeface="Georgia"/>
              <a:cs typeface="Georgia"/>
            </a:endParaRPr>
          </a:p>
          <a:p>
            <a:pPr marL="12700" marR="72390">
              <a:lnSpc>
                <a:spcPct val="103400"/>
              </a:lnSpc>
              <a:spcBef>
                <a:spcPts val="30"/>
              </a:spcBef>
            </a:pPr>
            <a:r>
              <a:rPr sz="1550" spc="-20" dirty="0">
                <a:solidFill>
                  <a:srgbClr val="FFFFFF"/>
                </a:solidFill>
                <a:latin typeface="Georgia"/>
                <a:cs typeface="Georgia"/>
              </a:rPr>
              <a:t>Здесь </a:t>
            </a:r>
            <a:r>
              <a:rPr sz="1550" spc="-10" dirty="0">
                <a:solidFill>
                  <a:srgbClr val="FFFFFF"/>
                </a:solidFill>
                <a:latin typeface="Georgia"/>
                <a:cs typeface="Georgia"/>
              </a:rPr>
              <a:t>также </a:t>
            </a:r>
            <a:r>
              <a:rPr sz="1550" spc="-20" dirty="0">
                <a:solidFill>
                  <a:srgbClr val="FFFFFF"/>
                </a:solidFill>
                <a:latin typeface="Georgia"/>
                <a:cs typeface="Georgia"/>
              </a:rPr>
              <a:t>находятся </a:t>
            </a:r>
            <a:r>
              <a:rPr sz="1550" spc="-15" dirty="0">
                <a:solidFill>
                  <a:srgbClr val="FFFFFF"/>
                </a:solidFill>
                <a:latin typeface="Georgia"/>
                <a:cs typeface="Georgia"/>
              </a:rPr>
              <a:t>материалы,  стимулирующие </a:t>
            </a:r>
            <a:r>
              <a:rPr sz="1550" dirty="0">
                <a:solidFill>
                  <a:srgbClr val="FFFFFF"/>
                </a:solidFill>
                <a:latin typeface="Georgia"/>
                <a:cs typeface="Georgia"/>
              </a:rPr>
              <a:t>развитие </a:t>
            </a:r>
            <a:r>
              <a:rPr sz="1550" spc="-5" dirty="0">
                <a:solidFill>
                  <a:srgbClr val="FFFFFF"/>
                </a:solidFill>
                <a:latin typeface="Georgia"/>
                <a:cs typeface="Georgia"/>
              </a:rPr>
              <a:t>познавательной  </a:t>
            </a:r>
            <a:r>
              <a:rPr sz="1550" dirty="0">
                <a:solidFill>
                  <a:srgbClr val="FFFFFF"/>
                </a:solidFill>
                <a:latin typeface="Georgia"/>
                <a:cs typeface="Georgia"/>
              </a:rPr>
              <a:t>активности </a:t>
            </a:r>
            <a:r>
              <a:rPr sz="1550" spc="-5" dirty="0">
                <a:solidFill>
                  <a:srgbClr val="FFFFFF"/>
                </a:solidFill>
                <a:latin typeface="Georgia"/>
                <a:cs typeface="Georgia"/>
              </a:rPr>
              <a:t>детей. </a:t>
            </a:r>
            <a:r>
              <a:rPr sz="1550" spc="-10" dirty="0" err="1">
                <a:solidFill>
                  <a:srgbClr val="FFFFFF"/>
                </a:solidFill>
                <a:latin typeface="Georgia"/>
                <a:cs typeface="Georgia"/>
              </a:rPr>
              <a:t>Это</a:t>
            </a:r>
            <a:r>
              <a:rPr sz="1550" spc="-10" dirty="0">
                <a:solidFill>
                  <a:srgbClr val="FFFFFF"/>
                </a:solidFill>
                <a:latin typeface="Georgia"/>
                <a:cs typeface="Georgia"/>
              </a:rPr>
              <a:t> </a:t>
            </a:r>
            <a:r>
              <a:rPr sz="1550" spc="5" dirty="0" err="1" smtClean="0">
                <a:solidFill>
                  <a:srgbClr val="FFFFFF"/>
                </a:solidFill>
                <a:latin typeface="Georgia"/>
                <a:cs typeface="Georgia"/>
              </a:rPr>
              <a:t>детские</a:t>
            </a:r>
            <a:r>
              <a:rPr lang="ru-RU" sz="1550" spc="-30" dirty="0">
                <a:solidFill>
                  <a:srgbClr val="FFFFFF"/>
                </a:solidFill>
                <a:latin typeface="Georgia"/>
                <a:cs typeface="Georgia"/>
              </a:rPr>
              <a:t> </a:t>
            </a:r>
            <a:r>
              <a:rPr sz="1550" spc="-10" dirty="0" err="1" smtClean="0">
                <a:solidFill>
                  <a:srgbClr val="FFFFFF"/>
                </a:solidFill>
                <a:latin typeface="Georgia"/>
                <a:cs typeface="Georgia"/>
              </a:rPr>
              <a:t>иллюстрированные</a:t>
            </a:r>
            <a:r>
              <a:rPr sz="1550" spc="-10" dirty="0" smtClean="0">
                <a:solidFill>
                  <a:srgbClr val="FFFFFF"/>
                </a:solidFill>
                <a:latin typeface="Georgia"/>
                <a:cs typeface="Georgia"/>
              </a:rPr>
              <a:t> </a:t>
            </a:r>
            <a:r>
              <a:rPr sz="1550" spc="-25" dirty="0">
                <a:solidFill>
                  <a:srgbClr val="FFFFFF"/>
                </a:solidFill>
                <a:latin typeface="Georgia"/>
                <a:cs typeface="Georgia"/>
              </a:rPr>
              <a:t>издания </a:t>
            </a:r>
            <a:r>
              <a:rPr sz="1550" dirty="0">
                <a:solidFill>
                  <a:srgbClr val="FFFFFF"/>
                </a:solidFill>
                <a:latin typeface="Georgia"/>
                <a:cs typeface="Georgia"/>
              </a:rPr>
              <a:t>о </a:t>
            </a:r>
            <a:r>
              <a:rPr lang="ru-RU" sz="1550" spc="-20" dirty="0" smtClean="0">
                <a:solidFill>
                  <a:srgbClr val="FFFFFF"/>
                </a:solidFill>
                <a:latin typeface="Georgia"/>
                <a:cs typeface="Georgia"/>
              </a:rPr>
              <a:t>профессиях</a:t>
            </a:r>
            <a:r>
              <a:rPr sz="1550" spc="-20" dirty="0" smtClean="0">
                <a:solidFill>
                  <a:srgbClr val="FFFFFF"/>
                </a:solidFill>
                <a:latin typeface="Georgia"/>
                <a:cs typeface="Georgia"/>
              </a:rPr>
              <a:t> </a:t>
            </a:r>
            <a:r>
              <a:rPr sz="1550" spc="-25" dirty="0">
                <a:solidFill>
                  <a:srgbClr val="FFFFFF"/>
                </a:solidFill>
                <a:latin typeface="Georgia"/>
                <a:cs typeface="Georgia"/>
              </a:rPr>
              <a:t>и  </a:t>
            </a:r>
            <a:r>
              <a:rPr sz="1550" dirty="0" smtClean="0">
                <a:solidFill>
                  <a:srgbClr val="FFFFFF"/>
                </a:solidFill>
                <a:latin typeface="Georgia"/>
                <a:cs typeface="Georgia"/>
              </a:rPr>
              <a:t>о </a:t>
            </a:r>
            <a:r>
              <a:rPr sz="1550" spc="-40" dirty="0">
                <a:solidFill>
                  <a:srgbClr val="FFFFFF"/>
                </a:solidFill>
                <a:latin typeface="Georgia"/>
                <a:cs typeface="Georgia"/>
              </a:rPr>
              <a:t>жизни </a:t>
            </a:r>
            <a:r>
              <a:rPr sz="1550" spc="-20" dirty="0">
                <a:solidFill>
                  <a:srgbClr val="FFFFFF"/>
                </a:solidFill>
                <a:latin typeface="Georgia"/>
                <a:cs typeface="Georgia"/>
              </a:rPr>
              <a:t>людей  </a:t>
            </a:r>
            <a:r>
              <a:rPr sz="1550" spc="-10" dirty="0">
                <a:solidFill>
                  <a:srgbClr val="FFFFFF"/>
                </a:solidFill>
                <a:latin typeface="Georgia"/>
                <a:cs typeface="Georgia"/>
              </a:rPr>
              <a:t>разных </a:t>
            </a:r>
            <a:r>
              <a:rPr sz="1550" spc="-15" dirty="0">
                <a:solidFill>
                  <a:srgbClr val="FFFFFF"/>
                </a:solidFill>
                <a:latin typeface="Georgia"/>
                <a:cs typeface="Georgia"/>
              </a:rPr>
              <a:t>стран, </a:t>
            </a:r>
            <a:r>
              <a:rPr sz="1550" spc="5" dirty="0">
                <a:solidFill>
                  <a:srgbClr val="FFFFFF"/>
                </a:solidFill>
                <a:latin typeface="Georgia"/>
                <a:cs typeface="Georgia"/>
              </a:rPr>
              <a:t>детские </a:t>
            </a:r>
            <a:r>
              <a:rPr sz="1550" spc="-25" dirty="0">
                <a:solidFill>
                  <a:srgbClr val="FFFFFF"/>
                </a:solidFill>
                <a:latin typeface="Georgia"/>
                <a:cs typeface="Georgia"/>
              </a:rPr>
              <a:t>журналы,</a:t>
            </a:r>
            <a:r>
              <a:rPr sz="1550" spc="225" dirty="0">
                <a:solidFill>
                  <a:srgbClr val="FFFFFF"/>
                </a:solidFill>
                <a:latin typeface="Georgia"/>
                <a:cs typeface="Georgia"/>
              </a:rPr>
              <a:t> </a:t>
            </a:r>
            <a:r>
              <a:rPr sz="1550" spc="-20" dirty="0">
                <a:solidFill>
                  <a:srgbClr val="FFFFFF"/>
                </a:solidFill>
                <a:latin typeface="Georgia"/>
                <a:cs typeface="Georgia"/>
              </a:rPr>
              <a:t>альбомы.</a:t>
            </a:r>
            <a:endParaRPr sz="1550" dirty="0">
              <a:latin typeface="Georgia"/>
              <a:cs typeface="Georgia"/>
            </a:endParaRPr>
          </a:p>
          <a:p>
            <a:pPr marL="12700" marR="130175">
              <a:lnSpc>
                <a:spcPct val="100899"/>
              </a:lnSpc>
              <a:spcBef>
                <a:spcPts val="80"/>
              </a:spcBef>
            </a:pPr>
            <a:r>
              <a:rPr sz="1550" spc="-70" dirty="0">
                <a:solidFill>
                  <a:srgbClr val="FFFFFF"/>
                </a:solidFill>
                <a:latin typeface="Georgia"/>
                <a:cs typeface="Georgia"/>
              </a:rPr>
              <a:t>Чаще </a:t>
            </a:r>
            <a:r>
              <a:rPr sz="1550" spc="-5" dirty="0">
                <a:solidFill>
                  <a:srgbClr val="FFFFFF"/>
                </a:solidFill>
                <a:latin typeface="Georgia"/>
                <a:cs typeface="Georgia"/>
              </a:rPr>
              <a:t>всего </a:t>
            </a:r>
            <a:r>
              <a:rPr sz="1550" dirty="0">
                <a:solidFill>
                  <a:srgbClr val="FFFFFF"/>
                </a:solidFill>
                <a:latin typeface="Georgia"/>
                <a:cs typeface="Georgia"/>
              </a:rPr>
              <a:t>такой </a:t>
            </a:r>
            <a:r>
              <a:rPr sz="1550" spc="-15" dirty="0">
                <a:solidFill>
                  <a:srgbClr val="FFFFFF"/>
                </a:solidFill>
                <a:latin typeface="Georgia"/>
                <a:cs typeface="Georgia"/>
              </a:rPr>
              <a:t>материал </a:t>
            </a:r>
            <a:r>
              <a:rPr sz="1550" spc="25" dirty="0">
                <a:solidFill>
                  <a:srgbClr val="FFFFFF"/>
                </a:solidFill>
                <a:latin typeface="Georgia"/>
                <a:cs typeface="Georgia"/>
              </a:rPr>
              <a:t>дети </a:t>
            </a:r>
            <a:r>
              <a:rPr sz="1550" spc="-15" dirty="0">
                <a:solidFill>
                  <a:srgbClr val="FFFFFF"/>
                </a:solidFill>
                <a:latin typeface="Georgia"/>
                <a:cs typeface="Georgia"/>
              </a:rPr>
              <a:t>приносят </a:t>
            </a:r>
            <a:r>
              <a:rPr sz="1550" spc="-30" dirty="0">
                <a:solidFill>
                  <a:srgbClr val="FFFFFF"/>
                </a:solidFill>
                <a:latin typeface="Georgia"/>
                <a:cs typeface="Georgia"/>
              </a:rPr>
              <a:t>на  </a:t>
            </a:r>
            <a:r>
              <a:rPr sz="1550" spc="-10" dirty="0">
                <a:solidFill>
                  <a:srgbClr val="FFFFFF"/>
                </a:solidFill>
                <a:latin typeface="Georgia"/>
                <a:cs typeface="Georgia"/>
              </a:rPr>
              <a:t>время </a:t>
            </a:r>
            <a:r>
              <a:rPr sz="1550" spc="-35" dirty="0">
                <a:solidFill>
                  <a:srgbClr val="FFFFFF"/>
                </a:solidFill>
                <a:latin typeface="Georgia"/>
                <a:cs typeface="Georgia"/>
              </a:rPr>
              <a:t>из дома, </a:t>
            </a:r>
            <a:r>
              <a:rPr sz="1550" spc="-20" dirty="0">
                <a:solidFill>
                  <a:srgbClr val="FFFFFF"/>
                </a:solidFill>
                <a:latin typeface="Georgia"/>
                <a:cs typeface="Georgia"/>
              </a:rPr>
              <a:t>по </a:t>
            </a:r>
            <a:r>
              <a:rPr sz="1550" spc="-5" dirty="0">
                <a:solidFill>
                  <a:srgbClr val="FFFFFF"/>
                </a:solidFill>
                <a:latin typeface="Georgia"/>
                <a:cs typeface="Georgia"/>
              </a:rPr>
              <a:t>просьбе</a:t>
            </a:r>
            <a:r>
              <a:rPr sz="1550" spc="280" dirty="0">
                <a:solidFill>
                  <a:srgbClr val="FFFFFF"/>
                </a:solidFill>
                <a:latin typeface="Georgia"/>
                <a:cs typeface="Georgia"/>
              </a:rPr>
              <a:t> </a:t>
            </a:r>
            <a:r>
              <a:rPr sz="1550" spc="-25" dirty="0">
                <a:solidFill>
                  <a:srgbClr val="FFFFFF"/>
                </a:solidFill>
                <a:latin typeface="Georgia"/>
                <a:cs typeface="Georgia"/>
              </a:rPr>
              <a:t>педагога.</a:t>
            </a:r>
            <a:endParaRPr sz="1550" dirty="0">
              <a:latin typeface="Georgia"/>
              <a:cs typeface="Georgia"/>
            </a:endParaRPr>
          </a:p>
        </p:txBody>
      </p:sp>
      <p:pic>
        <p:nvPicPr>
          <p:cNvPr id="1026" name="Picture 2" descr="C:\Users\User\Desktop\аттестация\новые фото\fsZBxpZr_QU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34000" y="228600"/>
            <a:ext cx="6172200" cy="64784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504950" y="6238875"/>
            <a:ext cx="2133600" cy="46672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3" name="object 3"/>
          <p:cNvGrpSpPr/>
          <p:nvPr/>
        </p:nvGrpSpPr>
        <p:grpSpPr>
          <a:xfrm>
            <a:off x="704850" y="6448425"/>
            <a:ext cx="3686810" cy="409575"/>
            <a:chOff x="704850" y="6448425"/>
            <a:chExt cx="3686810" cy="409575"/>
          </a:xfrm>
        </p:grpSpPr>
        <p:sp>
          <p:nvSpPr>
            <p:cNvPr id="4" name="object 4"/>
            <p:cNvSpPr/>
            <p:nvPr/>
          </p:nvSpPr>
          <p:spPr>
            <a:xfrm>
              <a:off x="704850" y="6448425"/>
              <a:ext cx="371475" cy="409575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781050" y="6448425"/>
              <a:ext cx="3609990" cy="409575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" name="object 6"/>
          <p:cNvSpPr txBox="1"/>
          <p:nvPr/>
        </p:nvSpPr>
        <p:spPr>
          <a:xfrm>
            <a:off x="823265" y="6299195"/>
            <a:ext cx="3414395" cy="47561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R="3175" algn="ctr">
              <a:lnSpc>
                <a:spcPts val="1755"/>
              </a:lnSpc>
              <a:spcBef>
                <a:spcPts val="125"/>
              </a:spcBef>
            </a:pPr>
            <a:r>
              <a:rPr sz="1550" spc="5" dirty="0" smtClean="0">
                <a:solidFill>
                  <a:schemeClr val="bg1"/>
                </a:solidFill>
                <a:latin typeface="Georgia"/>
                <a:cs typeface="Georgia"/>
              </a:rPr>
              <a:t> </a:t>
            </a:r>
            <a:r>
              <a:rPr sz="1550" spc="-40" dirty="0">
                <a:solidFill>
                  <a:schemeClr val="bg1"/>
                </a:solidFill>
                <a:latin typeface="Georgia"/>
                <a:cs typeface="Georgia"/>
              </a:rPr>
              <a:t>Рабочий</a:t>
            </a:r>
            <a:r>
              <a:rPr sz="1550" spc="75" dirty="0">
                <a:solidFill>
                  <a:schemeClr val="bg1"/>
                </a:solidFill>
                <a:latin typeface="Georgia"/>
                <a:cs typeface="Georgia"/>
              </a:rPr>
              <a:t> </a:t>
            </a:r>
            <a:r>
              <a:rPr sz="1550" dirty="0">
                <a:solidFill>
                  <a:schemeClr val="bg1"/>
                </a:solidFill>
                <a:latin typeface="Georgia"/>
                <a:cs typeface="Georgia"/>
              </a:rPr>
              <a:t>сектор</a:t>
            </a:r>
          </a:p>
          <a:p>
            <a:pPr algn="ctr">
              <a:lnSpc>
                <a:spcPts val="1755"/>
              </a:lnSpc>
            </a:pPr>
            <a:r>
              <a:rPr sz="1550" spc="-20" dirty="0">
                <a:solidFill>
                  <a:schemeClr val="bg1"/>
                </a:solidFill>
                <a:latin typeface="Trebuchet MS"/>
                <a:cs typeface="Trebuchet MS"/>
              </a:rPr>
              <a:t>(</a:t>
            </a:r>
            <a:r>
              <a:rPr sz="1550" spc="-20" dirty="0">
                <a:solidFill>
                  <a:schemeClr val="bg1"/>
                </a:solidFill>
                <a:latin typeface="Georgia"/>
                <a:cs typeface="Georgia"/>
              </a:rPr>
              <a:t>методическая </a:t>
            </a:r>
            <a:r>
              <a:rPr sz="1550" spc="15" dirty="0">
                <a:solidFill>
                  <a:schemeClr val="bg1"/>
                </a:solidFill>
                <a:latin typeface="Georgia"/>
                <a:cs typeface="Georgia"/>
              </a:rPr>
              <a:t>литература</a:t>
            </a:r>
            <a:r>
              <a:rPr sz="1550" spc="-45" dirty="0">
                <a:solidFill>
                  <a:schemeClr val="bg1"/>
                </a:solidFill>
                <a:latin typeface="Georgia"/>
                <a:cs typeface="Georgia"/>
              </a:rPr>
              <a:t> </a:t>
            </a:r>
            <a:r>
              <a:rPr sz="1550" spc="-10" dirty="0">
                <a:solidFill>
                  <a:schemeClr val="bg1"/>
                </a:solidFill>
                <a:latin typeface="Georgia"/>
                <a:cs typeface="Georgia"/>
              </a:rPr>
              <a:t>педагога)</a:t>
            </a:r>
            <a:endParaRPr sz="1550" dirty="0">
              <a:solidFill>
                <a:schemeClr val="bg1"/>
              </a:solidFill>
              <a:latin typeface="Georgia"/>
              <a:cs typeface="Georgia"/>
            </a:endParaRPr>
          </a:p>
        </p:txBody>
      </p:sp>
      <p:grpSp>
        <p:nvGrpSpPr>
          <p:cNvPr id="7" name="object 7"/>
          <p:cNvGrpSpPr/>
          <p:nvPr/>
        </p:nvGrpSpPr>
        <p:grpSpPr>
          <a:xfrm>
            <a:off x="7858140" y="6172200"/>
            <a:ext cx="2133600" cy="685800"/>
            <a:chOff x="7858140" y="6172200"/>
            <a:chExt cx="2133600" cy="685800"/>
          </a:xfrm>
        </p:grpSpPr>
        <p:sp>
          <p:nvSpPr>
            <p:cNvPr id="8" name="object 8"/>
            <p:cNvSpPr/>
            <p:nvPr/>
          </p:nvSpPr>
          <p:spPr>
            <a:xfrm>
              <a:off x="7858140" y="6172200"/>
              <a:ext cx="2133600" cy="466725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7867650" y="6410325"/>
              <a:ext cx="2057400" cy="447674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0" name="object 10"/>
          <p:cNvSpPr txBox="1"/>
          <p:nvPr/>
        </p:nvSpPr>
        <p:spPr>
          <a:xfrm>
            <a:off x="7985131" y="6230619"/>
            <a:ext cx="1803400" cy="49590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22225" marR="5080" indent="-9525" algn="ctr">
              <a:lnSpc>
                <a:spcPct val="100899"/>
              </a:lnSpc>
              <a:spcBef>
                <a:spcPts val="110"/>
              </a:spcBef>
            </a:pPr>
            <a:r>
              <a:rPr sz="1550" spc="30" dirty="0" smtClean="0">
                <a:solidFill>
                  <a:schemeClr val="bg1"/>
                </a:solidFill>
                <a:latin typeface="Georgia"/>
                <a:cs typeface="Georgia"/>
              </a:rPr>
              <a:t> </a:t>
            </a:r>
            <a:r>
              <a:rPr sz="1550" spc="-35" dirty="0">
                <a:solidFill>
                  <a:schemeClr val="bg1"/>
                </a:solidFill>
                <a:latin typeface="Georgia"/>
                <a:cs typeface="Georgia"/>
              </a:rPr>
              <a:t>Рабочий </a:t>
            </a:r>
            <a:r>
              <a:rPr sz="1550" dirty="0">
                <a:solidFill>
                  <a:schemeClr val="bg1"/>
                </a:solidFill>
                <a:latin typeface="Georgia"/>
                <a:cs typeface="Georgia"/>
              </a:rPr>
              <a:t>сектор  </a:t>
            </a:r>
            <a:r>
              <a:rPr sz="1550" spc="-50" dirty="0">
                <a:solidFill>
                  <a:schemeClr val="bg1"/>
                </a:solidFill>
                <a:latin typeface="Georgia"/>
                <a:cs typeface="Georgia"/>
              </a:rPr>
              <a:t>(ИКТ </a:t>
            </a:r>
            <a:r>
              <a:rPr sz="1550" dirty="0">
                <a:solidFill>
                  <a:schemeClr val="bg1"/>
                </a:solidFill>
                <a:latin typeface="Georgia"/>
                <a:cs typeface="Georgia"/>
              </a:rPr>
              <a:t>для</a:t>
            </a:r>
            <a:r>
              <a:rPr sz="1550" spc="-25" dirty="0">
                <a:solidFill>
                  <a:schemeClr val="bg1"/>
                </a:solidFill>
                <a:latin typeface="Georgia"/>
                <a:cs typeface="Georgia"/>
              </a:rPr>
              <a:t> </a:t>
            </a:r>
            <a:r>
              <a:rPr sz="1550" spc="-15" dirty="0">
                <a:solidFill>
                  <a:schemeClr val="bg1"/>
                </a:solidFill>
                <a:latin typeface="Georgia"/>
                <a:cs typeface="Georgia"/>
              </a:rPr>
              <a:t>педагога)</a:t>
            </a:r>
            <a:endParaRPr sz="1550" dirty="0">
              <a:solidFill>
                <a:schemeClr val="bg1"/>
              </a:solidFill>
              <a:latin typeface="Georgia"/>
              <a:cs typeface="Georgia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4276740" y="0"/>
            <a:ext cx="2543175" cy="523859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 txBox="1">
            <a:spLocks noGrp="1"/>
          </p:cNvSpPr>
          <p:nvPr>
            <p:ph type="title"/>
          </p:nvPr>
        </p:nvSpPr>
        <p:spPr>
          <a:xfrm>
            <a:off x="4413507" y="57843"/>
            <a:ext cx="2232025" cy="3003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spc="-125" dirty="0">
                <a:solidFill>
                  <a:schemeClr val="bg1"/>
                </a:solidFill>
                <a:latin typeface="Trebuchet MS"/>
                <a:cs typeface="Trebuchet MS"/>
              </a:rPr>
              <a:t>1. </a:t>
            </a:r>
            <a:r>
              <a:rPr sz="1800" b="1" spc="20" dirty="0">
                <a:solidFill>
                  <a:schemeClr val="bg1"/>
                </a:solidFill>
                <a:latin typeface="Trebuchet MS"/>
                <a:cs typeface="Trebuchet MS"/>
              </a:rPr>
              <a:t>РАБОЧИЙ</a:t>
            </a:r>
            <a:r>
              <a:rPr sz="1800" b="1" spc="-275" dirty="0">
                <a:solidFill>
                  <a:schemeClr val="bg1"/>
                </a:solidFill>
                <a:latin typeface="Trebuchet MS"/>
                <a:cs typeface="Trebuchet MS"/>
              </a:rPr>
              <a:t> </a:t>
            </a:r>
            <a:r>
              <a:rPr sz="1800" b="1" spc="-15" dirty="0">
                <a:solidFill>
                  <a:schemeClr val="bg1"/>
                </a:solidFill>
                <a:latin typeface="Trebuchet MS"/>
                <a:cs typeface="Trebuchet MS"/>
              </a:rPr>
              <a:t>СЕКТОР</a:t>
            </a:r>
            <a:endParaRPr sz="1800" dirty="0">
              <a:solidFill>
                <a:schemeClr val="bg1"/>
              </a:solidFill>
              <a:latin typeface="Trebuchet MS"/>
              <a:cs typeface="Trebuchet MS"/>
            </a:endParaRPr>
          </a:p>
        </p:txBody>
      </p:sp>
      <p:pic>
        <p:nvPicPr>
          <p:cNvPr id="15" name="Picture 2" descr="https://sun9-2.userapi.com/c853520/v853520899/222c7f/6dleYAelRKM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34200" y="523859"/>
            <a:ext cx="4343400" cy="55880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4" descr="https://sun9-31.userapi.com/c857416/v857416899/1dc151/0SDrB4KHZew.jp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4800" y="523056"/>
            <a:ext cx="3048000" cy="55888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6" descr="https://sun9-9.userapi.com/c855320/v855320899/227bbc/lkl1UueA0s8.jpg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05200" y="523859"/>
            <a:ext cx="2977283" cy="5588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4152900" y="0"/>
            <a:ext cx="2790825" cy="523875"/>
            <a:chOff x="4152900" y="0"/>
            <a:chExt cx="2790825" cy="523875"/>
          </a:xfrm>
        </p:grpSpPr>
        <p:sp>
          <p:nvSpPr>
            <p:cNvPr id="3" name="object 3"/>
            <p:cNvSpPr/>
            <p:nvPr/>
          </p:nvSpPr>
          <p:spPr>
            <a:xfrm>
              <a:off x="4152900" y="0"/>
              <a:ext cx="466725" cy="523859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4286250" y="0"/>
              <a:ext cx="2657475" cy="523859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" name="object 5"/>
          <p:cNvSpPr txBox="1"/>
          <p:nvPr/>
        </p:nvSpPr>
        <p:spPr>
          <a:xfrm>
            <a:off x="4289428" y="57843"/>
            <a:ext cx="2479675" cy="3003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spc="-125" dirty="0">
                <a:solidFill>
                  <a:schemeClr val="bg1"/>
                </a:solidFill>
                <a:latin typeface="Trebuchet MS"/>
                <a:cs typeface="Trebuchet MS"/>
              </a:rPr>
              <a:t>2. </a:t>
            </a:r>
            <a:r>
              <a:rPr sz="1800" b="1" spc="65" dirty="0">
                <a:solidFill>
                  <a:schemeClr val="bg1"/>
                </a:solidFill>
                <a:latin typeface="Trebuchet MS"/>
                <a:cs typeface="Trebuchet MS"/>
              </a:rPr>
              <a:t>АКТИВНЫЙ</a:t>
            </a:r>
            <a:r>
              <a:rPr sz="1800" b="1" spc="-295" dirty="0">
                <a:solidFill>
                  <a:schemeClr val="bg1"/>
                </a:solidFill>
                <a:latin typeface="Trebuchet MS"/>
                <a:cs typeface="Trebuchet MS"/>
              </a:rPr>
              <a:t> </a:t>
            </a:r>
            <a:r>
              <a:rPr sz="1800" b="1" spc="-15" dirty="0">
                <a:solidFill>
                  <a:schemeClr val="bg1"/>
                </a:solidFill>
                <a:latin typeface="Trebuchet MS"/>
                <a:cs typeface="Trebuchet MS"/>
              </a:rPr>
              <a:t>СЕКТОР</a:t>
            </a:r>
            <a:endParaRPr sz="1800" dirty="0">
              <a:solidFill>
                <a:schemeClr val="bg1"/>
              </a:solidFill>
              <a:latin typeface="Trebuchet MS"/>
              <a:cs typeface="Trebuchet MS"/>
            </a:endParaRPr>
          </a:p>
        </p:txBody>
      </p:sp>
      <p:pic>
        <p:nvPicPr>
          <p:cNvPr id="3074" name="Picture 2" descr="C:\Users\User\Desktop\аттестация\новые фото\s0zvkiRGbac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95400" y="523859"/>
            <a:ext cx="9296400" cy="61055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4581540" y="0"/>
            <a:ext cx="2790825" cy="523875"/>
            <a:chOff x="4581540" y="0"/>
            <a:chExt cx="2790825" cy="523875"/>
          </a:xfrm>
        </p:grpSpPr>
        <p:sp>
          <p:nvSpPr>
            <p:cNvPr id="3" name="object 3"/>
            <p:cNvSpPr/>
            <p:nvPr/>
          </p:nvSpPr>
          <p:spPr>
            <a:xfrm>
              <a:off x="4581540" y="0"/>
              <a:ext cx="466725" cy="523859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4714890" y="0"/>
              <a:ext cx="2657475" cy="523859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7" name="object 7"/>
          <p:cNvSpPr txBox="1"/>
          <p:nvPr/>
        </p:nvSpPr>
        <p:spPr>
          <a:xfrm>
            <a:off x="4304287" y="0"/>
            <a:ext cx="3542029" cy="6522720"/>
          </a:xfrm>
          <a:prstGeom prst="rect">
            <a:avLst/>
          </a:prstGeom>
        </p:spPr>
        <p:txBody>
          <a:bodyPr vert="horz" wrap="square" lIns="0" tIns="100965" rIns="0" bIns="0" rtlCol="0">
            <a:spAutoFit/>
          </a:bodyPr>
          <a:lstStyle/>
          <a:p>
            <a:pPr marL="429895">
              <a:lnSpc>
                <a:spcPct val="100000"/>
              </a:lnSpc>
              <a:spcBef>
                <a:spcPts val="795"/>
              </a:spcBef>
            </a:pPr>
            <a:r>
              <a:rPr sz="1800" b="1" spc="-125" dirty="0">
                <a:solidFill>
                  <a:schemeClr val="bg1"/>
                </a:solidFill>
                <a:latin typeface="Trebuchet MS"/>
                <a:cs typeface="Trebuchet MS"/>
              </a:rPr>
              <a:t>2. </a:t>
            </a:r>
            <a:r>
              <a:rPr sz="1800" b="1" spc="65" dirty="0">
                <a:solidFill>
                  <a:schemeClr val="bg1"/>
                </a:solidFill>
                <a:latin typeface="Trebuchet MS"/>
                <a:cs typeface="Trebuchet MS"/>
              </a:rPr>
              <a:t>АКТИВНЫЙ</a:t>
            </a:r>
            <a:r>
              <a:rPr sz="1800" b="1" spc="-240" dirty="0">
                <a:solidFill>
                  <a:schemeClr val="bg1"/>
                </a:solidFill>
                <a:latin typeface="Trebuchet MS"/>
                <a:cs typeface="Trebuchet MS"/>
              </a:rPr>
              <a:t> </a:t>
            </a:r>
            <a:r>
              <a:rPr sz="1800" b="1" spc="-10" dirty="0">
                <a:solidFill>
                  <a:schemeClr val="bg1"/>
                </a:solidFill>
                <a:latin typeface="Trebuchet MS"/>
                <a:cs typeface="Trebuchet MS"/>
              </a:rPr>
              <a:t>СЕКТОР</a:t>
            </a:r>
            <a:endParaRPr sz="1800" dirty="0">
              <a:solidFill>
                <a:schemeClr val="bg1"/>
              </a:solidFill>
              <a:latin typeface="Trebuchet MS"/>
              <a:cs typeface="Trebuchet MS"/>
            </a:endParaRPr>
          </a:p>
          <a:p>
            <a:pPr marL="12700" marR="5080">
              <a:lnSpc>
                <a:spcPct val="100200"/>
              </a:lnSpc>
              <a:spcBef>
                <a:spcPts val="695"/>
              </a:spcBef>
            </a:pPr>
            <a:r>
              <a:rPr sz="1800" spc="-30" dirty="0">
                <a:solidFill>
                  <a:srgbClr val="FFFFFF"/>
                </a:solidFill>
                <a:latin typeface="Georgia"/>
                <a:cs typeface="Georgia"/>
              </a:rPr>
              <a:t>Основные </a:t>
            </a:r>
            <a:r>
              <a:rPr sz="1800" spc="-35" dirty="0">
                <a:solidFill>
                  <a:srgbClr val="FFFFFF"/>
                </a:solidFill>
                <a:latin typeface="Georgia"/>
                <a:cs typeface="Georgia"/>
              </a:rPr>
              <a:t>цели </a:t>
            </a:r>
            <a:r>
              <a:rPr sz="1800" spc="-40" dirty="0">
                <a:solidFill>
                  <a:srgbClr val="FFFFFF"/>
                </a:solidFill>
                <a:latin typeface="Georgia"/>
                <a:cs typeface="Georgia"/>
              </a:rPr>
              <a:t>и </a:t>
            </a:r>
            <a:r>
              <a:rPr sz="1800" spc="-35" dirty="0">
                <a:solidFill>
                  <a:srgbClr val="FFFFFF"/>
                </a:solidFill>
                <a:latin typeface="Georgia"/>
                <a:cs typeface="Georgia"/>
              </a:rPr>
              <a:t>задачи </a:t>
            </a:r>
            <a:r>
              <a:rPr sz="1800" spc="-20" dirty="0">
                <a:solidFill>
                  <a:srgbClr val="FFFFFF"/>
                </a:solidFill>
                <a:latin typeface="Georgia"/>
                <a:cs typeface="Georgia"/>
              </a:rPr>
              <a:t>центра  </a:t>
            </a:r>
            <a:r>
              <a:rPr sz="1800" spc="-25" dirty="0">
                <a:solidFill>
                  <a:srgbClr val="FFFFFF"/>
                </a:solidFill>
                <a:latin typeface="Georgia"/>
                <a:cs typeface="Georgia"/>
              </a:rPr>
              <a:t>сюжетно</a:t>
            </a:r>
            <a:r>
              <a:rPr sz="1800" spc="-25" dirty="0">
                <a:solidFill>
                  <a:srgbClr val="FFFFFF"/>
                </a:solidFill>
                <a:latin typeface="Trebuchet MS"/>
                <a:cs typeface="Trebuchet MS"/>
              </a:rPr>
              <a:t>-</a:t>
            </a:r>
            <a:r>
              <a:rPr sz="1800" spc="-25" dirty="0">
                <a:solidFill>
                  <a:srgbClr val="FFFFFF"/>
                </a:solidFill>
                <a:latin typeface="Georgia"/>
                <a:cs typeface="Georgia"/>
              </a:rPr>
              <a:t>ролевых </a:t>
            </a:r>
            <a:r>
              <a:rPr sz="1800" spc="-45" dirty="0">
                <a:solidFill>
                  <a:srgbClr val="FFFFFF"/>
                </a:solidFill>
                <a:latin typeface="Georgia"/>
                <a:cs typeface="Georgia"/>
              </a:rPr>
              <a:t>игр: </a:t>
            </a:r>
            <a:r>
              <a:rPr sz="1800" spc="-25" dirty="0">
                <a:solidFill>
                  <a:srgbClr val="FFFFFF"/>
                </a:solidFill>
                <a:latin typeface="Georgia"/>
                <a:cs typeface="Georgia"/>
              </a:rPr>
              <a:t>создание  </a:t>
            </a:r>
            <a:r>
              <a:rPr sz="1800" spc="-20" dirty="0">
                <a:solidFill>
                  <a:srgbClr val="FFFFFF"/>
                </a:solidFill>
                <a:latin typeface="Georgia"/>
                <a:cs typeface="Georgia"/>
              </a:rPr>
              <a:t>условий </a:t>
            </a:r>
            <a:r>
              <a:rPr sz="1800" spc="-25" dirty="0">
                <a:solidFill>
                  <a:srgbClr val="FFFFFF"/>
                </a:solidFill>
                <a:latin typeface="Georgia"/>
                <a:cs typeface="Georgia"/>
              </a:rPr>
              <a:t>для </a:t>
            </a:r>
            <a:r>
              <a:rPr sz="1800" spc="-20" dirty="0">
                <a:solidFill>
                  <a:srgbClr val="FFFFFF"/>
                </a:solidFill>
                <a:latin typeface="Georgia"/>
                <a:cs typeface="Georgia"/>
              </a:rPr>
              <a:t>развития </a:t>
            </a:r>
            <a:r>
              <a:rPr sz="1800" spc="-15" dirty="0">
                <a:solidFill>
                  <a:srgbClr val="FFFFFF"/>
                </a:solidFill>
                <a:latin typeface="Georgia"/>
                <a:cs typeface="Georgia"/>
              </a:rPr>
              <a:t>игровой  </a:t>
            </a:r>
            <a:r>
              <a:rPr sz="1800" spc="-5" dirty="0">
                <a:solidFill>
                  <a:srgbClr val="FFFFFF"/>
                </a:solidFill>
                <a:latin typeface="Georgia"/>
                <a:cs typeface="Georgia"/>
              </a:rPr>
              <a:t>деятельности </a:t>
            </a:r>
            <a:r>
              <a:rPr sz="1800" spc="-15" dirty="0">
                <a:solidFill>
                  <a:srgbClr val="FFFFFF"/>
                </a:solidFill>
                <a:latin typeface="Georgia"/>
                <a:cs typeface="Georgia"/>
              </a:rPr>
              <a:t>детей;  </a:t>
            </a:r>
            <a:r>
              <a:rPr sz="1800" spc="-40" dirty="0">
                <a:solidFill>
                  <a:srgbClr val="FFFFFF"/>
                </a:solidFill>
                <a:latin typeface="Georgia"/>
                <a:cs typeface="Georgia"/>
              </a:rPr>
              <a:t>формирование </a:t>
            </a:r>
            <a:r>
              <a:rPr sz="1800" spc="-15" dirty="0">
                <a:solidFill>
                  <a:srgbClr val="FFFFFF"/>
                </a:solidFill>
                <a:latin typeface="Georgia"/>
                <a:cs typeface="Georgia"/>
              </a:rPr>
              <a:t>игровых </a:t>
            </a:r>
            <a:r>
              <a:rPr sz="1800" spc="-50" dirty="0">
                <a:solidFill>
                  <a:srgbClr val="FFFFFF"/>
                </a:solidFill>
                <a:latin typeface="Georgia"/>
                <a:cs typeface="Georgia"/>
              </a:rPr>
              <a:t>умений,  </a:t>
            </a:r>
            <a:r>
              <a:rPr sz="1800" spc="-15" dirty="0">
                <a:solidFill>
                  <a:srgbClr val="FFFFFF"/>
                </a:solidFill>
                <a:latin typeface="Georgia"/>
                <a:cs typeface="Georgia"/>
              </a:rPr>
              <a:t>развитие </a:t>
            </a:r>
            <a:r>
              <a:rPr sz="1800" spc="-35" dirty="0">
                <a:solidFill>
                  <a:srgbClr val="FFFFFF"/>
                </a:solidFill>
                <a:latin typeface="Georgia"/>
                <a:cs typeface="Georgia"/>
              </a:rPr>
              <a:t>культурных </a:t>
            </a:r>
            <a:r>
              <a:rPr sz="1800" spc="-75" dirty="0">
                <a:solidFill>
                  <a:srgbClr val="FFFFFF"/>
                </a:solidFill>
                <a:latin typeface="Georgia"/>
                <a:cs typeface="Georgia"/>
              </a:rPr>
              <a:t>форм </a:t>
            </a:r>
            <a:r>
              <a:rPr sz="1800" spc="-40" dirty="0">
                <a:solidFill>
                  <a:srgbClr val="FFFFFF"/>
                </a:solidFill>
                <a:latin typeface="Georgia"/>
                <a:cs typeface="Georgia"/>
              </a:rPr>
              <a:t>игры;  </a:t>
            </a:r>
            <a:r>
              <a:rPr sz="1800" spc="-5" dirty="0">
                <a:solidFill>
                  <a:srgbClr val="FFFFFF"/>
                </a:solidFill>
                <a:latin typeface="Georgia"/>
                <a:cs typeface="Georgia"/>
              </a:rPr>
              <a:t>всестороннее </a:t>
            </a:r>
            <a:r>
              <a:rPr sz="1800" spc="-15" dirty="0">
                <a:solidFill>
                  <a:srgbClr val="FFFFFF"/>
                </a:solidFill>
                <a:latin typeface="Georgia"/>
                <a:cs typeface="Georgia"/>
              </a:rPr>
              <a:t>воспитание </a:t>
            </a:r>
            <a:r>
              <a:rPr sz="1800" spc="-40" dirty="0">
                <a:solidFill>
                  <a:srgbClr val="FFFFFF"/>
                </a:solidFill>
                <a:latin typeface="Georgia"/>
                <a:cs typeface="Georgia"/>
              </a:rPr>
              <a:t>и  </a:t>
            </a:r>
            <a:r>
              <a:rPr sz="1800" spc="-25" dirty="0">
                <a:solidFill>
                  <a:srgbClr val="FFFFFF"/>
                </a:solidFill>
                <a:latin typeface="Georgia"/>
                <a:cs typeface="Georgia"/>
              </a:rPr>
              <a:t>гармоническое </a:t>
            </a:r>
            <a:r>
              <a:rPr sz="1800" spc="-15" dirty="0">
                <a:solidFill>
                  <a:srgbClr val="FFFFFF"/>
                </a:solidFill>
                <a:latin typeface="Georgia"/>
                <a:cs typeface="Georgia"/>
              </a:rPr>
              <a:t>развитие </a:t>
            </a:r>
            <a:r>
              <a:rPr sz="1800" dirty="0">
                <a:solidFill>
                  <a:srgbClr val="FFFFFF"/>
                </a:solidFill>
                <a:latin typeface="Georgia"/>
                <a:cs typeface="Georgia"/>
              </a:rPr>
              <a:t>детей </a:t>
            </a:r>
            <a:r>
              <a:rPr sz="1800" spc="10" dirty="0">
                <a:solidFill>
                  <a:srgbClr val="FFFFFF"/>
                </a:solidFill>
                <a:latin typeface="Georgia"/>
                <a:cs typeface="Georgia"/>
              </a:rPr>
              <a:t>в  </a:t>
            </a:r>
            <a:r>
              <a:rPr sz="1800" spc="-20" dirty="0">
                <a:solidFill>
                  <a:srgbClr val="FFFFFF"/>
                </a:solidFill>
                <a:latin typeface="Georgia"/>
                <a:cs typeface="Georgia"/>
              </a:rPr>
              <a:t>игре </a:t>
            </a:r>
            <a:r>
              <a:rPr sz="1800" spc="-35" dirty="0">
                <a:solidFill>
                  <a:srgbClr val="FFFFFF"/>
                </a:solidFill>
                <a:latin typeface="Georgia"/>
                <a:cs typeface="Georgia"/>
              </a:rPr>
              <a:t>(эмоционально</a:t>
            </a:r>
            <a:r>
              <a:rPr sz="1800" spc="-35" dirty="0">
                <a:solidFill>
                  <a:srgbClr val="FFFFFF"/>
                </a:solidFill>
                <a:latin typeface="Trebuchet MS"/>
                <a:cs typeface="Trebuchet MS"/>
              </a:rPr>
              <a:t>-  </a:t>
            </a:r>
            <a:r>
              <a:rPr sz="1800" spc="-15" dirty="0">
                <a:solidFill>
                  <a:srgbClr val="FFFFFF"/>
                </a:solidFill>
                <a:latin typeface="Georgia"/>
                <a:cs typeface="Georgia"/>
              </a:rPr>
              <a:t>нравственное, умственное,  </a:t>
            </a:r>
            <a:r>
              <a:rPr sz="1800" spc="-40" dirty="0">
                <a:solidFill>
                  <a:srgbClr val="FFFFFF"/>
                </a:solidFill>
                <a:latin typeface="Georgia"/>
                <a:cs typeface="Georgia"/>
              </a:rPr>
              <a:t>физическое, </a:t>
            </a:r>
            <a:r>
              <a:rPr sz="1800" spc="-20" dirty="0">
                <a:solidFill>
                  <a:srgbClr val="FFFFFF"/>
                </a:solidFill>
                <a:latin typeface="Georgia"/>
                <a:cs typeface="Georgia"/>
              </a:rPr>
              <a:t>художественно</a:t>
            </a:r>
            <a:r>
              <a:rPr sz="1800" spc="-20" dirty="0">
                <a:solidFill>
                  <a:srgbClr val="FFFFFF"/>
                </a:solidFill>
                <a:latin typeface="Trebuchet MS"/>
                <a:cs typeface="Trebuchet MS"/>
              </a:rPr>
              <a:t>-  </a:t>
            </a:r>
            <a:r>
              <a:rPr sz="1800" spc="-5" dirty="0">
                <a:solidFill>
                  <a:srgbClr val="FFFFFF"/>
                </a:solidFill>
                <a:latin typeface="Georgia"/>
                <a:cs typeface="Georgia"/>
              </a:rPr>
              <a:t>эстетическое </a:t>
            </a:r>
            <a:r>
              <a:rPr sz="1800" spc="-40" dirty="0">
                <a:solidFill>
                  <a:srgbClr val="FFFFFF"/>
                </a:solidFill>
                <a:latin typeface="Georgia"/>
                <a:cs typeface="Georgia"/>
              </a:rPr>
              <a:t>и </a:t>
            </a:r>
            <a:r>
              <a:rPr sz="1800" spc="-25" dirty="0">
                <a:solidFill>
                  <a:srgbClr val="FFFFFF"/>
                </a:solidFill>
                <a:latin typeface="Georgia"/>
                <a:cs typeface="Georgia"/>
              </a:rPr>
              <a:t>социально</a:t>
            </a:r>
            <a:r>
              <a:rPr sz="1800" spc="-25" dirty="0">
                <a:solidFill>
                  <a:srgbClr val="FFFFFF"/>
                </a:solidFill>
                <a:latin typeface="Trebuchet MS"/>
                <a:cs typeface="Trebuchet MS"/>
              </a:rPr>
              <a:t>-  </a:t>
            </a:r>
            <a:r>
              <a:rPr sz="1800" spc="-25" dirty="0">
                <a:solidFill>
                  <a:srgbClr val="FFFFFF"/>
                </a:solidFill>
                <a:latin typeface="Georgia"/>
                <a:cs typeface="Georgia"/>
              </a:rPr>
              <a:t>коммуникативное); </a:t>
            </a:r>
            <a:r>
              <a:rPr sz="1800" spc="-15" dirty="0">
                <a:solidFill>
                  <a:srgbClr val="FFFFFF"/>
                </a:solidFill>
                <a:latin typeface="Georgia"/>
                <a:cs typeface="Georgia"/>
              </a:rPr>
              <a:t>развитие  самостоятельности, </a:t>
            </a:r>
            <a:r>
              <a:rPr sz="1800" spc="-35" dirty="0">
                <a:solidFill>
                  <a:srgbClr val="FFFFFF"/>
                </a:solidFill>
                <a:latin typeface="Georgia"/>
                <a:cs typeface="Georgia"/>
              </a:rPr>
              <a:t>инициативы,  </a:t>
            </a:r>
            <a:r>
              <a:rPr sz="1800" spc="-5" dirty="0">
                <a:solidFill>
                  <a:srgbClr val="FFFFFF"/>
                </a:solidFill>
                <a:latin typeface="Georgia"/>
                <a:cs typeface="Georgia"/>
              </a:rPr>
              <a:t>творчества, </a:t>
            </a:r>
            <a:r>
              <a:rPr sz="1800" spc="-10" dirty="0">
                <a:solidFill>
                  <a:srgbClr val="FFFFFF"/>
                </a:solidFill>
                <a:latin typeface="Georgia"/>
                <a:cs typeface="Georgia"/>
              </a:rPr>
              <a:t>навыков  </a:t>
            </a:r>
            <a:r>
              <a:rPr sz="1800" spc="-35" dirty="0">
                <a:solidFill>
                  <a:srgbClr val="FFFFFF"/>
                </a:solidFill>
                <a:latin typeface="Georgia"/>
                <a:cs typeface="Georgia"/>
              </a:rPr>
              <a:t>саморегуляции; </a:t>
            </a:r>
            <a:r>
              <a:rPr sz="1800" spc="-40" dirty="0">
                <a:solidFill>
                  <a:srgbClr val="FFFFFF"/>
                </a:solidFill>
                <a:latin typeface="Georgia"/>
                <a:cs typeface="Georgia"/>
              </a:rPr>
              <a:t>формирование  </a:t>
            </a:r>
            <a:r>
              <a:rPr sz="1800" spc="-20" dirty="0">
                <a:solidFill>
                  <a:srgbClr val="FFFFFF"/>
                </a:solidFill>
                <a:latin typeface="Georgia"/>
                <a:cs typeface="Georgia"/>
              </a:rPr>
              <a:t>доброжелательного </a:t>
            </a:r>
            <a:r>
              <a:rPr sz="1800" spc="-30" dirty="0">
                <a:solidFill>
                  <a:srgbClr val="FFFFFF"/>
                </a:solidFill>
                <a:latin typeface="Georgia"/>
                <a:cs typeface="Georgia"/>
              </a:rPr>
              <a:t>отношения </a:t>
            </a:r>
            <a:r>
              <a:rPr sz="1800" spc="-20" dirty="0">
                <a:solidFill>
                  <a:srgbClr val="FFFFFF"/>
                </a:solidFill>
                <a:latin typeface="Georgia"/>
                <a:cs typeface="Georgia"/>
              </a:rPr>
              <a:t>к  </a:t>
            </a:r>
            <a:r>
              <a:rPr sz="1800" spc="-25" dirty="0">
                <a:solidFill>
                  <a:srgbClr val="FFFFFF"/>
                </a:solidFill>
                <a:latin typeface="Georgia"/>
                <a:cs typeface="Georgia"/>
              </a:rPr>
              <a:t>сверстникам, </a:t>
            </a:r>
            <a:r>
              <a:rPr sz="1800" spc="-35" dirty="0">
                <a:solidFill>
                  <a:srgbClr val="FFFFFF"/>
                </a:solidFill>
                <a:latin typeface="Georgia"/>
                <a:cs typeface="Georgia"/>
              </a:rPr>
              <a:t>умения  </a:t>
            </a:r>
            <a:r>
              <a:rPr sz="1800" spc="-15" dirty="0">
                <a:solidFill>
                  <a:srgbClr val="FFFFFF"/>
                </a:solidFill>
                <a:latin typeface="Georgia"/>
                <a:cs typeface="Georgia"/>
              </a:rPr>
              <a:t>взаимодействовать,  </a:t>
            </a:r>
            <a:r>
              <a:rPr sz="1800" spc="-10" dirty="0">
                <a:solidFill>
                  <a:srgbClr val="FFFFFF"/>
                </a:solidFill>
                <a:latin typeface="Georgia"/>
                <a:cs typeface="Georgia"/>
              </a:rPr>
              <a:t>договариваться, самостоятельно  </a:t>
            </a:r>
            <a:r>
              <a:rPr sz="1800" spc="-25" dirty="0">
                <a:solidFill>
                  <a:srgbClr val="FFFFFF"/>
                </a:solidFill>
                <a:latin typeface="Georgia"/>
                <a:cs typeface="Georgia"/>
              </a:rPr>
              <a:t>разрешать </a:t>
            </a:r>
            <a:r>
              <a:rPr sz="1800" spc="-40" dirty="0">
                <a:solidFill>
                  <a:srgbClr val="FFFFFF"/>
                </a:solidFill>
                <a:latin typeface="Georgia"/>
                <a:cs typeface="Georgia"/>
              </a:rPr>
              <a:t>конфликтные  ситуации.</a:t>
            </a:r>
            <a:endParaRPr sz="1800" dirty="0">
              <a:latin typeface="Georgia"/>
              <a:cs typeface="Georgia"/>
            </a:endParaRPr>
          </a:p>
        </p:txBody>
      </p:sp>
      <p:pic>
        <p:nvPicPr>
          <p:cNvPr id="4098" name="Picture 2" descr="C:\Users\User\Desktop\аттестация\новые фото\x_OxMGgGub0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8445" y="609600"/>
            <a:ext cx="3705225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User\Desktop\аттестация\новые фото\zYlaXX-ptUg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46316" y="609600"/>
            <a:ext cx="4010025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4581540" y="200040"/>
            <a:ext cx="2790825" cy="533400"/>
            <a:chOff x="4581540" y="200040"/>
            <a:chExt cx="2790825" cy="533400"/>
          </a:xfrm>
        </p:grpSpPr>
        <p:sp>
          <p:nvSpPr>
            <p:cNvPr id="3" name="object 3"/>
            <p:cNvSpPr/>
            <p:nvPr/>
          </p:nvSpPr>
          <p:spPr>
            <a:xfrm>
              <a:off x="4581540" y="200040"/>
              <a:ext cx="466725" cy="533400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4714890" y="200040"/>
              <a:ext cx="2657475" cy="533400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" name="object 5"/>
          <p:cNvSpPr txBox="1"/>
          <p:nvPr/>
        </p:nvSpPr>
        <p:spPr>
          <a:xfrm>
            <a:off x="4721863" y="274949"/>
            <a:ext cx="248285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spc="-130" dirty="0">
                <a:solidFill>
                  <a:schemeClr val="bg1"/>
                </a:solidFill>
                <a:latin typeface="Trebuchet MS"/>
                <a:cs typeface="Trebuchet MS"/>
              </a:rPr>
              <a:t>2. </a:t>
            </a:r>
            <a:r>
              <a:rPr sz="1800" b="1" spc="65" dirty="0">
                <a:solidFill>
                  <a:schemeClr val="bg1"/>
                </a:solidFill>
                <a:latin typeface="Trebuchet MS"/>
                <a:cs typeface="Trebuchet MS"/>
              </a:rPr>
              <a:t>АКТИВНЫЙ</a:t>
            </a:r>
            <a:r>
              <a:rPr sz="1800" b="1" spc="-265" dirty="0">
                <a:solidFill>
                  <a:schemeClr val="bg1"/>
                </a:solidFill>
                <a:latin typeface="Trebuchet MS"/>
                <a:cs typeface="Trebuchet MS"/>
              </a:rPr>
              <a:t> </a:t>
            </a:r>
            <a:r>
              <a:rPr sz="1800" b="1" spc="-15" dirty="0">
                <a:solidFill>
                  <a:schemeClr val="bg1"/>
                </a:solidFill>
                <a:latin typeface="Trebuchet MS"/>
                <a:cs typeface="Trebuchet MS"/>
              </a:rPr>
              <a:t>СЕКТОР</a:t>
            </a:r>
            <a:endParaRPr sz="1800" dirty="0">
              <a:solidFill>
                <a:schemeClr val="bg1"/>
              </a:solidFill>
              <a:latin typeface="Trebuchet MS"/>
              <a:cs typeface="Trebuchet MS"/>
            </a:endParaRPr>
          </a:p>
        </p:txBody>
      </p:sp>
      <p:grpSp>
        <p:nvGrpSpPr>
          <p:cNvPr id="6" name="object 6"/>
          <p:cNvGrpSpPr/>
          <p:nvPr/>
        </p:nvGrpSpPr>
        <p:grpSpPr>
          <a:xfrm>
            <a:off x="1943100" y="5848350"/>
            <a:ext cx="1905000" cy="466725"/>
            <a:chOff x="1943100" y="5848350"/>
            <a:chExt cx="1905000" cy="466725"/>
          </a:xfrm>
        </p:grpSpPr>
        <p:sp>
          <p:nvSpPr>
            <p:cNvPr id="7" name="object 7"/>
            <p:cNvSpPr/>
            <p:nvPr/>
          </p:nvSpPr>
          <p:spPr>
            <a:xfrm>
              <a:off x="1943100" y="5848350"/>
              <a:ext cx="1295400" cy="466725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2943225" y="5848350"/>
              <a:ext cx="904875" cy="466725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" name="object 9"/>
          <p:cNvSpPr txBox="1"/>
          <p:nvPr/>
        </p:nvSpPr>
        <p:spPr>
          <a:xfrm>
            <a:off x="1308100" y="6274380"/>
            <a:ext cx="1635125" cy="254557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lang="ru-RU" sz="1550" spc="-10" dirty="0" smtClean="0">
                <a:solidFill>
                  <a:schemeClr val="bg1"/>
                </a:solidFill>
                <a:latin typeface="Georgia"/>
                <a:cs typeface="Georgia"/>
              </a:rPr>
              <a:t>«Салон красоты»</a:t>
            </a:r>
            <a:endParaRPr sz="1550" dirty="0">
              <a:solidFill>
                <a:schemeClr val="bg1"/>
              </a:solidFill>
              <a:latin typeface="Georgia"/>
              <a:cs typeface="Georgia"/>
            </a:endParaRPr>
          </a:p>
        </p:txBody>
      </p:sp>
      <p:grpSp>
        <p:nvGrpSpPr>
          <p:cNvPr id="10" name="object 10"/>
          <p:cNvGrpSpPr/>
          <p:nvPr/>
        </p:nvGrpSpPr>
        <p:grpSpPr>
          <a:xfrm>
            <a:off x="9067800" y="6081711"/>
            <a:ext cx="1962135" cy="507124"/>
            <a:chOff x="7896240" y="5848350"/>
            <a:chExt cx="1962135" cy="652303"/>
          </a:xfrm>
        </p:grpSpPr>
        <p:sp>
          <p:nvSpPr>
            <p:cNvPr id="11" name="object 11"/>
            <p:cNvSpPr/>
            <p:nvPr/>
          </p:nvSpPr>
          <p:spPr>
            <a:xfrm>
              <a:off x="7896240" y="6033928"/>
              <a:ext cx="1295400" cy="466725"/>
            </a:xfrm>
            <a:prstGeom prst="rect">
              <a:avLst/>
            </a:prstGeom>
            <a:blipFill>
              <a:blip r:embed="rId6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r>
                <a:rPr lang="ru-RU" dirty="0" smtClean="0">
                  <a:solidFill>
                    <a:schemeClr val="bg1"/>
                  </a:solidFill>
                </a:rPr>
                <a:t>«Больница»</a:t>
              </a:r>
              <a:endParaRPr dirty="0">
                <a:solidFill>
                  <a:schemeClr val="bg1"/>
                </a:solidFill>
              </a:endParaRPr>
            </a:p>
          </p:txBody>
        </p:sp>
        <p:sp>
          <p:nvSpPr>
            <p:cNvPr id="12" name="object 12"/>
            <p:cNvSpPr/>
            <p:nvPr/>
          </p:nvSpPr>
          <p:spPr>
            <a:xfrm>
              <a:off x="8896350" y="5848350"/>
              <a:ext cx="962025" cy="466725"/>
            </a:xfrm>
            <a:prstGeom prst="rect">
              <a:avLst/>
            </a:prstGeom>
            <a:blipFill>
              <a:blip r:embed="rId7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pic>
        <p:nvPicPr>
          <p:cNvPr id="17" name="Picture 2" descr="https://sun9-66.userapi.com/c813024/v813024236/9165b/Kg7Vrk4bxpk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4800" y="733439"/>
            <a:ext cx="3090862" cy="53111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4" descr="https://sun9-58.userapi.com/c857224/v857224236/16cf22/gzHCephR3fw.jp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26224" y="1367802"/>
            <a:ext cx="3733800" cy="4676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4" descr="https://sun9-47.userapi.com/c857520/v857520236/1e782f/uSBfTaed50E.jpg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77200" y="772028"/>
            <a:ext cx="3479546" cy="53096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TextBox 19"/>
          <p:cNvSpPr txBox="1"/>
          <p:nvPr/>
        </p:nvSpPr>
        <p:spPr>
          <a:xfrm>
            <a:off x="4581540" y="6263136"/>
            <a:ext cx="18192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«Магазин»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67000" y="228600"/>
            <a:ext cx="5334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ru-RU" b="1" spc="-130" dirty="0">
                <a:solidFill>
                  <a:schemeClr val="bg1"/>
                </a:solidFill>
                <a:latin typeface="Trebuchet MS"/>
                <a:cs typeface="Trebuchet MS"/>
              </a:rPr>
              <a:t>2. </a:t>
            </a:r>
            <a:r>
              <a:rPr lang="ru-RU" b="1" spc="65" dirty="0">
                <a:solidFill>
                  <a:schemeClr val="bg1"/>
                </a:solidFill>
                <a:latin typeface="Trebuchet MS"/>
                <a:cs typeface="Trebuchet MS"/>
              </a:rPr>
              <a:t>АКТИВНЫЙ</a:t>
            </a:r>
            <a:r>
              <a:rPr lang="ru-RU" b="1" spc="-265" dirty="0">
                <a:solidFill>
                  <a:schemeClr val="bg1"/>
                </a:solidFill>
                <a:latin typeface="Trebuchet MS"/>
                <a:cs typeface="Trebuchet MS"/>
              </a:rPr>
              <a:t> </a:t>
            </a:r>
            <a:r>
              <a:rPr lang="ru-RU" b="1" spc="-15" dirty="0">
                <a:solidFill>
                  <a:schemeClr val="bg1"/>
                </a:solidFill>
                <a:latin typeface="Trebuchet MS"/>
                <a:cs typeface="Trebuchet MS"/>
              </a:rPr>
              <a:t>СЕКТОР</a:t>
            </a:r>
            <a:endParaRPr lang="ru-RU" dirty="0">
              <a:solidFill>
                <a:schemeClr val="bg1"/>
              </a:solidFill>
              <a:latin typeface="Trebuchet MS"/>
              <a:cs typeface="Trebuchet MS"/>
            </a:endParaRPr>
          </a:p>
        </p:txBody>
      </p:sp>
      <p:pic>
        <p:nvPicPr>
          <p:cNvPr id="7170" name="Picture 2" descr="C:\Users\User\Desktop\аттестация\новые фото\vAyDKJeYPL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000" y="990600"/>
            <a:ext cx="4572000" cy="525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User\Desktop\аттестация\новые фото\5AEeaXnw93o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24600" y="990600"/>
            <a:ext cx="4695825" cy="525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7162800" y="6400800"/>
            <a:ext cx="259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«Воинская часть»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676400" y="6400800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«Пожарная часть»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020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552700" y="6210300"/>
            <a:ext cx="1962150" cy="46672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4" name="object 4"/>
          <p:cNvGrpSpPr/>
          <p:nvPr/>
        </p:nvGrpSpPr>
        <p:grpSpPr>
          <a:xfrm>
            <a:off x="8248650" y="6124575"/>
            <a:ext cx="1905635" cy="466725"/>
            <a:chOff x="8248650" y="6124575"/>
            <a:chExt cx="1905635" cy="466725"/>
          </a:xfrm>
        </p:grpSpPr>
        <p:sp>
          <p:nvSpPr>
            <p:cNvPr id="5" name="object 5"/>
            <p:cNvSpPr/>
            <p:nvPr/>
          </p:nvSpPr>
          <p:spPr>
            <a:xfrm>
              <a:off x="8248650" y="6124575"/>
              <a:ext cx="1295400" cy="466725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9248790" y="6124575"/>
              <a:ext cx="904875" cy="466725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8" name="object 8"/>
          <p:cNvGrpSpPr/>
          <p:nvPr/>
        </p:nvGrpSpPr>
        <p:grpSpPr>
          <a:xfrm>
            <a:off x="4581540" y="0"/>
            <a:ext cx="2790825" cy="523875"/>
            <a:chOff x="4581540" y="0"/>
            <a:chExt cx="2790825" cy="523875"/>
          </a:xfrm>
        </p:grpSpPr>
        <p:sp>
          <p:nvSpPr>
            <p:cNvPr id="9" name="object 9"/>
            <p:cNvSpPr/>
            <p:nvPr/>
          </p:nvSpPr>
          <p:spPr>
            <a:xfrm>
              <a:off x="4581540" y="0"/>
              <a:ext cx="466725" cy="523859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4714890" y="0"/>
              <a:ext cx="2657475" cy="523859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1" name="object 11"/>
          <p:cNvSpPr txBox="1"/>
          <p:nvPr/>
        </p:nvSpPr>
        <p:spPr>
          <a:xfrm>
            <a:off x="4721863" y="57843"/>
            <a:ext cx="2482850" cy="3003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spc="-125" dirty="0">
                <a:solidFill>
                  <a:srgbClr val="00AF50"/>
                </a:solidFill>
                <a:latin typeface="Trebuchet MS"/>
                <a:cs typeface="Trebuchet MS"/>
              </a:rPr>
              <a:t>2. </a:t>
            </a:r>
            <a:r>
              <a:rPr sz="1800" b="1" spc="65" dirty="0">
                <a:solidFill>
                  <a:srgbClr val="00AF50"/>
                </a:solidFill>
                <a:latin typeface="Trebuchet MS"/>
                <a:cs typeface="Trebuchet MS"/>
              </a:rPr>
              <a:t>АКТИВНЫЙ</a:t>
            </a:r>
            <a:r>
              <a:rPr sz="1800" b="1" spc="-295" dirty="0">
                <a:solidFill>
                  <a:srgbClr val="00AF50"/>
                </a:solidFill>
                <a:latin typeface="Trebuchet MS"/>
                <a:cs typeface="Trebuchet MS"/>
              </a:rPr>
              <a:t> </a:t>
            </a:r>
            <a:r>
              <a:rPr sz="1800" b="1" spc="-10" dirty="0">
                <a:solidFill>
                  <a:srgbClr val="00AF50"/>
                </a:solidFill>
                <a:latin typeface="Trebuchet MS"/>
                <a:cs typeface="Trebuchet MS"/>
              </a:rPr>
              <a:t>СЕКТОР</a:t>
            </a:r>
            <a:endParaRPr sz="1800">
              <a:latin typeface="Trebuchet MS"/>
              <a:cs typeface="Trebuchet MS"/>
            </a:endParaRPr>
          </a:p>
        </p:txBody>
      </p:sp>
      <p:pic>
        <p:nvPicPr>
          <p:cNvPr id="8194" name="Picture 2" descr="C:\Users\User\Desktop\аттестация\новые фото\wdjA3Y7uIp4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29400" y="609600"/>
            <a:ext cx="4572000" cy="5105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 descr="https://sun9-55.userapi.com/c855728/v855728899/224e9b/Ub_kmIOmFkc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90600" y="609600"/>
            <a:ext cx="4343400" cy="5105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Прямоугольник 14"/>
          <p:cNvSpPr/>
          <p:nvPr/>
        </p:nvSpPr>
        <p:spPr>
          <a:xfrm>
            <a:off x="-76200" y="5734789"/>
            <a:ext cx="1009146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368550" algn="ctr">
              <a:lnSpc>
                <a:spcPct val="100000"/>
              </a:lnSpc>
              <a:spcBef>
                <a:spcPts val="760"/>
              </a:spcBef>
            </a:pPr>
            <a:r>
              <a:rPr lang="ru-RU" sz="1400" spc="-5" dirty="0" smtClean="0">
                <a:solidFill>
                  <a:schemeClr val="bg1"/>
                </a:solidFill>
                <a:latin typeface="Cambria"/>
                <a:cs typeface="Cambria"/>
              </a:rPr>
              <a:t>Центр «Движения»                                                                                                                                                                                        </a:t>
            </a:r>
            <a:r>
              <a:rPr lang="ru-RU" sz="1400" dirty="0" smtClean="0">
                <a:solidFill>
                  <a:schemeClr val="bg1"/>
                </a:solidFill>
                <a:latin typeface="Times New Roman"/>
                <a:cs typeface="Times New Roman"/>
              </a:rPr>
              <a:t>В центре </a:t>
            </a:r>
            <a:r>
              <a:rPr lang="ru-RU" sz="1400" spc="-5" dirty="0" smtClean="0">
                <a:solidFill>
                  <a:schemeClr val="bg1"/>
                </a:solidFill>
                <a:latin typeface="Times New Roman"/>
                <a:cs typeface="Times New Roman"/>
              </a:rPr>
              <a:t>имеется безопасное, доступное </a:t>
            </a:r>
            <a:r>
              <a:rPr lang="ru-RU" sz="1400" spc="-15" dirty="0" smtClean="0">
                <a:solidFill>
                  <a:schemeClr val="bg1"/>
                </a:solidFill>
                <a:latin typeface="Times New Roman"/>
                <a:cs typeface="Times New Roman"/>
              </a:rPr>
              <a:t>оборудование </a:t>
            </a:r>
            <a:r>
              <a:rPr lang="ru-RU" sz="1400" dirty="0" smtClean="0">
                <a:solidFill>
                  <a:schemeClr val="bg1"/>
                </a:solidFill>
                <a:latin typeface="Times New Roman"/>
                <a:cs typeface="Times New Roman"/>
              </a:rPr>
              <a:t>для </a:t>
            </a:r>
            <a:r>
              <a:rPr lang="ru-RU" sz="1400" spc="-5" dirty="0" smtClean="0">
                <a:solidFill>
                  <a:schemeClr val="bg1"/>
                </a:solidFill>
                <a:latin typeface="Times New Roman"/>
                <a:cs typeface="Times New Roman"/>
              </a:rPr>
              <a:t>развития разнообразных </a:t>
            </a:r>
            <a:r>
              <a:rPr lang="ru-RU" sz="1400" spc="-10" dirty="0" smtClean="0">
                <a:solidFill>
                  <a:schemeClr val="bg1"/>
                </a:solidFill>
                <a:latin typeface="Times New Roman"/>
                <a:cs typeface="Times New Roman"/>
              </a:rPr>
              <a:t>умений </a:t>
            </a:r>
            <a:r>
              <a:rPr lang="ru-RU" sz="1400" spc="-5" dirty="0" smtClean="0">
                <a:solidFill>
                  <a:schemeClr val="bg1"/>
                </a:solidFill>
                <a:latin typeface="Times New Roman"/>
                <a:cs typeface="Times New Roman"/>
              </a:rPr>
              <a:t>(баланс, прыжки, вращение </a:t>
            </a:r>
            <a:r>
              <a:rPr lang="ru-RU" sz="1400" spc="-10" dirty="0" smtClean="0">
                <a:solidFill>
                  <a:schemeClr val="bg1"/>
                </a:solidFill>
                <a:latin typeface="Times New Roman"/>
                <a:cs typeface="Times New Roman"/>
              </a:rPr>
              <a:t>обруча, </a:t>
            </a:r>
            <a:r>
              <a:rPr lang="ru-RU" sz="1400" spc="10" dirty="0" smtClean="0">
                <a:solidFill>
                  <a:schemeClr val="bg1"/>
                </a:solidFill>
                <a:latin typeface="Times New Roman"/>
                <a:cs typeface="Times New Roman"/>
              </a:rPr>
              <a:t>игра </a:t>
            </a:r>
            <a:r>
              <a:rPr lang="ru-RU" sz="1400" dirty="0" smtClean="0">
                <a:solidFill>
                  <a:schemeClr val="bg1"/>
                </a:solidFill>
                <a:latin typeface="Times New Roman"/>
                <a:cs typeface="Times New Roman"/>
              </a:rPr>
              <a:t>в </a:t>
            </a:r>
            <a:r>
              <a:rPr lang="ru-RU" sz="1400" spc="-5" dirty="0" smtClean="0">
                <a:solidFill>
                  <a:schemeClr val="bg1"/>
                </a:solidFill>
                <a:latin typeface="Times New Roman"/>
                <a:cs typeface="Times New Roman"/>
              </a:rPr>
              <a:t>мяч, метание предметов,  игры </a:t>
            </a:r>
            <a:r>
              <a:rPr lang="ru-RU" sz="1400" dirty="0" smtClean="0">
                <a:solidFill>
                  <a:schemeClr val="bg1"/>
                </a:solidFill>
                <a:latin typeface="Times New Roman"/>
                <a:cs typeface="Times New Roman"/>
              </a:rPr>
              <a:t>в теннис., для </a:t>
            </a:r>
            <a:r>
              <a:rPr lang="ru-RU" sz="1400" spc="-5" dirty="0" smtClean="0">
                <a:solidFill>
                  <a:schemeClr val="bg1"/>
                </a:solidFill>
                <a:latin typeface="Times New Roman"/>
                <a:cs typeface="Times New Roman"/>
              </a:rPr>
              <a:t>проведения общеразвивающих упражнений, </a:t>
            </a:r>
            <a:r>
              <a:rPr lang="ru-RU" sz="1400" spc="-10" dirty="0" smtClean="0">
                <a:solidFill>
                  <a:schemeClr val="bg1"/>
                </a:solidFill>
                <a:latin typeface="Times New Roman"/>
                <a:cs typeface="Times New Roman"/>
              </a:rPr>
              <a:t>корригирующей</a:t>
            </a:r>
            <a:r>
              <a:rPr lang="ru-RU" sz="1400" spc="-50" dirty="0" smtClean="0">
                <a:solidFill>
                  <a:schemeClr val="bg1"/>
                </a:solidFill>
                <a:latin typeface="Times New Roman"/>
                <a:cs typeface="Times New Roman"/>
              </a:rPr>
              <a:t> </a:t>
            </a:r>
            <a:r>
              <a:rPr lang="ru-RU" sz="1400" spc="-5" dirty="0" smtClean="0">
                <a:solidFill>
                  <a:schemeClr val="bg1"/>
                </a:solidFill>
                <a:latin typeface="Times New Roman"/>
                <a:cs typeface="Times New Roman"/>
              </a:rPr>
              <a:t>гимнастики)</a:t>
            </a:r>
            <a:endParaRPr lang="ru-RU" sz="1400" dirty="0">
              <a:solidFill>
                <a:schemeClr val="bg1"/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28800" y="5916283"/>
            <a:ext cx="7239000" cy="5616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62125" algn="ctr">
              <a:lnSpc>
                <a:spcPct val="100000"/>
              </a:lnSpc>
              <a:spcBef>
                <a:spcPts val="550"/>
              </a:spcBef>
            </a:pPr>
            <a:r>
              <a:rPr lang="ru-RU" sz="1400" spc="-5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Центр музыки и театра</a:t>
            </a:r>
            <a:endParaRPr lang="ru-RU" sz="14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12700" algn="ctr">
              <a:lnSpc>
                <a:spcPct val="100000"/>
              </a:lnSpc>
              <a:spcBef>
                <a:spcPts val="300"/>
              </a:spcBef>
            </a:pPr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Центр включает в себя </a:t>
            </a:r>
            <a:r>
              <a:rPr lang="ru-RU" sz="1400" spc="-5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театрализованные пособия </a:t>
            </a:r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1400" spc="-5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музыкальные игрушки.</a:t>
            </a:r>
            <a:endParaRPr lang="ru-RU" sz="1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819400" y="228600"/>
            <a:ext cx="58674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2. Центр активности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https://sun9-63.userapi.com/c857332/v857332899/f57da/-0jF1bA6GeY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600" y="685800"/>
            <a:ext cx="3785617" cy="5047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6" descr="https://sun9-25.userapi.com/c857528/v857528899/1dc2c8/MDI0eAtIFmY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75758" y="685800"/>
            <a:ext cx="3788665" cy="50515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8" descr="https://sun9-38.userapi.com/c206724/v206724899/f7634/UbN_cc2lBI0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40871" y="695864"/>
            <a:ext cx="3788665" cy="50515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33011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505340" y="0"/>
            <a:ext cx="2952750" cy="52385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4645663" y="57843"/>
            <a:ext cx="2646045" cy="3003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spc="-125" dirty="0">
                <a:solidFill>
                  <a:schemeClr val="bg1"/>
                </a:solidFill>
                <a:latin typeface="Trebuchet MS"/>
                <a:cs typeface="Trebuchet MS"/>
              </a:rPr>
              <a:t>3. </a:t>
            </a:r>
            <a:r>
              <a:rPr sz="1800" b="1" spc="35" dirty="0">
                <a:solidFill>
                  <a:schemeClr val="bg1"/>
                </a:solidFill>
                <a:latin typeface="Trebuchet MS"/>
                <a:cs typeface="Trebuchet MS"/>
              </a:rPr>
              <a:t>СПОКОЙНЫЙ</a:t>
            </a:r>
            <a:r>
              <a:rPr sz="1800" b="1" spc="-275" dirty="0">
                <a:solidFill>
                  <a:schemeClr val="bg1"/>
                </a:solidFill>
                <a:latin typeface="Trebuchet MS"/>
                <a:cs typeface="Trebuchet MS"/>
              </a:rPr>
              <a:t> </a:t>
            </a:r>
            <a:r>
              <a:rPr sz="1800" b="1" spc="-10" dirty="0">
                <a:solidFill>
                  <a:schemeClr val="bg1"/>
                </a:solidFill>
                <a:latin typeface="Trebuchet MS"/>
                <a:cs typeface="Trebuchet MS"/>
              </a:rPr>
              <a:t>СЕКТОР</a:t>
            </a:r>
            <a:endParaRPr sz="1800" dirty="0">
              <a:solidFill>
                <a:schemeClr val="bg1"/>
              </a:solidFill>
              <a:latin typeface="Trebuchet MS"/>
              <a:cs typeface="Trebuchet MS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1028700" y="6096000"/>
            <a:ext cx="2009775" cy="46672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1752600" y="6145126"/>
            <a:ext cx="1736725" cy="254557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550" spc="-35" dirty="0">
                <a:solidFill>
                  <a:schemeClr val="bg1"/>
                </a:solidFill>
                <a:latin typeface="Georgia"/>
                <a:cs typeface="Georgia"/>
              </a:rPr>
              <a:t>Спокойный</a:t>
            </a:r>
            <a:r>
              <a:rPr sz="1550" spc="60" dirty="0">
                <a:solidFill>
                  <a:schemeClr val="bg1"/>
                </a:solidFill>
                <a:latin typeface="Georgia"/>
                <a:cs typeface="Georgia"/>
              </a:rPr>
              <a:t> </a:t>
            </a:r>
            <a:r>
              <a:rPr sz="1550" dirty="0">
                <a:solidFill>
                  <a:schemeClr val="bg1"/>
                </a:solidFill>
                <a:latin typeface="Georgia"/>
                <a:cs typeface="Georgia"/>
              </a:rPr>
              <a:t>сектор</a:t>
            </a:r>
          </a:p>
        </p:txBody>
      </p:sp>
      <p:sp>
        <p:nvSpPr>
          <p:cNvPr id="6" name="object 6"/>
          <p:cNvSpPr/>
          <p:nvPr/>
        </p:nvSpPr>
        <p:spPr>
          <a:xfrm>
            <a:off x="5172059" y="6076950"/>
            <a:ext cx="2009775" cy="466725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8" name="object 8"/>
          <p:cNvGrpSpPr/>
          <p:nvPr/>
        </p:nvGrpSpPr>
        <p:grpSpPr>
          <a:xfrm>
            <a:off x="9163050" y="6134100"/>
            <a:ext cx="2019300" cy="466725"/>
            <a:chOff x="9163050" y="6134100"/>
            <a:chExt cx="2019300" cy="466725"/>
          </a:xfrm>
        </p:grpSpPr>
        <p:sp>
          <p:nvSpPr>
            <p:cNvPr id="9" name="object 9"/>
            <p:cNvSpPr/>
            <p:nvPr/>
          </p:nvSpPr>
          <p:spPr>
            <a:xfrm>
              <a:off x="9163050" y="6134100"/>
              <a:ext cx="1409700" cy="466725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10277459" y="6134100"/>
              <a:ext cx="904875" cy="466725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1" name="object 11"/>
          <p:cNvSpPr txBox="1"/>
          <p:nvPr/>
        </p:nvSpPr>
        <p:spPr>
          <a:xfrm>
            <a:off x="8001000" y="6234429"/>
            <a:ext cx="1747520" cy="254557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550" spc="-35" dirty="0">
                <a:solidFill>
                  <a:schemeClr val="bg1"/>
                </a:solidFill>
                <a:latin typeface="Georgia"/>
                <a:cs typeface="Georgia"/>
              </a:rPr>
              <a:t>Спокойный</a:t>
            </a:r>
            <a:r>
              <a:rPr sz="1550" spc="145" dirty="0">
                <a:solidFill>
                  <a:schemeClr val="bg1"/>
                </a:solidFill>
                <a:latin typeface="Georgia"/>
                <a:cs typeface="Georgia"/>
              </a:rPr>
              <a:t> </a:t>
            </a:r>
            <a:r>
              <a:rPr sz="1550" dirty="0">
                <a:solidFill>
                  <a:schemeClr val="bg1"/>
                </a:solidFill>
                <a:latin typeface="Georgia"/>
                <a:cs typeface="Georgia"/>
              </a:rPr>
              <a:t>сектор</a:t>
            </a:r>
          </a:p>
        </p:txBody>
      </p:sp>
      <p:pic>
        <p:nvPicPr>
          <p:cNvPr id="5123" name="Picture 3" descr="C:\Users\User\Desktop\аттестация\новые фото\RbIbekCO0LQ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89470" y="457201"/>
            <a:ext cx="5044205" cy="5619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User\Desktop\аттестация\новые фото\63622NTP8bQ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3875" y="457201"/>
            <a:ext cx="5029200" cy="5524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457200" y="4038600"/>
            <a:ext cx="11486398" cy="2485937"/>
          </a:xfrm>
          <a:prstGeom prst="rect">
            <a:avLst/>
          </a:prstGeom>
        </p:spPr>
        <p:txBody>
          <a:bodyPr vert="horz" wrap="square" lIns="0" tIns="178435" rIns="0" bIns="0" rtlCol="0">
            <a:spAutoFit/>
          </a:bodyPr>
          <a:lstStyle/>
          <a:p>
            <a:pPr marL="6341745" algn="ctr">
              <a:lnSpc>
                <a:spcPct val="100000"/>
              </a:lnSpc>
              <a:spcBef>
                <a:spcPts val="1405"/>
              </a:spcBef>
            </a:pPr>
            <a:r>
              <a:rPr lang="ru-RU" sz="1800" spc="-95" dirty="0" smtClean="0">
                <a:solidFill>
                  <a:schemeClr val="bg1"/>
                </a:solidFill>
              </a:rPr>
              <a:t>Центр «Грамоты и книги»</a:t>
            </a:r>
            <a:endParaRPr sz="1800" spc="-5" dirty="0">
              <a:solidFill>
                <a:schemeClr val="bg1"/>
              </a:solidFill>
            </a:endParaRPr>
          </a:p>
          <a:p>
            <a:pPr marL="6341745" marR="5080">
              <a:lnSpc>
                <a:spcPct val="100200"/>
              </a:lnSpc>
              <a:spcBef>
                <a:spcPts val="720"/>
              </a:spcBef>
            </a:pPr>
            <a:r>
              <a:rPr sz="1800" spc="-75" dirty="0">
                <a:solidFill>
                  <a:srgbClr val="FFFFFF"/>
                </a:solidFill>
              </a:rPr>
              <a:t>В </a:t>
            </a:r>
            <a:r>
              <a:rPr lang="ru-RU" sz="1800" spc="-65" dirty="0" smtClean="0">
                <a:solidFill>
                  <a:srgbClr val="FFFFFF"/>
                </a:solidFill>
              </a:rPr>
              <a:t>центре книги</a:t>
            </a:r>
            <a:r>
              <a:rPr sz="1800" spc="-10" dirty="0" smtClean="0">
                <a:solidFill>
                  <a:srgbClr val="FFFFFF"/>
                </a:solidFill>
              </a:rPr>
              <a:t> </a:t>
            </a:r>
            <a:r>
              <a:rPr sz="1800" spc="-20" dirty="0" smtClean="0">
                <a:solidFill>
                  <a:srgbClr val="FFFFFF"/>
                </a:solidFill>
              </a:rPr>
              <a:t> </a:t>
            </a:r>
            <a:r>
              <a:rPr sz="1800" spc="-25" dirty="0">
                <a:solidFill>
                  <a:srgbClr val="FFFFFF"/>
                </a:solidFill>
              </a:rPr>
              <a:t>не </a:t>
            </a:r>
            <a:r>
              <a:rPr sz="1800" spc="-15" dirty="0">
                <a:solidFill>
                  <a:srgbClr val="FFFFFF"/>
                </a:solidFill>
              </a:rPr>
              <a:t>только  </a:t>
            </a:r>
            <a:r>
              <a:rPr sz="1800" spc="-20" dirty="0">
                <a:solidFill>
                  <a:srgbClr val="FFFFFF"/>
                </a:solidFill>
              </a:rPr>
              <a:t>художественные </a:t>
            </a:r>
            <a:r>
              <a:rPr sz="1800" spc="-45" dirty="0">
                <a:solidFill>
                  <a:srgbClr val="FFFFFF"/>
                </a:solidFill>
              </a:rPr>
              <a:t>книги, </a:t>
            </a:r>
            <a:r>
              <a:rPr sz="1800" spc="-35" dirty="0">
                <a:solidFill>
                  <a:srgbClr val="FFFFFF"/>
                </a:solidFill>
              </a:rPr>
              <a:t>но </a:t>
            </a:r>
            <a:r>
              <a:rPr sz="1800" spc="-40" dirty="0">
                <a:solidFill>
                  <a:srgbClr val="FFFFFF"/>
                </a:solidFill>
              </a:rPr>
              <a:t>и </a:t>
            </a:r>
            <a:r>
              <a:rPr sz="1800" spc="-5" dirty="0">
                <a:solidFill>
                  <a:srgbClr val="FFFFFF"/>
                </a:solidFill>
              </a:rPr>
              <a:t>портреты  </a:t>
            </a:r>
            <a:r>
              <a:rPr sz="1800" spc="-25" dirty="0">
                <a:solidFill>
                  <a:srgbClr val="FFFFFF"/>
                </a:solidFill>
              </a:rPr>
              <a:t>писателей.</a:t>
            </a:r>
            <a:r>
              <a:rPr sz="1800" spc="-65" dirty="0">
                <a:solidFill>
                  <a:srgbClr val="FFFFFF"/>
                </a:solidFill>
              </a:rPr>
              <a:t> </a:t>
            </a:r>
            <a:r>
              <a:rPr sz="1800" spc="5" dirty="0">
                <a:solidFill>
                  <a:srgbClr val="FFFFFF"/>
                </a:solidFill>
              </a:rPr>
              <a:t>Работает</a:t>
            </a:r>
            <a:r>
              <a:rPr sz="1800" spc="-240" dirty="0">
                <a:solidFill>
                  <a:srgbClr val="FFFFFF"/>
                </a:solidFill>
              </a:rPr>
              <a:t> </a:t>
            </a:r>
            <a:r>
              <a:rPr sz="1800" spc="-15" dirty="0">
                <a:solidFill>
                  <a:srgbClr val="FFFFFF"/>
                </a:solidFill>
              </a:rPr>
              <a:t>постоянная</a:t>
            </a:r>
            <a:r>
              <a:rPr sz="1800" spc="-125" dirty="0">
                <a:solidFill>
                  <a:srgbClr val="FFFFFF"/>
                </a:solidFill>
              </a:rPr>
              <a:t> </a:t>
            </a:r>
            <a:r>
              <a:rPr sz="1800" spc="5" dirty="0">
                <a:solidFill>
                  <a:srgbClr val="FFFFFF"/>
                </a:solidFill>
              </a:rPr>
              <a:t>выставка</a:t>
            </a:r>
            <a:r>
              <a:rPr sz="1800" spc="-190" dirty="0">
                <a:solidFill>
                  <a:srgbClr val="FFFFFF"/>
                </a:solidFill>
              </a:rPr>
              <a:t> </a:t>
            </a:r>
            <a:r>
              <a:rPr sz="1800" spc="-30" dirty="0">
                <a:solidFill>
                  <a:srgbClr val="FFFFFF"/>
                </a:solidFill>
              </a:rPr>
              <a:t>книг</a:t>
            </a:r>
            <a:r>
              <a:rPr sz="1800" spc="20" dirty="0">
                <a:solidFill>
                  <a:srgbClr val="FFFFFF"/>
                </a:solidFill>
              </a:rPr>
              <a:t> </a:t>
            </a:r>
            <a:r>
              <a:rPr sz="1800" spc="10" dirty="0">
                <a:solidFill>
                  <a:srgbClr val="FFFFFF"/>
                </a:solidFill>
              </a:rPr>
              <a:t>в  соответствии</a:t>
            </a:r>
            <a:r>
              <a:rPr sz="1800" spc="-225" dirty="0">
                <a:solidFill>
                  <a:srgbClr val="FFFFFF"/>
                </a:solidFill>
              </a:rPr>
              <a:t> </a:t>
            </a:r>
            <a:r>
              <a:rPr sz="1800" spc="-25" dirty="0">
                <a:solidFill>
                  <a:srgbClr val="FFFFFF"/>
                </a:solidFill>
              </a:rPr>
              <a:t>с</a:t>
            </a:r>
            <a:r>
              <a:rPr sz="1800" spc="-35" dirty="0">
                <a:solidFill>
                  <a:srgbClr val="FFFFFF"/>
                </a:solidFill>
              </a:rPr>
              <a:t> </a:t>
            </a:r>
            <a:r>
              <a:rPr sz="1800" spc="-30" dirty="0">
                <a:solidFill>
                  <a:srgbClr val="FFFFFF"/>
                </a:solidFill>
              </a:rPr>
              <a:t>выбранным</a:t>
            </a:r>
            <a:r>
              <a:rPr sz="1800" dirty="0">
                <a:solidFill>
                  <a:srgbClr val="FFFFFF"/>
                </a:solidFill>
              </a:rPr>
              <a:t> </a:t>
            </a:r>
            <a:r>
              <a:rPr sz="1800" spc="-30" dirty="0">
                <a:solidFill>
                  <a:srgbClr val="FFFFFF"/>
                </a:solidFill>
              </a:rPr>
              <a:t>писателем.</a:t>
            </a:r>
            <a:r>
              <a:rPr sz="1800" spc="-135" dirty="0">
                <a:solidFill>
                  <a:srgbClr val="FFFFFF"/>
                </a:solidFill>
              </a:rPr>
              <a:t> </a:t>
            </a:r>
            <a:r>
              <a:rPr sz="1800" spc="-15" dirty="0">
                <a:solidFill>
                  <a:srgbClr val="FFFFFF"/>
                </a:solidFill>
              </a:rPr>
              <a:t>Все</a:t>
            </a:r>
            <a:r>
              <a:rPr sz="1800" spc="-114" dirty="0">
                <a:solidFill>
                  <a:srgbClr val="FFFFFF"/>
                </a:solidFill>
              </a:rPr>
              <a:t> </a:t>
            </a:r>
            <a:r>
              <a:rPr sz="1800" spc="-30" dirty="0">
                <a:solidFill>
                  <a:srgbClr val="FFFFFF"/>
                </a:solidFill>
              </a:rPr>
              <a:t>книги  </a:t>
            </a:r>
            <a:r>
              <a:rPr sz="1800" spc="-40" dirty="0">
                <a:solidFill>
                  <a:srgbClr val="FFFFFF"/>
                </a:solidFill>
              </a:rPr>
              <a:t>и иллюстрации </a:t>
            </a:r>
            <a:r>
              <a:rPr sz="1800" spc="-15" dirty="0">
                <a:solidFill>
                  <a:srgbClr val="FFFFFF"/>
                </a:solidFill>
              </a:rPr>
              <a:t>обновляются </a:t>
            </a:r>
            <a:r>
              <a:rPr sz="1800" spc="220" dirty="0">
                <a:solidFill>
                  <a:srgbClr val="FFFFFF"/>
                </a:solidFill>
              </a:rPr>
              <a:t>1 </a:t>
            </a:r>
            <a:r>
              <a:rPr sz="1800" spc="-260" dirty="0">
                <a:solidFill>
                  <a:srgbClr val="FFFFFF"/>
                </a:solidFill>
              </a:rPr>
              <a:t>– </a:t>
            </a:r>
            <a:r>
              <a:rPr sz="1800" spc="-10" dirty="0">
                <a:solidFill>
                  <a:srgbClr val="FFFFFF"/>
                </a:solidFill>
              </a:rPr>
              <a:t>2 </a:t>
            </a:r>
            <a:r>
              <a:rPr sz="1800" spc="-35" dirty="0">
                <a:solidFill>
                  <a:srgbClr val="FFFFFF"/>
                </a:solidFill>
              </a:rPr>
              <a:t>раза </a:t>
            </a:r>
            <a:r>
              <a:rPr sz="1800" spc="10" dirty="0">
                <a:solidFill>
                  <a:srgbClr val="FFFFFF"/>
                </a:solidFill>
              </a:rPr>
              <a:t>в </a:t>
            </a:r>
            <a:r>
              <a:rPr sz="1800" spc="-30" dirty="0">
                <a:solidFill>
                  <a:srgbClr val="FFFFFF"/>
                </a:solidFill>
              </a:rPr>
              <a:t>месяц </a:t>
            </a:r>
            <a:r>
              <a:rPr sz="1800" spc="10" dirty="0">
                <a:solidFill>
                  <a:srgbClr val="FFFFFF"/>
                </a:solidFill>
              </a:rPr>
              <a:t>в  соответствии </a:t>
            </a:r>
            <a:r>
              <a:rPr sz="1800" spc="-25" dirty="0">
                <a:solidFill>
                  <a:srgbClr val="FFFFFF"/>
                </a:solidFill>
              </a:rPr>
              <a:t>с </a:t>
            </a:r>
            <a:r>
              <a:rPr sz="1800" spc="-10" dirty="0">
                <a:solidFill>
                  <a:srgbClr val="FFFFFF"/>
                </a:solidFill>
              </a:rPr>
              <a:t>возрастом </a:t>
            </a:r>
            <a:r>
              <a:rPr sz="1800" spc="-35" dirty="0">
                <a:solidFill>
                  <a:srgbClr val="FFFFFF"/>
                </a:solidFill>
              </a:rPr>
              <a:t>дошкольников </a:t>
            </a:r>
            <a:r>
              <a:rPr sz="1800" spc="-40" dirty="0">
                <a:solidFill>
                  <a:srgbClr val="FFFFFF"/>
                </a:solidFill>
              </a:rPr>
              <a:t>и  </a:t>
            </a:r>
            <a:r>
              <a:rPr sz="1800" spc="-25" dirty="0">
                <a:solidFill>
                  <a:srgbClr val="FFFFFF"/>
                </a:solidFill>
              </a:rPr>
              <a:t>тематикой.</a:t>
            </a:r>
            <a:endParaRPr sz="1800" dirty="0"/>
          </a:p>
        </p:txBody>
      </p:sp>
      <p:pic>
        <p:nvPicPr>
          <p:cNvPr id="4" name="Picture 2" descr="https://sun9-52.userapi.com/c858336/v858336105/1d693a/JJpvRS_XTvM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1000" y="304800"/>
            <a:ext cx="4724401" cy="579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C:\Users\User\Desktop\аттестация\новые фото\aQnBlDQ-LEk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53200" y="304800"/>
            <a:ext cx="4343400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5048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57175" y="6219825"/>
            <a:ext cx="3943350" cy="5334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398780" y="6300469"/>
            <a:ext cx="362902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60" dirty="0">
                <a:solidFill>
                  <a:srgbClr val="FFFFFF"/>
                </a:solidFill>
                <a:latin typeface="Georgia"/>
                <a:cs typeface="Georgia"/>
              </a:rPr>
              <a:t>Вход </a:t>
            </a:r>
            <a:r>
              <a:rPr sz="1800" spc="5" dirty="0">
                <a:solidFill>
                  <a:srgbClr val="FFFFFF"/>
                </a:solidFill>
                <a:latin typeface="Georgia"/>
                <a:cs typeface="Georgia"/>
              </a:rPr>
              <a:t>в </a:t>
            </a:r>
            <a:r>
              <a:rPr sz="1800" spc="-50" dirty="0">
                <a:solidFill>
                  <a:srgbClr val="FFFFFF"/>
                </a:solidFill>
                <a:latin typeface="Georgia"/>
                <a:cs typeface="Georgia"/>
              </a:rPr>
              <a:t>группу, </a:t>
            </a:r>
            <a:r>
              <a:rPr sz="1800" spc="-60" dirty="0">
                <a:solidFill>
                  <a:srgbClr val="FFFFFF"/>
                </a:solidFill>
                <a:latin typeface="Georgia"/>
                <a:cs typeface="Georgia"/>
              </a:rPr>
              <a:t>нижняя </a:t>
            </a:r>
            <a:r>
              <a:rPr sz="1800" spc="-15" dirty="0">
                <a:solidFill>
                  <a:srgbClr val="FFFFFF"/>
                </a:solidFill>
                <a:latin typeface="Georgia"/>
                <a:cs typeface="Georgia"/>
              </a:rPr>
              <a:t>левая</a:t>
            </a:r>
            <a:r>
              <a:rPr sz="1800" spc="-145" dirty="0">
                <a:solidFill>
                  <a:srgbClr val="FFFFFF"/>
                </a:solidFill>
                <a:latin typeface="Georgia"/>
                <a:cs typeface="Georgia"/>
              </a:rPr>
              <a:t> </a:t>
            </a:r>
            <a:r>
              <a:rPr sz="1800" spc="-15" dirty="0">
                <a:solidFill>
                  <a:srgbClr val="FFFFFF"/>
                </a:solidFill>
                <a:latin typeface="Georgia"/>
                <a:cs typeface="Georgia"/>
              </a:rPr>
              <a:t>точка</a:t>
            </a:r>
            <a:endParaRPr sz="1800">
              <a:latin typeface="Georgia"/>
              <a:cs typeface="Georgia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5181600" y="6276975"/>
            <a:ext cx="2590800" cy="5334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5319145" y="6354444"/>
            <a:ext cx="2278380" cy="3003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95" dirty="0">
                <a:solidFill>
                  <a:srgbClr val="FFFFFF"/>
                </a:solidFill>
                <a:latin typeface="Georgia"/>
                <a:cs typeface="Georgia"/>
              </a:rPr>
              <a:t>Нижняя </a:t>
            </a:r>
            <a:r>
              <a:rPr sz="1800" spc="-20" dirty="0">
                <a:solidFill>
                  <a:srgbClr val="FFFFFF"/>
                </a:solidFill>
                <a:latin typeface="Georgia"/>
                <a:cs typeface="Georgia"/>
              </a:rPr>
              <a:t>правая</a:t>
            </a:r>
            <a:r>
              <a:rPr sz="1800" spc="-50" dirty="0">
                <a:solidFill>
                  <a:srgbClr val="FFFFFF"/>
                </a:solidFill>
                <a:latin typeface="Georgia"/>
                <a:cs typeface="Georgia"/>
              </a:rPr>
              <a:t> </a:t>
            </a:r>
            <a:r>
              <a:rPr sz="1800" spc="-15" dirty="0">
                <a:solidFill>
                  <a:srgbClr val="FFFFFF"/>
                </a:solidFill>
                <a:latin typeface="Georgia"/>
                <a:cs typeface="Georgia"/>
              </a:rPr>
              <a:t>точка</a:t>
            </a:r>
            <a:endParaRPr sz="1800">
              <a:latin typeface="Georgia"/>
              <a:cs typeface="Georgia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676275" y="2962259"/>
            <a:ext cx="2486025" cy="5334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811213" y="3039424"/>
            <a:ext cx="2172970" cy="3003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30" dirty="0">
                <a:solidFill>
                  <a:srgbClr val="FFFFFF"/>
                </a:solidFill>
                <a:latin typeface="Georgia"/>
                <a:cs typeface="Georgia"/>
              </a:rPr>
              <a:t>Верхняя </a:t>
            </a:r>
            <a:r>
              <a:rPr sz="1800" spc="-15" dirty="0">
                <a:solidFill>
                  <a:srgbClr val="FFFFFF"/>
                </a:solidFill>
                <a:latin typeface="Georgia"/>
                <a:cs typeface="Georgia"/>
              </a:rPr>
              <a:t>левая</a:t>
            </a:r>
            <a:r>
              <a:rPr sz="1800" spc="-250" dirty="0">
                <a:solidFill>
                  <a:srgbClr val="FFFFFF"/>
                </a:solidFill>
                <a:latin typeface="Georgia"/>
                <a:cs typeface="Georgia"/>
              </a:rPr>
              <a:t> </a:t>
            </a:r>
            <a:r>
              <a:rPr sz="1800" spc="-15" dirty="0">
                <a:solidFill>
                  <a:srgbClr val="FFFFFF"/>
                </a:solidFill>
                <a:latin typeface="Georgia"/>
                <a:cs typeface="Georgia"/>
              </a:rPr>
              <a:t>точка</a:t>
            </a:r>
            <a:endParaRPr sz="1800">
              <a:latin typeface="Georgia"/>
              <a:cs typeface="Georgia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4924409" y="2943209"/>
            <a:ext cx="2619375" cy="53340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5061208" y="3018088"/>
            <a:ext cx="2306320" cy="3003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30" dirty="0">
                <a:solidFill>
                  <a:srgbClr val="FFFFFF"/>
                </a:solidFill>
                <a:latin typeface="Georgia"/>
                <a:cs typeface="Georgia"/>
              </a:rPr>
              <a:t>Верхняя </a:t>
            </a:r>
            <a:r>
              <a:rPr sz="1800" spc="-20" dirty="0">
                <a:solidFill>
                  <a:srgbClr val="FFFFFF"/>
                </a:solidFill>
                <a:latin typeface="Georgia"/>
                <a:cs typeface="Georgia"/>
              </a:rPr>
              <a:t>правая</a:t>
            </a:r>
            <a:r>
              <a:rPr sz="1800" spc="-260" dirty="0">
                <a:solidFill>
                  <a:srgbClr val="FFFFFF"/>
                </a:solidFill>
                <a:latin typeface="Georgia"/>
                <a:cs typeface="Georgia"/>
              </a:rPr>
              <a:t> </a:t>
            </a:r>
            <a:r>
              <a:rPr sz="1800" spc="-15" dirty="0">
                <a:solidFill>
                  <a:srgbClr val="FFFFFF"/>
                </a:solidFill>
                <a:latin typeface="Georgia"/>
                <a:cs typeface="Georgia"/>
              </a:rPr>
              <a:t>точка</a:t>
            </a:r>
            <a:endParaRPr sz="1800">
              <a:latin typeface="Georgia"/>
              <a:cs typeface="Georgia"/>
            </a:endParaRPr>
          </a:p>
        </p:txBody>
      </p:sp>
      <p:grpSp>
        <p:nvGrpSpPr>
          <p:cNvPr id="10" name="object 10"/>
          <p:cNvGrpSpPr/>
          <p:nvPr/>
        </p:nvGrpSpPr>
        <p:grpSpPr>
          <a:xfrm>
            <a:off x="8677290" y="1647809"/>
            <a:ext cx="3248025" cy="2867660"/>
            <a:chOff x="8677290" y="1647809"/>
            <a:chExt cx="3248025" cy="2867660"/>
          </a:xfrm>
        </p:grpSpPr>
        <p:sp>
          <p:nvSpPr>
            <p:cNvPr id="11" name="object 11"/>
            <p:cNvSpPr/>
            <p:nvPr/>
          </p:nvSpPr>
          <p:spPr>
            <a:xfrm>
              <a:off x="9801209" y="1647809"/>
              <a:ext cx="1038225" cy="704850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8724900" y="2219309"/>
              <a:ext cx="419100" cy="533400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8810640" y="2219309"/>
              <a:ext cx="3114659" cy="533400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9163050" y="2524109"/>
              <a:ext cx="438150" cy="533400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9267840" y="2524109"/>
              <a:ext cx="1200150" cy="533400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10134600" y="2524109"/>
              <a:ext cx="1238250" cy="533400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11039460" y="2524109"/>
              <a:ext cx="428625" cy="533400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8"/>
            <p:cNvSpPr/>
            <p:nvPr/>
          </p:nvSpPr>
          <p:spPr>
            <a:xfrm>
              <a:off x="10267950" y="2828924"/>
              <a:ext cx="962025" cy="66675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9"/>
            <p:cNvSpPr/>
            <p:nvPr/>
          </p:nvSpPr>
          <p:spPr>
            <a:xfrm>
              <a:off x="9048750" y="2819399"/>
              <a:ext cx="2381250" cy="533400"/>
            </a:xfrm>
            <a:prstGeom prst="rect">
              <a:avLst/>
            </a:prstGeom>
            <a:blipFill>
              <a:blip r:embed="rId1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/>
            <p:cNvSpPr/>
            <p:nvPr/>
          </p:nvSpPr>
          <p:spPr>
            <a:xfrm>
              <a:off x="11096610" y="2819399"/>
              <a:ext cx="447675" cy="533400"/>
            </a:xfrm>
            <a:prstGeom prst="rect">
              <a:avLst/>
            </a:prstGeom>
            <a:blipFill>
              <a:blip r:embed="rId1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21"/>
            <p:cNvSpPr/>
            <p:nvPr/>
          </p:nvSpPr>
          <p:spPr>
            <a:xfrm>
              <a:off x="9001140" y="3124199"/>
              <a:ext cx="2647950" cy="533400"/>
            </a:xfrm>
            <a:prstGeom prst="rect">
              <a:avLst/>
            </a:prstGeom>
            <a:blipFill>
              <a:blip r:embed="rId1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" name="object 22"/>
            <p:cNvSpPr/>
            <p:nvPr/>
          </p:nvSpPr>
          <p:spPr>
            <a:xfrm>
              <a:off x="8839200" y="3409950"/>
              <a:ext cx="2962275" cy="704850"/>
            </a:xfrm>
            <a:prstGeom prst="rect">
              <a:avLst/>
            </a:prstGeom>
            <a:blipFill>
              <a:blip r:embed="rId1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" name="object 23"/>
            <p:cNvSpPr/>
            <p:nvPr/>
          </p:nvSpPr>
          <p:spPr>
            <a:xfrm>
              <a:off x="8677290" y="3810000"/>
              <a:ext cx="3219450" cy="704850"/>
            </a:xfrm>
            <a:prstGeom prst="rect">
              <a:avLst/>
            </a:prstGeom>
            <a:blipFill>
              <a:blip r:embed="rId1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4" name="object 24"/>
          <p:cNvSpPr txBox="1"/>
          <p:nvPr/>
        </p:nvSpPr>
        <p:spPr>
          <a:xfrm>
            <a:off x="8867147" y="1736085"/>
            <a:ext cx="2834005" cy="2601866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" algn="ctr">
              <a:lnSpc>
                <a:spcPct val="100000"/>
              </a:lnSpc>
              <a:spcBef>
                <a:spcPts val="105"/>
              </a:spcBef>
            </a:pPr>
            <a:r>
              <a:rPr sz="2400" spc="-45" dirty="0">
                <a:solidFill>
                  <a:srgbClr val="FFFFFF"/>
                </a:solidFill>
                <a:latin typeface="Georgia"/>
                <a:cs typeface="Georgia"/>
              </a:rPr>
              <a:t>Вид</a:t>
            </a:r>
            <a:endParaRPr sz="2400" dirty="0">
              <a:latin typeface="Georgia"/>
              <a:cs typeface="Georgia"/>
            </a:endParaRPr>
          </a:p>
          <a:p>
            <a:pPr marL="12700" marR="5080" algn="ctr">
              <a:lnSpc>
                <a:spcPct val="110100"/>
              </a:lnSpc>
              <a:spcBef>
                <a:spcPts val="1255"/>
              </a:spcBef>
            </a:pPr>
            <a:r>
              <a:rPr sz="1800" spc="-40" dirty="0">
                <a:solidFill>
                  <a:schemeClr val="bg1"/>
                </a:solidFill>
                <a:latin typeface="Trebuchet MS"/>
                <a:cs typeface="Trebuchet MS"/>
              </a:rPr>
              <a:t>(</a:t>
            </a:r>
            <a:r>
              <a:rPr sz="1800" spc="-40" dirty="0">
                <a:solidFill>
                  <a:schemeClr val="bg1"/>
                </a:solidFill>
                <a:latin typeface="Georgia"/>
                <a:cs typeface="Georgia"/>
              </a:rPr>
              <a:t>ранний </a:t>
            </a:r>
            <a:r>
              <a:rPr sz="1800" spc="-35" dirty="0">
                <a:solidFill>
                  <a:schemeClr val="bg1"/>
                </a:solidFill>
                <a:latin typeface="Georgia"/>
                <a:cs typeface="Georgia"/>
              </a:rPr>
              <a:t>возраст, </a:t>
            </a:r>
            <a:r>
              <a:rPr sz="1800" spc="-75" dirty="0">
                <a:solidFill>
                  <a:schemeClr val="bg1"/>
                </a:solidFill>
                <a:latin typeface="Georgia"/>
                <a:cs typeface="Georgia"/>
              </a:rPr>
              <a:t>младший,  </a:t>
            </a:r>
            <a:r>
              <a:rPr sz="1800" spc="-45" dirty="0">
                <a:solidFill>
                  <a:schemeClr val="bg1"/>
                </a:solidFill>
                <a:latin typeface="Georgia"/>
                <a:cs typeface="Georgia"/>
              </a:rPr>
              <a:t>средний,</a:t>
            </a:r>
            <a:r>
              <a:rPr sz="1800" u="sng" spc="-45" dirty="0">
                <a:solidFill>
                  <a:schemeClr val="bg1"/>
                </a:solidFill>
                <a:uFill>
                  <a:solidFill>
                    <a:srgbClr val="FFFFFF"/>
                  </a:solidFill>
                </a:uFill>
                <a:latin typeface="Georgia"/>
                <a:cs typeface="Georgia"/>
              </a:rPr>
              <a:t> </a:t>
            </a:r>
            <a:r>
              <a:rPr sz="1800" u="sng" spc="-70" dirty="0">
                <a:solidFill>
                  <a:srgbClr val="FFFF00"/>
                </a:solidFill>
                <a:uFill>
                  <a:solidFill>
                    <a:srgbClr val="FFFFFF"/>
                  </a:solidFill>
                </a:uFill>
                <a:latin typeface="Georgia"/>
                <a:cs typeface="Georgia"/>
              </a:rPr>
              <a:t>старший</a:t>
            </a:r>
            <a:r>
              <a:rPr sz="1800" spc="-70" dirty="0">
                <a:solidFill>
                  <a:srgbClr val="FFFF00"/>
                </a:solidFill>
                <a:latin typeface="Trebuchet MS"/>
                <a:cs typeface="Trebuchet MS"/>
              </a:rPr>
              <a:t>,  </a:t>
            </a:r>
            <a:r>
              <a:rPr sz="1800" spc="-15" dirty="0">
                <a:solidFill>
                  <a:schemeClr val="bg1"/>
                </a:solidFill>
                <a:latin typeface="Georgia"/>
                <a:cs typeface="Georgia"/>
              </a:rPr>
              <a:t>подготовительный </a:t>
            </a:r>
            <a:r>
              <a:rPr sz="1800" spc="-260" dirty="0">
                <a:solidFill>
                  <a:schemeClr val="bg1"/>
                </a:solidFill>
                <a:latin typeface="Georgia"/>
                <a:cs typeface="Georgia"/>
              </a:rPr>
              <a:t>–  </a:t>
            </a:r>
            <a:r>
              <a:rPr sz="1800" spc="-40" dirty="0">
                <a:solidFill>
                  <a:schemeClr val="bg1"/>
                </a:solidFill>
                <a:latin typeface="Georgia"/>
                <a:cs typeface="Georgia"/>
              </a:rPr>
              <a:t>нужное</a:t>
            </a:r>
            <a:r>
              <a:rPr sz="1800" spc="-60" dirty="0">
                <a:solidFill>
                  <a:schemeClr val="bg1"/>
                </a:solidFill>
                <a:latin typeface="Georgia"/>
                <a:cs typeface="Georgia"/>
              </a:rPr>
              <a:t> </a:t>
            </a:r>
            <a:r>
              <a:rPr sz="1800" spc="-20" dirty="0">
                <a:solidFill>
                  <a:schemeClr val="bg1"/>
                </a:solidFill>
                <a:latin typeface="Georgia"/>
                <a:cs typeface="Georgia"/>
              </a:rPr>
              <a:t>подчеркнуть)</a:t>
            </a:r>
            <a:endParaRPr sz="1800" dirty="0">
              <a:solidFill>
                <a:schemeClr val="bg1"/>
              </a:solidFill>
              <a:latin typeface="Georgia"/>
              <a:cs typeface="Georgia"/>
            </a:endParaRPr>
          </a:p>
          <a:p>
            <a:pPr marL="22225" marR="24130" indent="4445" algn="ctr">
              <a:lnSpc>
                <a:spcPts val="3160"/>
              </a:lnSpc>
              <a:spcBef>
                <a:spcPts val="114"/>
              </a:spcBef>
            </a:pPr>
            <a:r>
              <a:rPr sz="2400" spc="-40" dirty="0">
                <a:solidFill>
                  <a:srgbClr val="FFFFFF"/>
                </a:solidFill>
                <a:latin typeface="Georgia"/>
                <a:cs typeface="Georgia"/>
              </a:rPr>
              <a:t>группы </a:t>
            </a:r>
            <a:r>
              <a:rPr sz="2400" spc="-35" dirty="0">
                <a:solidFill>
                  <a:srgbClr val="FFFFFF"/>
                </a:solidFill>
                <a:latin typeface="Georgia"/>
                <a:cs typeface="Georgia"/>
              </a:rPr>
              <a:t>с </a:t>
            </a:r>
            <a:r>
              <a:rPr sz="2400" spc="-10" dirty="0">
                <a:solidFill>
                  <a:srgbClr val="FFFFFF"/>
                </a:solidFill>
                <a:latin typeface="Georgia"/>
                <a:cs typeface="Georgia"/>
              </a:rPr>
              <a:t>четырех  точек </a:t>
            </a:r>
            <a:r>
              <a:rPr sz="2400" spc="-65" dirty="0">
                <a:solidFill>
                  <a:srgbClr val="FFFFFF"/>
                </a:solidFill>
                <a:latin typeface="Georgia"/>
                <a:cs typeface="Georgia"/>
              </a:rPr>
              <a:t>по</a:t>
            </a:r>
            <a:r>
              <a:rPr sz="2400" spc="-100" dirty="0">
                <a:solidFill>
                  <a:srgbClr val="FFFFFF"/>
                </a:solidFill>
                <a:latin typeface="Georgia"/>
                <a:cs typeface="Georgia"/>
              </a:rPr>
              <a:t> </a:t>
            </a:r>
            <a:r>
              <a:rPr sz="2400" spc="-15" dirty="0">
                <a:solidFill>
                  <a:srgbClr val="FFFFFF"/>
                </a:solidFill>
                <a:latin typeface="Georgia"/>
                <a:cs typeface="Georgia"/>
              </a:rPr>
              <a:t>периметру</a:t>
            </a:r>
            <a:endParaRPr sz="2400" dirty="0">
              <a:latin typeface="Georgia"/>
              <a:cs typeface="Georgia"/>
            </a:endParaRPr>
          </a:p>
        </p:txBody>
      </p:sp>
      <p:pic>
        <p:nvPicPr>
          <p:cNvPr id="31" name="Picture 3" descr="C:\Users\User\Desktop\аттестация\ZKsIYzlzLUk.jpg"/>
          <p:cNvPicPr>
            <a:picLocks noChangeAspect="1" noChangeArrowheads="1"/>
          </p:cNvPicPr>
          <p:nvPr/>
        </p:nvPicPr>
        <p:blipFill>
          <a:blip r:embed="rId1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7341" y="282540"/>
            <a:ext cx="4038600" cy="2743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8" descr="C:\Users\User\Desktop\аттестация\ctFI3S7qCq0.jpg"/>
          <p:cNvPicPr>
            <a:picLocks noChangeAspect="1" noChangeArrowheads="1"/>
          </p:cNvPicPr>
          <p:nvPr/>
        </p:nvPicPr>
        <p:blipFill>
          <a:blip r:embed="rId2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5079" y="3536440"/>
            <a:ext cx="4019032" cy="26929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7" descr="https://sun9-23.userapi.com/c858136/v858136890/1c8fc4/2yOMKUHjH3o.jpg"/>
          <p:cNvPicPr>
            <a:picLocks noChangeAspect="1" noChangeArrowheads="1"/>
          </p:cNvPicPr>
          <p:nvPr/>
        </p:nvPicPr>
        <p:blipFill>
          <a:blip r:embed="rId2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9828" y="305544"/>
            <a:ext cx="3962400" cy="26973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9" descr="C:\Users\User\Desktop\аттестация\dS18vwQiw9w.jpg"/>
          <p:cNvPicPr>
            <a:picLocks noChangeAspect="1" noChangeArrowheads="1"/>
          </p:cNvPicPr>
          <p:nvPr/>
        </p:nvPicPr>
        <p:blipFill>
          <a:blip r:embed="rId2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4890" y="3536440"/>
            <a:ext cx="3962400" cy="27042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8411851" y="223514"/>
            <a:ext cx="2978150" cy="122555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 algn="ctr">
              <a:lnSpc>
                <a:spcPts val="3204"/>
              </a:lnSpc>
              <a:spcBef>
                <a:spcPts val="130"/>
              </a:spcBef>
            </a:pPr>
            <a:r>
              <a:rPr sz="2900" spc="-65" dirty="0">
                <a:solidFill>
                  <a:schemeClr val="bg1"/>
                </a:solidFill>
              </a:rPr>
              <a:t>Центр</a:t>
            </a:r>
            <a:endParaRPr sz="2900" dirty="0">
              <a:solidFill>
                <a:schemeClr val="bg1"/>
              </a:solidFill>
            </a:endParaRPr>
          </a:p>
          <a:p>
            <a:pPr marL="12700" marR="5080" algn="ctr">
              <a:lnSpc>
                <a:spcPts val="3010"/>
              </a:lnSpc>
              <a:spcBef>
                <a:spcPts val="215"/>
              </a:spcBef>
            </a:pPr>
            <a:r>
              <a:rPr sz="2900" spc="-395" dirty="0">
                <a:solidFill>
                  <a:schemeClr val="bg1"/>
                </a:solidFill>
              </a:rPr>
              <a:t>П</a:t>
            </a:r>
            <a:r>
              <a:rPr sz="2900" spc="15" dirty="0">
                <a:solidFill>
                  <a:schemeClr val="bg1"/>
                </a:solidFill>
              </a:rPr>
              <a:t>ат</a:t>
            </a:r>
            <a:r>
              <a:rPr sz="2900" spc="50" dirty="0">
                <a:solidFill>
                  <a:schemeClr val="bg1"/>
                </a:solidFill>
              </a:rPr>
              <a:t>р</a:t>
            </a:r>
            <a:r>
              <a:rPr sz="2900" spc="-35" dirty="0">
                <a:solidFill>
                  <a:schemeClr val="bg1"/>
                </a:solidFill>
              </a:rPr>
              <a:t>и</a:t>
            </a:r>
            <a:r>
              <a:rPr sz="2900" spc="-85" dirty="0">
                <a:solidFill>
                  <a:schemeClr val="bg1"/>
                </a:solidFill>
              </a:rPr>
              <a:t>о</a:t>
            </a:r>
            <a:r>
              <a:rPr sz="2900" spc="-15" dirty="0">
                <a:solidFill>
                  <a:schemeClr val="bg1"/>
                </a:solidFill>
              </a:rPr>
              <a:t>ти</a:t>
            </a:r>
            <a:r>
              <a:rPr sz="2900" spc="15" dirty="0">
                <a:solidFill>
                  <a:schemeClr val="bg1"/>
                </a:solidFill>
              </a:rPr>
              <a:t>ч</a:t>
            </a:r>
            <a:r>
              <a:rPr sz="2900" dirty="0">
                <a:solidFill>
                  <a:schemeClr val="bg1"/>
                </a:solidFill>
              </a:rPr>
              <a:t>е</a:t>
            </a:r>
            <a:r>
              <a:rPr sz="2900" spc="-20" dirty="0">
                <a:solidFill>
                  <a:schemeClr val="bg1"/>
                </a:solidFill>
              </a:rPr>
              <a:t>ск</a:t>
            </a:r>
            <a:r>
              <a:rPr sz="2900" dirty="0">
                <a:solidFill>
                  <a:schemeClr val="bg1"/>
                </a:solidFill>
              </a:rPr>
              <a:t>о</a:t>
            </a:r>
            <a:r>
              <a:rPr sz="2900" spc="-5" dirty="0">
                <a:solidFill>
                  <a:schemeClr val="bg1"/>
                </a:solidFill>
              </a:rPr>
              <a:t>г</a:t>
            </a:r>
            <a:r>
              <a:rPr sz="2900" spc="-10" dirty="0">
                <a:solidFill>
                  <a:schemeClr val="bg1"/>
                </a:solidFill>
              </a:rPr>
              <a:t>о  </a:t>
            </a:r>
            <a:r>
              <a:rPr sz="2900" spc="-20" dirty="0">
                <a:solidFill>
                  <a:schemeClr val="bg1"/>
                </a:solidFill>
              </a:rPr>
              <a:t>воспитания</a:t>
            </a:r>
            <a:endParaRPr sz="2900" dirty="0">
              <a:solidFill>
                <a:schemeClr val="bg1"/>
              </a:solidFill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8339715" y="1726624"/>
            <a:ext cx="3517265" cy="360108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00299"/>
              </a:lnSpc>
              <a:spcBef>
                <a:spcPts val="95"/>
              </a:spcBef>
            </a:pPr>
            <a:r>
              <a:rPr sz="1800" spc="-75" dirty="0">
                <a:solidFill>
                  <a:srgbClr val="FFFFFF"/>
                </a:solidFill>
                <a:latin typeface="Georgia"/>
                <a:cs typeface="Georgia"/>
              </a:rPr>
              <a:t>Одним </a:t>
            </a:r>
            <a:r>
              <a:rPr sz="1800" spc="-45" dirty="0">
                <a:solidFill>
                  <a:srgbClr val="FFFFFF"/>
                </a:solidFill>
                <a:latin typeface="Georgia"/>
                <a:cs typeface="Georgia"/>
              </a:rPr>
              <a:t>из </a:t>
            </a:r>
            <a:r>
              <a:rPr sz="1800" spc="-30" dirty="0">
                <a:solidFill>
                  <a:srgbClr val="FFFFFF"/>
                </a:solidFill>
                <a:latin typeface="Georgia"/>
                <a:cs typeface="Georgia"/>
              </a:rPr>
              <a:t>главных </a:t>
            </a:r>
            <a:r>
              <a:rPr sz="1800" spc="-10" dirty="0">
                <a:solidFill>
                  <a:srgbClr val="FFFFFF"/>
                </a:solidFill>
                <a:latin typeface="Georgia"/>
                <a:cs typeface="Georgia"/>
              </a:rPr>
              <a:t>требований </a:t>
            </a:r>
            <a:r>
              <a:rPr sz="1800" spc="-20" dirty="0">
                <a:solidFill>
                  <a:srgbClr val="FFFFFF"/>
                </a:solidFill>
                <a:latin typeface="Georgia"/>
                <a:cs typeface="Georgia"/>
              </a:rPr>
              <a:t>к  </a:t>
            </a:r>
            <a:r>
              <a:rPr sz="1800" spc="-30" dirty="0">
                <a:solidFill>
                  <a:srgbClr val="FFFFFF"/>
                </a:solidFill>
                <a:latin typeface="Georgia"/>
                <a:cs typeface="Georgia"/>
              </a:rPr>
              <a:t>развивающей </a:t>
            </a:r>
            <a:r>
              <a:rPr sz="1800" spc="-15" dirty="0">
                <a:solidFill>
                  <a:srgbClr val="FFFFFF"/>
                </a:solidFill>
                <a:latin typeface="Georgia"/>
                <a:cs typeface="Georgia"/>
              </a:rPr>
              <a:t>среде </a:t>
            </a:r>
            <a:r>
              <a:rPr sz="1800" dirty="0">
                <a:solidFill>
                  <a:srgbClr val="FFFFFF"/>
                </a:solidFill>
                <a:latin typeface="Georgia"/>
                <a:cs typeface="Georgia"/>
              </a:rPr>
              <a:t>детского  </a:t>
            </a:r>
            <a:r>
              <a:rPr sz="1800" spc="-20" dirty="0">
                <a:solidFill>
                  <a:srgbClr val="FFFFFF"/>
                </a:solidFill>
                <a:latin typeface="Georgia"/>
                <a:cs typeface="Georgia"/>
              </a:rPr>
              <a:t>сада </a:t>
            </a:r>
            <a:r>
              <a:rPr sz="1800" spc="-5" dirty="0">
                <a:solidFill>
                  <a:srgbClr val="FFFFFF"/>
                </a:solidFill>
                <a:latin typeface="Georgia"/>
                <a:cs typeface="Georgia"/>
              </a:rPr>
              <a:t>является </a:t>
            </a:r>
            <a:r>
              <a:rPr sz="1800" spc="-10" dirty="0">
                <a:solidFill>
                  <a:srgbClr val="FFFFFF"/>
                </a:solidFill>
                <a:latin typeface="Georgia"/>
                <a:cs typeface="Georgia"/>
              </a:rPr>
              <a:t>доступность. </a:t>
            </a:r>
            <a:r>
              <a:rPr sz="1800" spc="-15" dirty="0">
                <a:solidFill>
                  <a:srgbClr val="FFFFFF"/>
                </a:solidFill>
                <a:latin typeface="Georgia"/>
                <a:cs typeface="Georgia"/>
              </a:rPr>
              <a:t>Все  </a:t>
            </a:r>
            <a:r>
              <a:rPr sz="1800" spc="-10" dirty="0">
                <a:solidFill>
                  <a:srgbClr val="FFFFFF"/>
                </a:solidFill>
                <a:latin typeface="Georgia"/>
                <a:cs typeface="Georgia"/>
              </a:rPr>
              <a:t>игровые </a:t>
            </a:r>
            <a:r>
              <a:rPr sz="1800" spc="-40" dirty="0">
                <a:solidFill>
                  <a:srgbClr val="FFFFFF"/>
                </a:solidFill>
                <a:latin typeface="Georgia"/>
                <a:cs typeface="Georgia"/>
              </a:rPr>
              <a:t>материалы, </a:t>
            </a:r>
            <a:r>
              <a:rPr sz="1800" spc="-20" dirty="0">
                <a:solidFill>
                  <a:srgbClr val="FFFFFF"/>
                </a:solidFill>
                <a:latin typeface="Georgia"/>
                <a:cs typeface="Georgia"/>
              </a:rPr>
              <a:t>пособия  </a:t>
            </a:r>
            <a:r>
              <a:rPr sz="1800" spc="-30" dirty="0">
                <a:solidFill>
                  <a:srgbClr val="FFFFFF"/>
                </a:solidFill>
                <a:latin typeface="Georgia"/>
                <a:cs typeface="Georgia"/>
              </a:rPr>
              <a:t>находятся </a:t>
            </a:r>
            <a:r>
              <a:rPr sz="1800" spc="10" dirty="0">
                <a:solidFill>
                  <a:srgbClr val="FFFFFF"/>
                </a:solidFill>
                <a:latin typeface="Georgia"/>
                <a:cs typeface="Georgia"/>
              </a:rPr>
              <a:t>в </a:t>
            </a:r>
            <a:r>
              <a:rPr sz="1800" spc="-25" dirty="0">
                <a:solidFill>
                  <a:srgbClr val="FFFFFF"/>
                </a:solidFill>
                <a:latin typeface="Georgia"/>
                <a:cs typeface="Georgia"/>
              </a:rPr>
              <a:t>свободном </a:t>
            </a:r>
            <a:r>
              <a:rPr sz="1800" dirty="0">
                <a:solidFill>
                  <a:srgbClr val="FFFFFF"/>
                </a:solidFill>
                <a:latin typeface="Georgia"/>
                <a:cs typeface="Georgia"/>
              </a:rPr>
              <a:t>доступе  </a:t>
            </a:r>
            <a:r>
              <a:rPr sz="1800" spc="-25" dirty="0">
                <a:solidFill>
                  <a:srgbClr val="FFFFFF"/>
                </a:solidFill>
                <a:latin typeface="Georgia"/>
                <a:cs typeface="Georgia"/>
              </a:rPr>
              <a:t>для </a:t>
            </a:r>
            <a:r>
              <a:rPr sz="1800" spc="-20" dirty="0">
                <a:solidFill>
                  <a:srgbClr val="FFFFFF"/>
                </a:solidFill>
                <a:latin typeface="Georgia"/>
                <a:cs typeface="Georgia"/>
              </a:rPr>
              <a:t>детей. </a:t>
            </a:r>
            <a:r>
              <a:rPr sz="1800" spc="-75" dirty="0">
                <a:solidFill>
                  <a:srgbClr val="FFFFFF"/>
                </a:solidFill>
                <a:latin typeface="Georgia"/>
                <a:cs typeface="Georgia"/>
              </a:rPr>
              <a:t>В </a:t>
            </a:r>
            <a:r>
              <a:rPr sz="1800" spc="-15" dirty="0">
                <a:solidFill>
                  <a:srgbClr val="FFFFFF"/>
                </a:solidFill>
                <a:latin typeface="Georgia"/>
                <a:cs typeface="Georgia"/>
              </a:rPr>
              <a:t>группе </a:t>
            </a:r>
            <a:r>
              <a:rPr sz="1800" spc="25" dirty="0">
                <a:solidFill>
                  <a:srgbClr val="FFFFFF"/>
                </a:solidFill>
                <a:latin typeface="Georgia"/>
                <a:cs typeface="Georgia"/>
              </a:rPr>
              <a:t>есть </a:t>
            </a:r>
            <a:r>
              <a:rPr sz="1800" dirty="0">
                <a:solidFill>
                  <a:srgbClr val="FFFFFF"/>
                </a:solidFill>
                <a:latin typeface="Georgia"/>
                <a:cs typeface="Georgia"/>
              </a:rPr>
              <a:t>свой  </a:t>
            </a:r>
            <a:r>
              <a:rPr sz="1800" spc="-25" dirty="0">
                <a:solidFill>
                  <a:srgbClr val="FFFFFF"/>
                </a:solidFill>
                <a:latin typeface="Georgia"/>
                <a:cs typeface="Georgia"/>
              </a:rPr>
              <a:t>порядок </a:t>
            </a:r>
            <a:r>
              <a:rPr sz="1800" spc="-40" dirty="0">
                <a:solidFill>
                  <a:srgbClr val="FFFFFF"/>
                </a:solidFill>
                <a:latin typeface="Georgia"/>
                <a:cs typeface="Georgia"/>
              </a:rPr>
              <a:t>и </a:t>
            </a:r>
            <a:r>
              <a:rPr sz="1800" spc="-15" dirty="0">
                <a:solidFill>
                  <a:srgbClr val="FFFFFF"/>
                </a:solidFill>
                <a:latin typeface="Georgia"/>
                <a:cs typeface="Georgia"/>
              </a:rPr>
              <a:t>внутренние </a:t>
            </a:r>
            <a:r>
              <a:rPr sz="1800" spc="-35" dirty="0">
                <a:solidFill>
                  <a:srgbClr val="FFFFFF"/>
                </a:solidFill>
                <a:latin typeface="Georgia"/>
                <a:cs typeface="Georgia"/>
              </a:rPr>
              <a:t>правила  </a:t>
            </a:r>
            <a:r>
              <a:rPr sz="1800" spc="-25" dirty="0">
                <a:solidFill>
                  <a:srgbClr val="FFFFFF"/>
                </a:solidFill>
                <a:latin typeface="Georgia"/>
                <a:cs typeface="Georgia"/>
              </a:rPr>
              <a:t>использования </a:t>
            </a:r>
            <a:r>
              <a:rPr sz="1800" spc="15" dirty="0">
                <a:solidFill>
                  <a:srgbClr val="FFFFFF"/>
                </a:solidFill>
                <a:latin typeface="Georgia"/>
                <a:cs typeface="Georgia"/>
              </a:rPr>
              <a:t>того </a:t>
            </a:r>
            <a:r>
              <a:rPr sz="1800" spc="-60" dirty="0">
                <a:solidFill>
                  <a:srgbClr val="FFFFFF"/>
                </a:solidFill>
                <a:latin typeface="Georgia"/>
                <a:cs typeface="Georgia"/>
              </a:rPr>
              <a:t>или </a:t>
            </a:r>
            <a:r>
              <a:rPr sz="1800" spc="-20" dirty="0">
                <a:solidFill>
                  <a:srgbClr val="FFFFFF"/>
                </a:solidFill>
                <a:latin typeface="Georgia"/>
                <a:cs typeface="Georgia"/>
              </a:rPr>
              <a:t>иного  </a:t>
            </a:r>
            <a:r>
              <a:rPr sz="1800" spc="-30" dirty="0">
                <a:solidFill>
                  <a:srgbClr val="FFFFFF"/>
                </a:solidFill>
                <a:latin typeface="Georgia"/>
                <a:cs typeface="Georgia"/>
              </a:rPr>
              <a:t>материала </a:t>
            </a:r>
            <a:r>
              <a:rPr sz="1800" spc="-60" dirty="0">
                <a:solidFill>
                  <a:srgbClr val="FFFFFF"/>
                </a:solidFill>
                <a:latin typeface="Georgia"/>
                <a:cs typeface="Georgia"/>
              </a:rPr>
              <a:t>или </a:t>
            </a:r>
            <a:r>
              <a:rPr sz="1800" spc="-30" dirty="0">
                <a:solidFill>
                  <a:srgbClr val="FFFFFF"/>
                </a:solidFill>
                <a:latin typeface="Georgia"/>
                <a:cs typeface="Georgia"/>
              </a:rPr>
              <a:t>пособия.</a:t>
            </a:r>
            <a:r>
              <a:rPr sz="1800" spc="-105" dirty="0">
                <a:solidFill>
                  <a:srgbClr val="FFFFFF"/>
                </a:solidFill>
                <a:latin typeface="Georgia"/>
                <a:cs typeface="Georgia"/>
              </a:rPr>
              <a:t> </a:t>
            </a:r>
            <a:r>
              <a:rPr sz="1800" spc="-50" dirty="0">
                <a:solidFill>
                  <a:srgbClr val="FFFFFF"/>
                </a:solidFill>
                <a:latin typeface="Georgia"/>
                <a:cs typeface="Georgia"/>
              </a:rPr>
              <a:t>Конечно,  </a:t>
            </a:r>
            <a:r>
              <a:rPr sz="1800" spc="-15" dirty="0">
                <a:solidFill>
                  <a:srgbClr val="FFFFFF"/>
                </a:solidFill>
                <a:latin typeface="Georgia"/>
                <a:cs typeface="Georgia"/>
              </a:rPr>
              <a:t>очень </a:t>
            </a:r>
            <a:r>
              <a:rPr sz="1800" spc="-35" dirty="0">
                <a:solidFill>
                  <a:srgbClr val="FFFFFF"/>
                </a:solidFill>
                <a:latin typeface="Georgia"/>
                <a:cs typeface="Georgia"/>
              </a:rPr>
              <a:t>важно </a:t>
            </a:r>
            <a:r>
              <a:rPr sz="1800" spc="-25" dirty="0">
                <a:solidFill>
                  <a:srgbClr val="FFFFFF"/>
                </a:solidFill>
                <a:latin typeface="Georgia"/>
                <a:cs typeface="Georgia"/>
              </a:rPr>
              <a:t>не </a:t>
            </a:r>
            <a:r>
              <a:rPr sz="1800" spc="-10" dirty="0">
                <a:solidFill>
                  <a:srgbClr val="FFFFFF"/>
                </a:solidFill>
                <a:latin typeface="Georgia"/>
                <a:cs typeface="Georgia"/>
              </a:rPr>
              <a:t>только </a:t>
            </a:r>
            <a:r>
              <a:rPr sz="1800" spc="-5" dirty="0">
                <a:solidFill>
                  <a:srgbClr val="FFFFFF"/>
                </a:solidFill>
                <a:latin typeface="Georgia"/>
                <a:cs typeface="Georgia"/>
              </a:rPr>
              <a:t>сделать  </a:t>
            </a:r>
            <a:r>
              <a:rPr sz="1800" spc="15" dirty="0">
                <a:solidFill>
                  <a:srgbClr val="FFFFFF"/>
                </a:solidFill>
                <a:latin typeface="Georgia"/>
                <a:cs typeface="Georgia"/>
              </a:rPr>
              <a:t>всё </a:t>
            </a:r>
            <a:r>
              <a:rPr sz="1800" spc="-30" dirty="0">
                <a:solidFill>
                  <a:srgbClr val="FFFFFF"/>
                </a:solidFill>
                <a:latin typeface="Georgia"/>
                <a:cs typeface="Georgia"/>
              </a:rPr>
              <a:t>доступным, </a:t>
            </a:r>
            <a:r>
              <a:rPr sz="1800" spc="-35" dirty="0">
                <a:solidFill>
                  <a:srgbClr val="FFFFFF"/>
                </a:solidFill>
                <a:latin typeface="Georgia"/>
                <a:cs typeface="Georgia"/>
              </a:rPr>
              <a:t>но </a:t>
            </a:r>
            <a:r>
              <a:rPr sz="1800" spc="-40" dirty="0">
                <a:solidFill>
                  <a:srgbClr val="FFFFFF"/>
                </a:solidFill>
                <a:latin typeface="Georgia"/>
                <a:cs typeface="Georgia"/>
              </a:rPr>
              <a:t>и </a:t>
            </a:r>
            <a:r>
              <a:rPr sz="1800" spc="-25" dirty="0">
                <a:solidFill>
                  <a:srgbClr val="FFFFFF"/>
                </a:solidFill>
                <a:latin typeface="Georgia"/>
                <a:cs typeface="Georgia"/>
              </a:rPr>
              <a:t>помочь  </a:t>
            </a:r>
            <a:r>
              <a:rPr sz="1800" spc="-15" dirty="0">
                <a:solidFill>
                  <a:srgbClr val="FFFFFF"/>
                </a:solidFill>
                <a:latin typeface="Georgia"/>
                <a:cs typeface="Georgia"/>
              </a:rPr>
              <a:t>детям </a:t>
            </a:r>
            <a:r>
              <a:rPr sz="1800" spc="-30" dirty="0">
                <a:solidFill>
                  <a:srgbClr val="FFFFFF"/>
                </a:solidFill>
                <a:latin typeface="Georgia"/>
                <a:cs typeface="Georgia"/>
              </a:rPr>
              <a:t>правильно </a:t>
            </a:r>
            <a:r>
              <a:rPr sz="1800" spc="-40" dirty="0">
                <a:solidFill>
                  <a:srgbClr val="FFFFFF"/>
                </a:solidFill>
                <a:latin typeface="Georgia"/>
                <a:cs typeface="Georgia"/>
              </a:rPr>
              <a:t>и </a:t>
            </a:r>
            <a:r>
              <a:rPr sz="1800" spc="-35" dirty="0">
                <a:solidFill>
                  <a:srgbClr val="FFFFFF"/>
                </a:solidFill>
                <a:latin typeface="Georgia"/>
                <a:cs typeface="Georgia"/>
              </a:rPr>
              <a:t>рационально  </a:t>
            </a:r>
            <a:r>
              <a:rPr sz="1800" spc="-10" dirty="0">
                <a:solidFill>
                  <a:srgbClr val="FFFFFF"/>
                </a:solidFill>
                <a:latin typeface="Georgia"/>
                <a:cs typeface="Georgia"/>
              </a:rPr>
              <a:t>это</a:t>
            </a:r>
            <a:r>
              <a:rPr sz="1800" spc="-50" dirty="0">
                <a:solidFill>
                  <a:srgbClr val="FFFFFF"/>
                </a:solidFill>
                <a:latin typeface="Georgia"/>
                <a:cs typeface="Georgia"/>
              </a:rPr>
              <a:t> </a:t>
            </a:r>
            <a:r>
              <a:rPr sz="1800" spc="-20" dirty="0">
                <a:solidFill>
                  <a:srgbClr val="FFFFFF"/>
                </a:solidFill>
                <a:latin typeface="Georgia"/>
                <a:cs typeface="Georgia"/>
              </a:rPr>
              <a:t>использовать.</a:t>
            </a:r>
            <a:endParaRPr sz="1800">
              <a:latin typeface="Georgia"/>
              <a:cs typeface="Georgia"/>
            </a:endParaRPr>
          </a:p>
        </p:txBody>
      </p:sp>
      <p:pic>
        <p:nvPicPr>
          <p:cNvPr id="6" name="Picture 2" descr="https://sun9-71.userapi.com/c853628/v853628125/2140c9/pGdeCx9aFJE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" y="609600"/>
            <a:ext cx="39624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s://sun9-62.userapi.com/c856016/v856016105/22553e/I794ObHSfag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67201" y="609600"/>
            <a:ext cx="39624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7127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889378" y="57843"/>
            <a:ext cx="5071110" cy="3003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spc="-125" dirty="0">
                <a:solidFill>
                  <a:schemeClr val="bg1"/>
                </a:solidFill>
                <a:latin typeface="Trebuchet MS"/>
                <a:cs typeface="Trebuchet MS"/>
              </a:rPr>
              <a:t>4. </a:t>
            </a:r>
            <a:r>
              <a:rPr sz="1800" b="1" spc="5" dirty="0">
                <a:solidFill>
                  <a:schemeClr val="bg1"/>
                </a:solidFill>
                <a:latin typeface="Times New Roman"/>
                <a:cs typeface="Times New Roman"/>
              </a:rPr>
              <a:t>Организация </a:t>
            </a:r>
            <a:r>
              <a:rPr sz="1800" b="1" dirty="0">
                <a:solidFill>
                  <a:schemeClr val="bg1"/>
                </a:solidFill>
                <a:latin typeface="Times New Roman"/>
                <a:cs typeface="Times New Roman"/>
              </a:rPr>
              <a:t>среды </a:t>
            </a:r>
            <a:r>
              <a:rPr sz="1800" b="1" spc="-15" dirty="0">
                <a:solidFill>
                  <a:schemeClr val="bg1"/>
                </a:solidFill>
                <a:latin typeface="Times New Roman"/>
                <a:cs typeface="Times New Roman"/>
              </a:rPr>
              <a:t>для </a:t>
            </a:r>
            <a:r>
              <a:rPr sz="1800" b="1" spc="-5" dirty="0">
                <a:solidFill>
                  <a:schemeClr val="bg1"/>
                </a:solidFill>
                <a:latin typeface="Times New Roman"/>
                <a:cs typeface="Times New Roman"/>
              </a:rPr>
              <a:t>диалога </a:t>
            </a:r>
            <a:r>
              <a:rPr sz="1800" b="1" dirty="0">
                <a:solidFill>
                  <a:schemeClr val="bg1"/>
                </a:solidFill>
                <a:latin typeface="Times New Roman"/>
                <a:cs typeface="Times New Roman"/>
              </a:rPr>
              <a:t>с</a:t>
            </a:r>
            <a:r>
              <a:rPr sz="1800" b="1" spc="-65" dirty="0">
                <a:solidFill>
                  <a:schemeClr val="bg1"/>
                </a:solidFill>
                <a:latin typeface="Times New Roman"/>
                <a:cs typeface="Times New Roman"/>
              </a:rPr>
              <a:t> </a:t>
            </a:r>
            <a:r>
              <a:rPr sz="1800" b="1" spc="-20" dirty="0">
                <a:solidFill>
                  <a:schemeClr val="bg1"/>
                </a:solidFill>
                <a:latin typeface="Times New Roman"/>
                <a:cs typeface="Times New Roman"/>
              </a:rPr>
              <a:t>родителями</a:t>
            </a:r>
            <a:endParaRPr sz="1800" dirty="0">
              <a:solidFill>
                <a:schemeClr val="bg1"/>
              </a:solidFill>
              <a:latin typeface="Times New Roman"/>
              <a:cs typeface="Times New Roman"/>
            </a:endParaRPr>
          </a:p>
        </p:txBody>
      </p:sp>
      <p:pic>
        <p:nvPicPr>
          <p:cNvPr id="5" name="Picture 2" descr="https://sun9-18.userapi.com/c857424/v857424430/1e2458/aDgCR4Jo9hM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8200" y="533400"/>
            <a:ext cx="4267200" cy="6019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6" descr="https://sun9-38.userapi.com/c857132/v857132430/16e175/zF1XQUl0eQE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24600" y="536275"/>
            <a:ext cx="4724400" cy="6019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0" y="381000"/>
            <a:ext cx="701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pc="-20" dirty="0">
                <a:solidFill>
                  <a:schemeClr val="bg1"/>
                </a:solidFill>
                <a:latin typeface="Cambria"/>
                <a:cs typeface="Cambria"/>
              </a:rPr>
              <a:t>Консультативный </a:t>
            </a:r>
            <a:r>
              <a:rPr lang="ru-RU" spc="-5" dirty="0">
                <a:solidFill>
                  <a:schemeClr val="bg1"/>
                </a:solidFill>
                <a:latin typeface="Cambria"/>
                <a:cs typeface="Cambria"/>
              </a:rPr>
              <a:t>блок </a:t>
            </a:r>
            <a:r>
              <a:rPr lang="ru-RU" spc="10" dirty="0">
                <a:solidFill>
                  <a:schemeClr val="bg1"/>
                </a:solidFill>
                <a:latin typeface="Cambria"/>
                <a:cs typeface="Cambria"/>
              </a:rPr>
              <a:t>для</a:t>
            </a:r>
            <a:r>
              <a:rPr lang="ru-RU" spc="5" dirty="0">
                <a:solidFill>
                  <a:schemeClr val="bg1"/>
                </a:solidFill>
                <a:latin typeface="Cambria"/>
                <a:cs typeface="Cambria"/>
              </a:rPr>
              <a:t> </a:t>
            </a:r>
            <a:r>
              <a:rPr lang="ru-RU" spc="-10" dirty="0">
                <a:solidFill>
                  <a:schemeClr val="bg1"/>
                </a:solidFill>
                <a:latin typeface="Cambria"/>
                <a:cs typeface="Cambria"/>
              </a:rPr>
              <a:t>родителей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3" name="Picture 2" descr="https://sun9-25.userapi.com/c858332/v858332430/1db4c0/hIOlq4mAgx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000" y="990600"/>
            <a:ext cx="3886200" cy="52267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 descr="https://sun9-35.userapi.com/c858124/v858124430/1e3d9e/5RbI1gbpR_s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86400" y="1010728"/>
            <a:ext cx="5791199" cy="434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172200" y="5638800"/>
            <a:ext cx="388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ru-RU" spc="-20" dirty="0">
                <a:solidFill>
                  <a:schemeClr val="bg1"/>
                </a:solidFill>
                <a:latin typeface="Cambria"/>
                <a:cs typeface="Cambria"/>
              </a:rPr>
              <a:t>Консультативный</a:t>
            </a:r>
            <a:r>
              <a:rPr lang="ru-RU" spc="-15" dirty="0">
                <a:solidFill>
                  <a:schemeClr val="bg1"/>
                </a:solidFill>
                <a:latin typeface="Cambria"/>
                <a:cs typeface="Cambria"/>
              </a:rPr>
              <a:t> </a:t>
            </a:r>
            <a:r>
              <a:rPr lang="ru-RU" spc="-5" dirty="0">
                <a:solidFill>
                  <a:schemeClr val="bg1"/>
                </a:solidFill>
                <a:latin typeface="Cambria"/>
                <a:cs typeface="Cambria"/>
              </a:rPr>
              <a:t>материал</a:t>
            </a:r>
            <a:endParaRPr lang="ru-RU" dirty="0">
              <a:solidFill>
                <a:schemeClr val="bg1"/>
              </a:solidFill>
              <a:latin typeface="Cambria"/>
              <a:cs typeface="Cambria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90600" y="6324599"/>
            <a:ext cx="30048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spc="-10" dirty="0" smtClean="0">
                <a:solidFill>
                  <a:schemeClr val="bg1"/>
                </a:solidFill>
                <a:latin typeface="Cambria"/>
                <a:cs typeface="Cambria"/>
              </a:rPr>
              <a:t>Обратная </a:t>
            </a:r>
            <a:r>
              <a:rPr lang="ru-RU" sz="1600" spc="-5" dirty="0" smtClean="0">
                <a:solidFill>
                  <a:schemeClr val="bg1"/>
                </a:solidFill>
                <a:latin typeface="Cambria"/>
                <a:cs typeface="Cambria"/>
              </a:rPr>
              <a:t>связь с</a:t>
            </a:r>
            <a:r>
              <a:rPr lang="ru-RU" sz="1600" spc="-40" dirty="0" smtClean="0">
                <a:solidFill>
                  <a:schemeClr val="bg1"/>
                </a:solidFill>
                <a:latin typeface="Cambria"/>
                <a:cs typeface="Cambria"/>
              </a:rPr>
              <a:t> </a:t>
            </a:r>
            <a:r>
              <a:rPr lang="ru-RU" sz="1600" spc="-10" dirty="0" smtClean="0">
                <a:solidFill>
                  <a:schemeClr val="bg1"/>
                </a:solidFill>
                <a:latin typeface="Cambria"/>
                <a:cs typeface="Cambria"/>
              </a:rPr>
              <a:t>родителями</a:t>
            </a:r>
            <a:endParaRPr lang="ru-RU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3644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/>
          <p:nvPr/>
        </p:nvSpPr>
        <p:spPr>
          <a:xfrm>
            <a:off x="9372600" y="861372"/>
            <a:ext cx="2289816" cy="527580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99"/>
              </a:lnSpc>
              <a:spcBef>
                <a:spcPts val="100"/>
              </a:spcBef>
            </a:pPr>
            <a:r>
              <a:rPr sz="1800" spc="-10" dirty="0">
                <a:solidFill>
                  <a:srgbClr val="FFFFFF"/>
                </a:solidFill>
                <a:latin typeface="Georgia"/>
                <a:cs typeface="Georgia"/>
              </a:rPr>
              <a:t>Работа </a:t>
            </a:r>
            <a:r>
              <a:rPr sz="1800" spc="-5" dirty="0">
                <a:solidFill>
                  <a:srgbClr val="FFFFFF"/>
                </a:solidFill>
                <a:latin typeface="Georgia"/>
                <a:cs typeface="Georgia"/>
              </a:rPr>
              <a:t>воспитателя </a:t>
            </a:r>
            <a:r>
              <a:rPr sz="1800" spc="-20" dirty="0">
                <a:solidFill>
                  <a:srgbClr val="FFFFFF"/>
                </a:solidFill>
                <a:latin typeface="Georgia"/>
                <a:cs typeface="Georgia"/>
              </a:rPr>
              <a:t>начинается  </a:t>
            </a:r>
            <a:r>
              <a:rPr sz="1800" spc="-25" dirty="0">
                <a:solidFill>
                  <a:srgbClr val="FFFFFF"/>
                </a:solidFill>
                <a:latin typeface="Georgia"/>
                <a:cs typeface="Georgia"/>
              </a:rPr>
              <a:t>с </a:t>
            </a:r>
            <a:r>
              <a:rPr sz="1800" spc="-5" dirty="0">
                <a:solidFill>
                  <a:srgbClr val="FFFFFF"/>
                </a:solidFill>
                <a:latin typeface="Georgia"/>
                <a:cs typeface="Georgia"/>
              </a:rPr>
              <a:t>утреннего </a:t>
            </a:r>
            <a:r>
              <a:rPr sz="1800" spc="-40" dirty="0">
                <a:solidFill>
                  <a:srgbClr val="FFFFFF"/>
                </a:solidFill>
                <a:latin typeface="Georgia"/>
                <a:cs typeface="Georgia"/>
              </a:rPr>
              <a:t>приёма </a:t>
            </a:r>
            <a:r>
              <a:rPr sz="1800" dirty="0">
                <a:solidFill>
                  <a:srgbClr val="FFFFFF"/>
                </a:solidFill>
                <a:latin typeface="Georgia"/>
                <a:cs typeface="Georgia"/>
              </a:rPr>
              <a:t>детей </a:t>
            </a:r>
            <a:r>
              <a:rPr sz="1800" spc="10" dirty="0">
                <a:solidFill>
                  <a:srgbClr val="FFFFFF"/>
                </a:solidFill>
                <a:latin typeface="Georgia"/>
                <a:cs typeface="Georgia"/>
              </a:rPr>
              <a:t>в  </a:t>
            </a:r>
            <a:r>
              <a:rPr sz="1800" spc="-50" dirty="0">
                <a:solidFill>
                  <a:srgbClr val="FFFFFF"/>
                </a:solidFill>
                <a:latin typeface="Georgia"/>
                <a:cs typeface="Georgia"/>
              </a:rPr>
              <a:t>группу. </a:t>
            </a:r>
            <a:r>
              <a:rPr sz="1800" spc="-85" dirty="0">
                <a:solidFill>
                  <a:srgbClr val="FFFFFF"/>
                </a:solidFill>
                <a:latin typeface="Georgia"/>
                <a:cs typeface="Georgia"/>
              </a:rPr>
              <a:t>Приём </a:t>
            </a:r>
            <a:r>
              <a:rPr sz="1800" spc="5" dirty="0">
                <a:solidFill>
                  <a:srgbClr val="FFFFFF"/>
                </a:solidFill>
                <a:latin typeface="Georgia"/>
                <a:cs typeface="Georgia"/>
              </a:rPr>
              <a:t>детей  </a:t>
            </a:r>
            <a:r>
              <a:rPr sz="1800" spc="-5" dirty="0">
                <a:solidFill>
                  <a:srgbClr val="FFFFFF"/>
                </a:solidFill>
                <a:latin typeface="Georgia"/>
                <a:cs typeface="Georgia"/>
              </a:rPr>
              <a:t>осуществляется </a:t>
            </a:r>
            <a:r>
              <a:rPr sz="1800" spc="10" dirty="0">
                <a:solidFill>
                  <a:srgbClr val="FFFFFF"/>
                </a:solidFill>
                <a:latin typeface="Georgia"/>
                <a:cs typeface="Georgia"/>
              </a:rPr>
              <a:t>в</a:t>
            </a:r>
            <a:r>
              <a:rPr sz="1800" spc="-254" dirty="0">
                <a:solidFill>
                  <a:srgbClr val="FFFFFF"/>
                </a:solidFill>
                <a:latin typeface="Georgia"/>
                <a:cs typeface="Georgia"/>
              </a:rPr>
              <a:t> </a:t>
            </a:r>
            <a:r>
              <a:rPr sz="1800" spc="-25" dirty="0">
                <a:solidFill>
                  <a:srgbClr val="FFFFFF"/>
                </a:solidFill>
                <a:latin typeface="Georgia"/>
                <a:cs typeface="Georgia"/>
              </a:rPr>
              <a:t>раздевальном  </a:t>
            </a:r>
            <a:r>
              <a:rPr sz="1800" spc="-50" dirty="0">
                <a:solidFill>
                  <a:srgbClr val="FFFFFF"/>
                </a:solidFill>
                <a:latin typeface="Georgia"/>
                <a:cs typeface="Georgia"/>
              </a:rPr>
              <a:t>помещении, </a:t>
            </a:r>
            <a:r>
              <a:rPr sz="1800" spc="-25" dirty="0">
                <a:solidFill>
                  <a:srgbClr val="FFFFFF"/>
                </a:solidFill>
                <a:latin typeface="Georgia"/>
                <a:cs typeface="Georgia"/>
              </a:rPr>
              <a:t>где </a:t>
            </a:r>
            <a:r>
              <a:rPr sz="1800" spc="-30" dirty="0">
                <a:solidFill>
                  <a:srgbClr val="FFFFFF"/>
                </a:solidFill>
                <a:latin typeface="Georgia"/>
                <a:cs typeface="Georgia"/>
              </a:rPr>
              <a:t>находятся  </a:t>
            </a:r>
            <a:r>
              <a:rPr sz="1800" spc="-35" dirty="0">
                <a:solidFill>
                  <a:srgbClr val="FFFFFF"/>
                </a:solidFill>
                <a:latin typeface="Georgia"/>
                <a:cs typeface="Georgia"/>
              </a:rPr>
              <a:t>индивидуальные </a:t>
            </a:r>
            <a:r>
              <a:rPr sz="1800" spc="-65" dirty="0">
                <a:solidFill>
                  <a:srgbClr val="FFFFFF"/>
                </a:solidFill>
                <a:latin typeface="Georgia"/>
                <a:cs typeface="Georgia"/>
              </a:rPr>
              <a:t>шкафчики </a:t>
            </a:r>
            <a:r>
              <a:rPr sz="1800" spc="-25" dirty="0">
                <a:solidFill>
                  <a:srgbClr val="FFFFFF"/>
                </a:solidFill>
                <a:latin typeface="Georgia"/>
                <a:cs typeface="Georgia"/>
              </a:rPr>
              <a:t>для  </a:t>
            </a:r>
            <a:r>
              <a:rPr sz="1800" spc="-50" dirty="0">
                <a:solidFill>
                  <a:srgbClr val="FFFFFF"/>
                </a:solidFill>
                <a:latin typeface="Georgia"/>
                <a:cs typeface="Georgia"/>
              </a:rPr>
              <a:t>одежды </a:t>
            </a:r>
            <a:r>
              <a:rPr sz="1800" spc="-40" dirty="0">
                <a:solidFill>
                  <a:srgbClr val="FFFFFF"/>
                </a:solidFill>
                <a:latin typeface="Georgia"/>
                <a:cs typeface="Georgia"/>
              </a:rPr>
              <a:t>и </a:t>
            </a:r>
            <a:r>
              <a:rPr sz="1800" spc="-50" dirty="0">
                <a:solidFill>
                  <a:srgbClr val="FFFFFF"/>
                </a:solidFill>
                <a:latin typeface="Georgia"/>
                <a:cs typeface="Georgia"/>
              </a:rPr>
              <a:t>личных </a:t>
            </a:r>
            <a:r>
              <a:rPr sz="1800" spc="-20" dirty="0">
                <a:solidFill>
                  <a:srgbClr val="FFFFFF"/>
                </a:solidFill>
                <a:latin typeface="Georgia"/>
                <a:cs typeface="Georgia"/>
              </a:rPr>
              <a:t>вещей детей.  Здесь </a:t>
            </a:r>
            <a:r>
              <a:rPr sz="1800" spc="-70" dirty="0">
                <a:solidFill>
                  <a:srgbClr val="FFFFFF"/>
                </a:solidFill>
                <a:latin typeface="Georgia"/>
                <a:cs typeface="Georgia"/>
              </a:rPr>
              <a:t>же </a:t>
            </a:r>
            <a:r>
              <a:rPr sz="1800" spc="-35" dirty="0">
                <a:solidFill>
                  <a:srgbClr val="FFFFFF"/>
                </a:solidFill>
                <a:latin typeface="Georgia"/>
                <a:cs typeface="Georgia"/>
              </a:rPr>
              <a:t>расположен </a:t>
            </a:r>
            <a:r>
              <a:rPr sz="1800" spc="5" dirty="0">
                <a:solidFill>
                  <a:srgbClr val="FFFFFF"/>
                </a:solidFill>
                <a:latin typeface="Georgia"/>
                <a:cs typeface="Georgia"/>
              </a:rPr>
              <a:t>стенд </a:t>
            </a:r>
            <a:r>
              <a:rPr sz="1800" spc="-25" dirty="0">
                <a:solidFill>
                  <a:srgbClr val="FFFFFF"/>
                </a:solidFill>
                <a:latin typeface="Georgia"/>
                <a:cs typeface="Georgia"/>
              </a:rPr>
              <a:t>для  </a:t>
            </a:r>
            <a:r>
              <a:rPr sz="1800" spc="-40" dirty="0">
                <a:solidFill>
                  <a:srgbClr val="FFFFFF"/>
                </a:solidFill>
                <a:latin typeface="Georgia"/>
                <a:cs typeface="Georgia"/>
              </a:rPr>
              <a:t>родителей, куда </a:t>
            </a:r>
            <a:r>
              <a:rPr sz="1800" spc="-20" dirty="0">
                <a:solidFill>
                  <a:srgbClr val="FFFFFF"/>
                </a:solidFill>
                <a:latin typeface="Georgia"/>
                <a:cs typeface="Georgia"/>
              </a:rPr>
              <a:t>помещается  </a:t>
            </a:r>
            <a:r>
              <a:rPr sz="1800" spc="-30" dirty="0">
                <a:solidFill>
                  <a:srgbClr val="FFFFFF"/>
                </a:solidFill>
                <a:latin typeface="Georgia"/>
                <a:cs typeface="Georgia"/>
              </a:rPr>
              <a:t>полезная </a:t>
            </a:r>
            <a:r>
              <a:rPr sz="1800" spc="-25" dirty="0">
                <a:solidFill>
                  <a:srgbClr val="FFFFFF"/>
                </a:solidFill>
                <a:latin typeface="Georgia"/>
                <a:cs typeface="Georgia"/>
              </a:rPr>
              <a:t>для </a:t>
            </a:r>
            <a:r>
              <a:rPr sz="1800" spc="-30" dirty="0">
                <a:solidFill>
                  <a:srgbClr val="FFFFFF"/>
                </a:solidFill>
                <a:latin typeface="Georgia"/>
                <a:cs typeface="Georgia"/>
              </a:rPr>
              <a:t>родителей  </a:t>
            </a:r>
            <a:r>
              <a:rPr sz="1800" spc="-60" dirty="0">
                <a:solidFill>
                  <a:srgbClr val="FFFFFF"/>
                </a:solidFill>
                <a:latin typeface="Georgia"/>
                <a:cs typeface="Georgia"/>
              </a:rPr>
              <a:t>информация.</a:t>
            </a:r>
            <a:endParaRPr sz="1800" dirty="0">
              <a:latin typeface="Georgia"/>
              <a:cs typeface="Georgia"/>
            </a:endParaRPr>
          </a:p>
        </p:txBody>
      </p:sp>
      <p:pic>
        <p:nvPicPr>
          <p:cNvPr id="4" name="Picture 4" descr="https://sun9-71.userapi.com/c857032/v857032430/16ece3/JKGaHMJ9Jd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3400" y="51258"/>
            <a:ext cx="3810000" cy="66125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s://sun9-30.userapi.com/c855128/v855128430/22090b/sIJhrYhdLe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00600" y="51257"/>
            <a:ext cx="4324350" cy="66125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12746" y="399981"/>
            <a:ext cx="3216910" cy="6093528"/>
          </a:xfrm>
          <a:prstGeom prst="rect">
            <a:avLst/>
          </a:prstGeom>
        </p:spPr>
        <p:txBody>
          <a:bodyPr vert="horz" wrap="square" lIns="0" tIns="40640" rIns="0" bIns="0" rtlCol="0">
            <a:spAutoFit/>
          </a:bodyPr>
          <a:lstStyle/>
          <a:p>
            <a:pPr marL="12700" marR="5080">
              <a:lnSpc>
                <a:spcPct val="90600"/>
              </a:lnSpc>
              <a:spcBef>
                <a:spcPts val="320"/>
              </a:spcBef>
            </a:pPr>
            <a:r>
              <a:rPr sz="1700" spc="-55" dirty="0">
                <a:solidFill>
                  <a:srgbClr val="FFFFFF"/>
                </a:solidFill>
                <a:latin typeface="Georgia"/>
                <a:cs typeface="Georgia"/>
              </a:rPr>
              <a:t>Таким </a:t>
            </a:r>
            <a:r>
              <a:rPr sz="1700" spc="-35" dirty="0">
                <a:solidFill>
                  <a:srgbClr val="FFFFFF"/>
                </a:solidFill>
                <a:latin typeface="Georgia"/>
                <a:cs typeface="Georgia"/>
              </a:rPr>
              <a:t>образом, </a:t>
            </a:r>
            <a:r>
              <a:rPr sz="1700" spc="-50" dirty="0">
                <a:solidFill>
                  <a:srgbClr val="FFFFFF"/>
                </a:solidFill>
                <a:latin typeface="Georgia"/>
                <a:cs typeface="Georgia"/>
              </a:rPr>
              <a:t>можно </a:t>
            </a:r>
            <a:r>
              <a:rPr sz="1700" spc="10" dirty="0">
                <a:solidFill>
                  <a:srgbClr val="FFFFFF"/>
                </a:solidFill>
                <a:latin typeface="Georgia"/>
                <a:cs typeface="Georgia"/>
              </a:rPr>
              <a:t>сделать  </a:t>
            </a:r>
            <a:r>
              <a:rPr sz="1700" spc="-25" dirty="0">
                <a:solidFill>
                  <a:srgbClr val="FFFFFF"/>
                </a:solidFill>
                <a:latin typeface="Georgia"/>
                <a:cs typeface="Georgia"/>
              </a:rPr>
              <a:t>вывод, </a:t>
            </a:r>
            <a:r>
              <a:rPr sz="1700" spc="5" dirty="0">
                <a:solidFill>
                  <a:srgbClr val="FFFFFF"/>
                </a:solidFill>
                <a:latin typeface="Georgia"/>
                <a:cs typeface="Georgia"/>
              </a:rPr>
              <a:t>что </a:t>
            </a:r>
            <a:r>
              <a:rPr sz="1700" spc="-135" dirty="0">
                <a:solidFill>
                  <a:srgbClr val="FFFFFF"/>
                </a:solidFill>
                <a:latin typeface="Georgia"/>
                <a:cs typeface="Georgia"/>
              </a:rPr>
              <a:t>РППС </a:t>
            </a:r>
            <a:r>
              <a:rPr sz="1700" spc="25" dirty="0">
                <a:solidFill>
                  <a:srgbClr val="FFFFFF"/>
                </a:solidFill>
                <a:latin typeface="Georgia"/>
                <a:cs typeface="Georgia"/>
              </a:rPr>
              <a:t>соответствует  </a:t>
            </a:r>
            <a:r>
              <a:rPr sz="1700" dirty="0">
                <a:solidFill>
                  <a:srgbClr val="FFFFFF"/>
                </a:solidFill>
                <a:latin typeface="Georgia"/>
                <a:cs typeface="Georgia"/>
              </a:rPr>
              <a:t>возрастным </a:t>
            </a:r>
            <a:r>
              <a:rPr sz="1700" spc="-25" dirty="0">
                <a:solidFill>
                  <a:srgbClr val="FFFFFF"/>
                </a:solidFill>
                <a:latin typeface="Georgia"/>
                <a:cs typeface="Georgia"/>
              </a:rPr>
              <a:t>и</a:t>
            </a:r>
            <a:r>
              <a:rPr sz="1700" spc="-275" dirty="0">
                <a:solidFill>
                  <a:srgbClr val="FFFFFF"/>
                </a:solidFill>
                <a:latin typeface="Georgia"/>
                <a:cs typeface="Georgia"/>
              </a:rPr>
              <a:t> </a:t>
            </a:r>
            <a:r>
              <a:rPr sz="1700" spc="-10" dirty="0">
                <a:solidFill>
                  <a:srgbClr val="FFFFFF"/>
                </a:solidFill>
                <a:latin typeface="Georgia"/>
                <a:cs typeface="Georgia"/>
              </a:rPr>
              <a:t>индивидуальным  особенностям </a:t>
            </a:r>
            <a:r>
              <a:rPr sz="1700" spc="-25" dirty="0">
                <a:solidFill>
                  <a:srgbClr val="FFFFFF"/>
                </a:solidFill>
                <a:latin typeface="Georgia"/>
                <a:cs typeface="Georgia"/>
              </a:rPr>
              <a:t>и возможностям  </a:t>
            </a:r>
            <a:r>
              <a:rPr sz="1700" spc="20" dirty="0">
                <a:solidFill>
                  <a:srgbClr val="FFFFFF"/>
                </a:solidFill>
                <a:latin typeface="Georgia"/>
                <a:cs typeface="Georgia"/>
              </a:rPr>
              <a:t>детей </a:t>
            </a:r>
            <a:r>
              <a:rPr sz="1700" spc="-25" dirty="0">
                <a:solidFill>
                  <a:srgbClr val="FFFFFF"/>
                </a:solidFill>
                <a:latin typeface="Georgia"/>
                <a:cs typeface="Georgia"/>
              </a:rPr>
              <a:t>группы, </a:t>
            </a:r>
            <a:r>
              <a:rPr sz="1700" spc="-145" dirty="0">
                <a:solidFill>
                  <a:srgbClr val="FFFFFF"/>
                </a:solidFill>
                <a:latin typeface="Georgia"/>
                <a:cs typeface="Georgia"/>
              </a:rPr>
              <a:t>ООП,  </a:t>
            </a:r>
            <a:r>
              <a:rPr sz="1700" spc="-10" dirty="0">
                <a:solidFill>
                  <a:srgbClr val="FFFFFF"/>
                </a:solidFill>
                <a:latin typeface="Georgia"/>
                <a:cs typeface="Georgia"/>
              </a:rPr>
              <a:t>реализуемой </a:t>
            </a:r>
            <a:r>
              <a:rPr sz="1700" spc="20" dirty="0">
                <a:solidFill>
                  <a:srgbClr val="FFFFFF"/>
                </a:solidFill>
                <a:latin typeface="Georgia"/>
                <a:cs typeface="Georgia"/>
              </a:rPr>
              <a:t>в</a:t>
            </a:r>
            <a:r>
              <a:rPr sz="1700" spc="-265" dirty="0">
                <a:solidFill>
                  <a:srgbClr val="FFFFFF"/>
                </a:solidFill>
                <a:latin typeface="Georgia"/>
                <a:cs typeface="Georgia"/>
              </a:rPr>
              <a:t> </a:t>
            </a:r>
            <a:r>
              <a:rPr sz="1700" spc="-200" dirty="0">
                <a:solidFill>
                  <a:srgbClr val="FFFFFF"/>
                </a:solidFill>
                <a:latin typeface="Georgia"/>
                <a:cs typeface="Georgia"/>
              </a:rPr>
              <a:t>ДОУ,</a:t>
            </a:r>
            <a:endParaRPr sz="1700" dirty="0">
              <a:latin typeface="Georgia"/>
              <a:cs typeface="Georgia"/>
            </a:endParaRPr>
          </a:p>
          <a:p>
            <a:pPr marL="12700">
              <a:lnSpc>
                <a:spcPts val="1720"/>
              </a:lnSpc>
            </a:pPr>
            <a:r>
              <a:rPr sz="1700" spc="-5" dirty="0">
                <a:solidFill>
                  <a:srgbClr val="FFFFFF"/>
                </a:solidFill>
                <a:latin typeface="Georgia"/>
                <a:cs typeface="Georgia"/>
              </a:rPr>
              <a:t>требованиям</a:t>
            </a:r>
            <a:r>
              <a:rPr sz="1700" spc="-355" dirty="0">
                <a:solidFill>
                  <a:srgbClr val="FFFFFF"/>
                </a:solidFill>
                <a:latin typeface="Georgia"/>
                <a:cs typeface="Georgia"/>
              </a:rPr>
              <a:t> </a:t>
            </a:r>
            <a:r>
              <a:rPr sz="1700" spc="-85" dirty="0">
                <a:solidFill>
                  <a:srgbClr val="FFFFFF"/>
                </a:solidFill>
                <a:latin typeface="Georgia"/>
                <a:cs typeface="Georgia"/>
              </a:rPr>
              <a:t>СанПиН, </a:t>
            </a:r>
            <a:r>
              <a:rPr sz="1700" spc="-80" dirty="0">
                <a:solidFill>
                  <a:srgbClr val="FFFFFF"/>
                </a:solidFill>
                <a:latin typeface="Georgia"/>
                <a:cs typeface="Georgia"/>
              </a:rPr>
              <a:t>ФГОС </a:t>
            </a:r>
            <a:r>
              <a:rPr sz="1700" spc="-145" dirty="0">
                <a:solidFill>
                  <a:srgbClr val="FFFFFF"/>
                </a:solidFill>
                <a:latin typeface="Georgia"/>
                <a:cs typeface="Georgia"/>
              </a:rPr>
              <a:t>ДО</a:t>
            </a:r>
            <a:r>
              <a:rPr sz="1700" spc="-145" dirty="0" smtClean="0">
                <a:solidFill>
                  <a:srgbClr val="FFFFFF"/>
                </a:solidFill>
                <a:latin typeface="Georgia"/>
                <a:cs typeface="Georgia"/>
              </a:rPr>
              <a:t>.</a:t>
            </a:r>
            <a:endParaRPr lang="ru-RU" sz="1700" spc="-145" dirty="0" smtClean="0">
              <a:solidFill>
                <a:srgbClr val="FFFFFF"/>
              </a:solidFill>
              <a:latin typeface="Georgia"/>
              <a:cs typeface="Georgia"/>
            </a:endParaRPr>
          </a:p>
          <a:p>
            <a:pPr marL="12700">
              <a:lnSpc>
                <a:spcPts val="1720"/>
              </a:lnSpc>
            </a:pPr>
            <a:r>
              <a:rPr lang="ru-RU" sz="1700" spc="-145" dirty="0" smtClean="0">
                <a:solidFill>
                  <a:srgbClr val="FFFFFF"/>
                </a:solidFill>
                <a:latin typeface="Georgia"/>
                <a:cs typeface="Georgia"/>
              </a:rPr>
              <a:t>Является  трансформируемой, помогает  решать  задачи  в зависимости от  образовательной ситуации.</a:t>
            </a:r>
            <a:endParaRPr sz="1700" dirty="0">
              <a:latin typeface="Georgia"/>
              <a:cs typeface="Georgia"/>
            </a:endParaRPr>
          </a:p>
          <a:p>
            <a:pPr marL="12700" marR="23495">
              <a:lnSpc>
                <a:spcPct val="90200"/>
              </a:lnSpc>
              <a:spcBef>
                <a:spcPts val="114"/>
              </a:spcBef>
            </a:pPr>
            <a:r>
              <a:rPr sz="1700" spc="-55" dirty="0">
                <a:solidFill>
                  <a:srgbClr val="FFFFFF"/>
                </a:solidFill>
                <a:latin typeface="Georgia"/>
                <a:cs typeface="Georgia"/>
              </a:rPr>
              <a:t>Такая </a:t>
            </a:r>
            <a:r>
              <a:rPr sz="1700" spc="-5" dirty="0">
                <a:solidFill>
                  <a:srgbClr val="FFFFFF"/>
                </a:solidFill>
                <a:latin typeface="Georgia"/>
                <a:cs typeface="Georgia"/>
              </a:rPr>
              <a:t>среда </a:t>
            </a:r>
            <a:r>
              <a:rPr sz="1700" spc="-10" dirty="0">
                <a:solidFill>
                  <a:srgbClr val="FFFFFF"/>
                </a:solidFill>
                <a:latin typeface="Georgia"/>
                <a:cs typeface="Georgia"/>
              </a:rPr>
              <a:t>обеспечивает  </a:t>
            </a:r>
            <a:r>
              <a:rPr sz="1700" spc="-20" dirty="0">
                <a:solidFill>
                  <a:srgbClr val="FFFFFF"/>
                </a:solidFill>
                <a:latin typeface="Georgia"/>
                <a:cs typeface="Georgia"/>
              </a:rPr>
              <a:t>максимальную </a:t>
            </a:r>
            <a:r>
              <a:rPr sz="1700" spc="-10" dirty="0">
                <a:solidFill>
                  <a:srgbClr val="FFFFFF"/>
                </a:solidFill>
                <a:latin typeface="Georgia"/>
                <a:cs typeface="Georgia"/>
              </a:rPr>
              <a:t>реализацию  </a:t>
            </a:r>
            <a:r>
              <a:rPr sz="1700" dirty="0">
                <a:solidFill>
                  <a:srgbClr val="FFFFFF"/>
                </a:solidFill>
                <a:latin typeface="Georgia"/>
                <a:cs typeface="Georgia"/>
              </a:rPr>
              <a:t>образовательного </a:t>
            </a:r>
            <a:r>
              <a:rPr sz="1700" spc="-5" dirty="0">
                <a:solidFill>
                  <a:srgbClr val="FFFFFF"/>
                </a:solidFill>
                <a:latin typeface="Georgia"/>
                <a:cs typeface="Georgia"/>
              </a:rPr>
              <a:t>потенциала  </a:t>
            </a:r>
            <a:r>
              <a:rPr sz="1700" spc="-25" dirty="0">
                <a:solidFill>
                  <a:srgbClr val="FFFFFF"/>
                </a:solidFill>
                <a:latin typeface="Georgia"/>
                <a:cs typeface="Georgia"/>
              </a:rPr>
              <a:t>группы, </a:t>
            </a:r>
            <a:r>
              <a:rPr sz="1700" spc="5" dirty="0">
                <a:solidFill>
                  <a:srgbClr val="FFFFFF"/>
                </a:solidFill>
                <a:latin typeface="Georgia"/>
                <a:cs typeface="Georgia"/>
              </a:rPr>
              <a:t>способствует</a:t>
            </a:r>
            <a:r>
              <a:rPr sz="1700" spc="-254" dirty="0">
                <a:solidFill>
                  <a:srgbClr val="FFFFFF"/>
                </a:solidFill>
                <a:latin typeface="Georgia"/>
                <a:cs typeface="Georgia"/>
              </a:rPr>
              <a:t> </a:t>
            </a:r>
            <a:r>
              <a:rPr sz="1700" spc="10" dirty="0">
                <a:solidFill>
                  <a:srgbClr val="FFFFFF"/>
                </a:solidFill>
                <a:latin typeface="Georgia"/>
                <a:cs typeface="Georgia"/>
              </a:rPr>
              <a:t>развитию  </a:t>
            </a:r>
            <a:r>
              <a:rPr sz="1700" spc="30" dirty="0">
                <a:solidFill>
                  <a:srgbClr val="FFFFFF"/>
                </a:solidFill>
                <a:latin typeface="Georgia"/>
                <a:cs typeface="Georgia"/>
              </a:rPr>
              <a:t>у </a:t>
            </a:r>
            <a:r>
              <a:rPr sz="1700" spc="20" dirty="0">
                <a:solidFill>
                  <a:srgbClr val="FFFFFF"/>
                </a:solidFill>
                <a:latin typeface="Georgia"/>
                <a:cs typeface="Georgia"/>
              </a:rPr>
              <a:t>детей</a:t>
            </a:r>
            <a:r>
              <a:rPr sz="1700" spc="-195" dirty="0">
                <a:solidFill>
                  <a:srgbClr val="FFFFFF"/>
                </a:solidFill>
                <a:latin typeface="Georgia"/>
                <a:cs typeface="Georgia"/>
              </a:rPr>
              <a:t> </a:t>
            </a:r>
            <a:r>
              <a:rPr sz="1700" spc="-10" dirty="0">
                <a:solidFill>
                  <a:srgbClr val="FFFFFF"/>
                </a:solidFill>
                <a:latin typeface="Georgia"/>
                <a:cs typeface="Georgia"/>
              </a:rPr>
              <a:t>навыков</a:t>
            </a:r>
            <a:endParaRPr sz="1700" dirty="0">
              <a:latin typeface="Georgia"/>
              <a:cs typeface="Georgia"/>
            </a:endParaRPr>
          </a:p>
          <a:p>
            <a:pPr marL="12700">
              <a:lnSpc>
                <a:spcPts val="1720"/>
              </a:lnSpc>
            </a:pPr>
            <a:r>
              <a:rPr sz="1700" dirty="0">
                <a:solidFill>
                  <a:srgbClr val="FFFFFF"/>
                </a:solidFill>
                <a:latin typeface="Georgia"/>
                <a:cs typeface="Georgia"/>
              </a:rPr>
              <a:t>сотрудничества </a:t>
            </a:r>
            <a:r>
              <a:rPr sz="1700" spc="20" dirty="0">
                <a:solidFill>
                  <a:srgbClr val="FFFFFF"/>
                </a:solidFill>
                <a:latin typeface="Georgia"/>
                <a:cs typeface="Georgia"/>
              </a:rPr>
              <a:t>в</a:t>
            </a:r>
            <a:r>
              <a:rPr sz="1700" spc="-320" dirty="0">
                <a:solidFill>
                  <a:srgbClr val="FFFFFF"/>
                </a:solidFill>
                <a:latin typeface="Georgia"/>
                <a:cs typeface="Georgia"/>
              </a:rPr>
              <a:t> </a:t>
            </a:r>
            <a:r>
              <a:rPr sz="1700" spc="-10" dirty="0">
                <a:solidFill>
                  <a:srgbClr val="FFFFFF"/>
                </a:solidFill>
                <a:latin typeface="Georgia"/>
                <a:cs typeface="Georgia"/>
              </a:rPr>
              <a:t>совместной</a:t>
            </a:r>
            <a:endParaRPr sz="1700" dirty="0">
              <a:latin typeface="Georgia"/>
              <a:cs typeface="Georgia"/>
            </a:endParaRPr>
          </a:p>
          <a:p>
            <a:pPr marL="12700" marR="953135">
              <a:lnSpc>
                <a:spcPts val="1800"/>
              </a:lnSpc>
              <a:spcBef>
                <a:spcPts val="180"/>
              </a:spcBef>
            </a:pPr>
            <a:r>
              <a:rPr sz="1700" spc="10" dirty="0">
                <a:solidFill>
                  <a:srgbClr val="FFFFFF"/>
                </a:solidFill>
                <a:latin typeface="Georgia"/>
                <a:cs typeface="Georgia"/>
              </a:rPr>
              <a:t>деятельности </a:t>
            </a:r>
            <a:r>
              <a:rPr sz="1700" spc="-25" dirty="0">
                <a:solidFill>
                  <a:srgbClr val="FFFFFF"/>
                </a:solidFill>
                <a:latin typeface="Georgia"/>
                <a:cs typeface="Georgia"/>
              </a:rPr>
              <a:t>как </a:t>
            </a:r>
            <a:r>
              <a:rPr sz="1700" spc="-15" dirty="0">
                <a:solidFill>
                  <a:srgbClr val="FFFFFF"/>
                </a:solidFill>
                <a:latin typeface="Georgia"/>
                <a:cs typeface="Georgia"/>
              </a:rPr>
              <a:t>со  сверстниками,</a:t>
            </a:r>
            <a:r>
              <a:rPr sz="1700" spc="-190" dirty="0">
                <a:solidFill>
                  <a:srgbClr val="FFFFFF"/>
                </a:solidFill>
                <a:latin typeface="Georgia"/>
                <a:cs typeface="Georgia"/>
              </a:rPr>
              <a:t> </a:t>
            </a:r>
            <a:r>
              <a:rPr sz="1700" spc="20" dirty="0">
                <a:solidFill>
                  <a:srgbClr val="FFFFFF"/>
                </a:solidFill>
                <a:latin typeface="Georgia"/>
                <a:cs typeface="Georgia"/>
              </a:rPr>
              <a:t>так</a:t>
            </a:r>
            <a:r>
              <a:rPr sz="1700" spc="-155" dirty="0">
                <a:solidFill>
                  <a:srgbClr val="FFFFFF"/>
                </a:solidFill>
                <a:latin typeface="Georgia"/>
                <a:cs typeface="Georgia"/>
              </a:rPr>
              <a:t> </a:t>
            </a:r>
            <a:r>
              <a:rPr sz="1700" spc="-25" dirty="0">
                <a:solidFill>
                  <a:srgbClr val="FFFFFF"/>
                </a:solidFill>
                <a:latin typeface="Georgia"/>
                <a:cs typeface="Georgia"/>
              </a:rPr>
              <a:t>и</a:t>
            </a:r>
            <a:r>
              <a:rPr sz="1700" spc="-105" dirty="0">
                <a:solidFill>
                  <a:srgbClr val="FFFFFF"/>
                </a:solidFill>
                <a:latin typeface="Georgia"/>
                <a:cs typeface="Georgia"/>
              </a:rPr>
              <a:t> </a:t>
            </a:r>
            <a:r>
              <a:rPr sz="1700" spc="-15" dirty="0">
                <a:solidFill>
                  <a:srgbClr val="FFFFFF"/>
                </a:solidFill>
                <a:latin typeface="Georgia"/>
                <a:cs typeface="Georgia"/>
              </a:rPr>
              <a:t>со</a:t>
            </a:r>
            <a:endParaRPr sz="1700" dirty="0">
              <a:latin typeface="Georgia"/>
              <a:cs typeface="Georgia"/>
            </a:endParaRPr>
          </a:p>
          <a:p>
            <a:pPr marL="12700" marR="471805">
              <a:lnSpc>
                <a:spcPct val="89300"/>
              </a:lnSpc>
              <a:spcBef>
                <a:spcPts val="40"/>
              </a:spcBef>
            </a:pPr>
            <a:r>
              <a:rPr sz="1700" spc="-25" dirty="0">
                <a:solidFill>
                  <a:srgbClr val="FFFFFF"/>
                </a:solidFill>
                <a:latin typeface="Georgia"/>
                <a:cs typeface="Georgia"/>
              </a:rPr>
              <a:t>взрослыми, </a:t>
            </a:r>
            <a:r>
              <a:rPr sz="1700" spc="-10" dirty="0">
                <a:solidFill>
                  <a:srgbClr val="FFFFFF"/>
                </a:solidFill>
                <a:latin typeface="Georgia"/>
                <a:cs typeface="Georgia"/>
              </a:rPr>
              <a:t>обеспечивает  </a:t>
            </a:r>
            <a:r>
              <a:rPr sz="1700" spc="-5" dirty="0">
                <a:solidFill>
                  <a:srgbClr val="FFFFFF"/>
                </a:solidFill>
                <a:latin typeface="Georgia"/>
                <a:cs typeface="Georgia"/>
              </a:rPr>
              <a:t>своевременную </a:t>
            </a:r>
            <a:r>
              <a:rPr sz="1700" spc="-15" dirty="0">
                <a:solidFill>
                  <a:srgbClr val="FFFFFF"/>
                </a:solidFill>
                <a:latin typeface="Georgia"/>
                <a:cs typeface="Georgia"/>
              </a:rPr>
              <a:t>смену  </a:t>
            </a:r>
            <a:r>
              <a:rPr sz="1700" spc="10" dirty="0">
                <a:solidFill>
                  <a:srgbClr val="FFFFFF"/>
                </a:solidFill>
                <a:latin typeface="Georgia"/>
                <a:cs typeface="Georgia"/>
              </a:rPr>
              <a:t>деятельности </a:t>
            </a:r>
            <a:r>
              <a:rPr sz="1700" spc="-25" dirty="0">
                <a:solidFill>
                  <a:srgbClr val="FFFFFF"/>
                </a:solidFill>
                <a:latin typeface="Georgia"/>
                <a:cs typeface="Georgia"/>
              </a:rPr>
              <a:t>и </a:t>
            </a:r>
            <a:r>
              <a:rPr sz="1700" dirty="0">
                <a:solidFill>
                  <a:srgbClr val="FFFFFF"/>
                </a:solidFill>
                <a:latin typeface="Georgia"/>
                <a:cs typeface="Georgia"/>
              </a:rPr>
              <a:t>является  </a:t>
            </a:r>
            <a:r>
              <a:rPr sz="1700" spc="-5" dirty="0">
                <a:solidFill>
                  <a:srgbClr val="FFFFFF"/>
                </a:solidFill>
                <a:latin typeface="Georgia"/>
                <a:cs typeface="Georgia"/>
              </a:rPr>
              <a:t>условием </a:t>
            </a:r>
            <a:r>
              <a:rPr sz="1700" spc="-10" dirty="0">
                <a:solidFill>
                  <a:srgbClr val="FFFFFF"/>
                </a:solidFill>
                <a:latin typeface="Georgia"/>
                <a:cs typeface="Georgia"/>
              </a:rPr>
              <a:t>сохранения </a:t>
            </a:r>
            <a:r>
              <a:rPr sz="1700" spc="-25" dirty="0">
                <a:solidFill>
                  <a:srgbClr val="FFFFFF"/>
                </a:solidFill>
                <a:latin typeface="Georgia"/>
                <a:cs typeface="Georgia"/>
              </a:rPr>
              <a:t>и  </a:t>
            </a:r>
            <a:r>
              <a:rPr sz="1700" spc="-5" dirty="0">
                <a:solidFill>
                  <a:srgbClr val="FFFFFF"/>
                </a:solidFill>
                <a:latin typeface="Georgia"/>
                <a:cs typeface="Georgia"/>
              </a:rPr>
              <a:t>укрепления</a:t>
            </a:r>
            <a:r>
              <a:rPr sz="1700" spc="-204" dirty="0">
                <a:solidFill>
                  <a:srgbClr val="FFFFFF"/>
                </a:solidFill>
                <a:latin typeface="Georgia"/>
                <a:cs typeface="Georgia"/>
              </a:rPr>
              <a:t> </a:t>
            </a:r>
            <a:r>
              <a:rPr sz="1700" spc="-25" dirty="0">
                <a:solidFill>
                  <a:srgbClr val="FFFFFF"/>
                </a:solidFill>
                <a:latin typeface="Georgia"/>
                <a:cs typeface="Georgia"/>
              </a:rPr>
              <a:t>психического</a:t>
            </a:r>
            <a:r>
              <a:rPr sz="1700" spc="-204" dirty="0">
                <a:solidFill>
                  <a:srgbClr val="FFFFFF"/>
                </a:solidFill>
                <a:latin typeface="Georgia"/>
                <a:cs typeface="Georgia"/>
              </a:rPr>
              <a:t> </a:t>
            </a:r>
            <a:r>
              <a:rPr sz="1700" spc="-25" dirty="0">
                <a:solidFill>
                  <a:srgbClr val="FFFFFF"/>
                </a:solidFill>
                <a:latin typeface="Georgia"/>
                <a:cs typeface="Georgia"/>
              </a:rPr>
              <a:t>и</a:t>
            </a:r>
            <a:endParaRPr sz="1700" dirty="0">
              <a:latin typeface="Georgia"/>
              <a:cs typeface="Georgia"/>
            </a:endParaRPr>
          </a:p>
          <a:p>
            <a:pPr marL="12700" marR="112395">
              <a:lnSpc>
                <a:spcPts val="1800"/>
              </a:lnSpc>
              <a:spcBef>
                <a:spcPts val="95"/>
              </a:spcBef>
            </a:pPr>
            <a:r>
              <a:rPr sz="1700" spc="-20" dirty="0">
                <a:solidFill>
                  <a:srgbClr val="FFFFFF"/>
                </a:solidFill>
                <a:latin typeface="Georgia"/>
                <a:cs typeface="Georgia"/>
              </a:rPr>
              <a:t>физического</a:t>
            </a:r>
            <a:r>
              <a:rPr sz="1700" spc="-220" dirty="0">
                <a:solidFill>
                  <a:srgbClr val="FFFFFF"/>
                </a:solidFill>
                <a:latin typeface="Georgia"/>
                <a:cs typeface="Georgia"/>
              </a:rPr>
              <a:t> </a:t>
            </a:r>
            <a:r>
              <a:rPr sz="1700" spc="5" dirty="0">
                <a:solidFill>
                  <a:srgbClr val="FFFFFF"/>
                </a:solidFill>
                <a:latin typeface="Georgia"/>
                <a:cs typeface="Georgia"/>
              </a:rPr>
              <a:t>здоровья</a:t>
            </a:r>
            <a:r>
              <a:rPr sz="1700" spc="-215" dirty="0">
                <a:solidFill>
                  <a:srgbClr val="FFFFFF"/>
                </a:solidFill>
                <a:latin typeface="Georgia"/>
                <a:cs typeface="Georgia"/>
              </a:rPr>
              <a:t> </a:t>
            </a:r>
            <a:r>
              <a:rPr sz="1700" spc="-30" dirty="0">
                <a:solidFill>
                  <a:srgbClr val="FFFFFF"/>
                </a:solidFill>
                <a:latin typeface="Georgia"/>
                <a:cs typeface="Georgia"/>
              </a:rPr>
              <a:t>каждого  </a:t>
            </a:r>
            <a:r>
              <a:rPr sz="1700" spc="-10" dirty="0">
                <a:solidFill>
                  <a:srgbClr val="FFFFFF"/>
                </a:solidFill>
                <a:latin typeface="Georgia"/>
                <a:cs typeface="Georgia"/>
              </a:rPr>
              <a:t>ребенка </a:t>
            </a:r>
            <a:r>
              <a:rPr sz="1700" spc="20" dirty="0">
                <a:solidFill>
                  <a:srgbClr val="FFFFFF"/>
                </a:solidFill>
                <a:latin typeface="Georgia"/>
                <a:cs typeface="Georgia"/>
              </a:rPr>
              <a:t>в</a:t>
            </a:r>
            <a:r>
              <a:rPr sz="1700" spc="-155" dirty="0">
                <a:solidFill>
                  <a:srgbClr val="FFFFFF"/>
                </a:solidFill>
                <a:latin typeface="Georgia"/>
                <a:cs typeface="Georgia"/>
              </a:rPr>
              <a:t> </a:t>
            </a:r>
            <a:r>
              <a:rPr sz="1700" spc="-20" dirty="0">
                <a:solidFill>
                  <a:srgbClr val="FFFFFF"/>
                </a:solidFill>
                <a:latin typeface="Georgia"/>
                <a:cs typeface="Georgia"/>
              </a:rPr>
              <a:t>группе.</a:t>
            </a:r>
            <a:endParaRPr sz="1700" dirty="0">
              <a:latin typeface="Georgia"/>
              <a:cs typeface="Georgia"/>
            </a:endParaRPr>
          </a:p>
        </p:txBody>
      </p:sp>
      <p:pic>
        <p:nvPicPr>
          <p:cNvPr id="6146" name="Picture 2" descr="C:\Users\User\Desktop\аттестация\новые фото\vfzEgKEoiH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24400" y="457200"/>
            <a:ext cx="6477000" cy="5943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33600" y="381000"/>
            <a:ext cx="6553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Средовые решения в пространстве ДОО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305800" y="1295400"/>
            <a:ext cx="2743200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Для поддержания и развития детской познавательной активности, расширения возможности решения педагогических задач в коридоре и рекреации были созданы следующие центры активности :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1.Мир «Форм»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2.Мир «Конструирования»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3.Мир «Народного быта и творчества»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4.Мир «Идей»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5.Мир «Движений»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6.Мир «Театра и музыки»</a:t>
            </a:r>
          </a:p>
          <a:p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9218" name="Picture 2" descr="C:\Users\User\Desktop\аттестация\новые фото\2FkRz7UGuSQ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4800" y="1066800"/>
            <a:ext cx="6807200" cy="5105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371600" y="6400800"/>
            <a:ext cx="441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Мир «Форм»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169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User\Desktop\аттестация\новые фото\KiN6kBOa3r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47800" y="762000"/>
            <a:ext cx="7848600" cy="556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590800" y="228600"/>
            <a:ext cx="5029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</a:rPr>
              <a:t>Средовые решения в пространстве ДОО</a:t>
            </a:r>
            <a:endParaRPr lang="ru-RU" sz="2000" dirty="0"/>
          </a:p>
        </p:txBody>
      </p:sp>
      <p:sp>
        <p:nvSpPr>
          <p:cNvPr id="3" name="TextBox 2"/>
          <p:cNvSpPr txBox="1"/>
          <p:nvPr/>
        </p:nvSpPr>
        <p:spPr>
          <a:xfrm>
            <a:off x="3124200" y="6397289"/>
            <a:ext cx="449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Мир «Конструирования»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890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User\Desktop\аттестация\новые фото\vBu2uqzS4Zw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9600" y="152400"/>
            <a:ext cx="5838825" cy="609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600200" y="6324600"/>
            <a:ext cx="411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Мир «Народного быта и творчества»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467600" y="2438400"/>
            <a:ext cx="3276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Приобщение к истокам культуры, через знакомство с предметами быта, фольклора и народными играми.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8692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аттестация\новые фото\7K-aFi8pWK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600" y="76200"/>
            <a:ext cx="5638800" cy="6019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User\Desktop\аттестация\новые фото\TKh91F0RGpQ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77000" y="94890"/>
            <a:ext cx="5486400" cy="60011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200400" y="6324600"/>
            <a:ext cx="533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Мир «Идей»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9616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аттестация\новые фото\kGmojDFZlYQ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43000" y="188343"/>
            <a:ext cx="6262687" cy="636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8077200" y="3000361"/>
            <a:ext cx="2667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chemeClr val="bg1"/>
                </a:solidFill>
              </a:rPr>
              <a:t>Мир «движений»</a:t>
            </a:r>
            <a:endParaRPr lang="ru-RU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0841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4600" y="381000"/>
            <a:ext cx="5257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chemeClr val="bg1"/>
                </a:solidFill>
              </a:rPr>
              <a:t>Вид группы с середины</a:t>
            </a:r>
            <a:endParaRPr lang="ru-RU" sz="2400" dirty="0">
              <a:solidFill>
                <a:schemeClr val="bg1"/>
              </a:solidFill>
            </a:endParaRPr>
          </a:p>
        </p:txBody>
      </p:sp>
      <p:pic>
        <p:nvPicPr>
          <p:cNvPr id="3" name="Picture 5" descr="https://sun9-72.userapi.com/c857228/v857228890/177274/7bGb2BQQcC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4095" y="2128206"/>
            <a:ext cx="5673306" cy="43527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https://sun9-34.userapi.com/c855328/v855328890/22a49b/C3PNkbHyRXM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72200" y="2128206"/>
            <a:ext cx="5863513" cy="43581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04800" y="1066800"/>
            <a:ext cx="5410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Вид из центра группы в противоположном  входу направлении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400800" y="1219200"/>
            <a:ext cx="541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Вид из центра группа на вход в помещение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2696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esktop\аттестация\новые фото\eqW6pew4LqQ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8200" y="152400"/>
            <a:ext cx="4648200" cy="6019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User\Desktop\аттестация\новые фото\4EfdU1gU62I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48400" y="95250"/>
            <a:ext cx="4645801" cy="6153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971800" y="6400800"/>
            <a:ext cx="502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Мир «Музыки и театра»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6032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498724" y="18091"/>
            <a:ext cx="2485390" cy="3917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spc="75" dirty="0">
                <a:solidFill>
                  <a:schemeClr val="bg1"/>
                </a:solidFill>
              </a:rPr>
              <a:t>1. </a:t>
            </a:r>
            <a:r>
              <a:rPr sz="2400" spc="-65" dirty="0">
                <a:solidFill>
                  <a:schemeClr val="bg1"/>
                </a:solidFill>
              </a:rPr>
              <a:t>Рабочий</a:t>
            </a:r>
            <a:r>
              <a:rPr sz="2400" spc="-280" dirty="0">
                <a:solidFill>
                  <a:schemeClr val="bg1"/>
                </a:solidFill>
              </a:rPr>
              <a:t> </a:t>
            </a:r>
            <a:r>
              <a:rPr sz="2400" spc="-5" dirty="0">
                <a:solidFill>
                  <a:schemeClr val="bg1"/>
                </a:solidFill>
              </a:rPr>
              <a:t>сектор</a:t>
            </a:r>
            <a:endParaRPr sz="2400" dirty="0">
              <a:solidFill>
                <a:schemeClr val="bg1"/>
              </a:solidFill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7467600" y="914400"/>
            <a:ext cx="4496958" cy="5259004"/>
          </a:xfrm>
          <a:prstGeom prst="rect">
            <a:avLst/>
          </a:prstGeom>
        </p:spPr>
        <p:txBody>
          <a:bodyPr vert="horz" wrap="square" lIns="0" tIns="10160" rIns="0" bIns="0" rtlCol="0">
            <a:spAutoFit/>
          </a:bodyPr>
          <a:lstStyle/>
          <a:p>
            <a:pPr marL="15875" marR="5080">
              <a:lnSpc>
                <a:spcPct val="100800"/>
              </a:lnSpc>
              <a:spcBef>
                <a:spcPts val="80"/>
              </a:spcBef>
            </a:pPr>
            <a:r>
              <a:rPr sz="1800" spc="-140" dirty="0">
                <a:solidFill>
                  <a:srgbClr val="FFFFFF"/>
                </a:solidFill>
                <a:latin typeface="Georgia"/>
                <a:cs typeface="Georgia"/>
              </a:rPr>
              <a:t>ОБРАЗОВАТЕЛЬНАЯ </a:t>
            </a:r>
            <a:r>
              <a:rPr sz="1800" spc="-95" dirty="0">
                <a:solidFill>
                  <a:srgbClr val="FFFFFF"/>
                </a:solidFill>
                <a:latin typeface="Georgia"/>
                <a:cs typeface="Georgia"/>
              </a:rPr>
              <a:t>СРЕДА </a:t>
            </a:r>
            <a:r>
              <a:rPr sz="1800" spc="-260" dirty="0">
                <a:solidFill>
                  <a:srgbClr val="FFFFFF"/>
                </a:solidFill>
                <a:latin typeface="Georgia"/>
                <a:cs typeface="Georgia"/>
              </a:rPr>
              <a:t>–</a:t>
            </a:r>
            <a:r>
              <a:rPr sz="1800" spc="-90" dirty="0">
                <a:solidFill>
                  <a:srgbClr val="FFFFFF"/>
                </a:solidFill>
                <a:latin typeface="Georgia"/>
                <a:cs typeface="Georgia"/>
              </a:rPr>
              <a:t> </a:t>
            </a:r>
            <a:r>
              <a:rPr sz="1800" spc="5" dirty="0">
                <a:solidFill>
                  <a:srgbClr val="FFFFFF"/>
                </a:solidFill>
                <a:latin typeface="Georgia"/>
                <a:cs typeface="Georgia"/>
              </a:rPr>
              <a:t>совокупность </a:t>
            </a:r>
            <a:r>
              <a:rPr sz="1800" spc="-30" dirty="0">
                <a:solidFill>
                  <a:srgbClr val="FFFFFF"/>
                </a:solidFill>
                <a:latin typeface="Georgia"/>
                <a:cs typeface="Georgia"/>
              </a:rPr>
              <a:t>условий,  </a:t>
            </a:r>
            <a:r>
              <a:rPr sz="1800" spc="-25" dirty="0">
                <a:solidFill>
                  <a:srgbClr val="FFFFFF"/>
                </a:solidFill>
                <a:latin typeface="Georgia"/>
                <a:cs typeface="Georgia"/>
              </a:rPr>
              <a:t>целенаправленных </a:t>
            </a:r>
            <a:r>
              <a:rPr sz="1800" spc="-40" dirty="0">
                <a:solidFill>
                  <a:srgbClr val="FFFFFF"/>
                </a:solidFill>
                <a:latin typeface="Georgia"/>
                <a:cs typeface="Georgia"/>
              </a:rPr>
              <a:t>на </a:t>
            </a:r>
            <a:r>
              <a:rPr sz="1800" dirty="0">
                <a:solidFill>
                  <a:srgbClr val="FFFFFF"/>
                </a:solidFill>
                <a:latin typeface="Georgia"/>
                <a:cs typeface="Georgia"/>
              </a:rPr>
              <a:t>всестороннее </a:t>
            </a:r>
            <a:r>
              <a:rPr sz="1800" spc="-15" dirty="0">
                <a:solidFill>
                  <a:srgbClr val="FFFFFF"/>
                </a:solidFill>
                <a:latin typeface="Georgia"/>
                <a:cs typeface="Georgia"/>
              </a:rPr>
              <a:t>развитие ребенка </a:t>
            </a:r>
            <a:r>
              <a:rPr sz="1800" spc="10" dirty="0">
                <a:solidFill>
                  <a:srgbClr val="FFFFFF"/>
                </a:solidFill>
                <a:latin typeface="Georgia"/>
                <a:cs typeface="Georgia"/>
              </a:rPr>
              <a:t>в</a:t>
            </a:r>
            <a:r>
              <a:rPr sz="1800" spc="-310" dirty="0">
                <a:solidFill>
                  <a:srgbClr val="FFFFFF"/>
                </a:solidFill>
                <a:latin typeface="Georgia"/>
                <a:cs typeface="Georgia"/>
              </a:rPr>
              <a:t> </a:t>
            </a:r>
            <a:r>
              <a:rPr sz="1800" spc="-5" dirty="0">
                <a:solidFill>
                  <a:srgbClr val="FFFFFF"/>
                </a:solidFill>
                <a:latin typeface="Georgia"/>
                <a:cs typeface="Georgia"/>
              </a:rPr>
              <a:t>детском  </a:t>
            </a:r>
            <a:r>
              <a:rPr sz="1800" spc="-60" dirty="0">
                <a:solidFill>
                  <a:srgbClr val="FFFFFF"/>
                </a:solidFill>
                <a:latin typeface="Georgia"/>
                <a:cs typeface="Georgia"/>
              </a:rPr>
              <a:t>саду, </a:t>
            </a:r>
            <a:r>
              <a:rPr sz="1800" spc="-40" dirty="0">
                <a:solidFill>
                  <a:srgbClr val="FFFFFF"/>
                </a:solidFill>
                <a:latin typeface="Georgia"/>
                <a:cs typeface="Georgia"/>
              </a:rPr>
              <a:t>на </a:t>
            </a:r>
            <a:r>
              <a:rPr sz="1800" spc="-5" dirty="0">
                <a:solidFill>
                  <a:srgbClr val="FFFFFF"/>
                </a:solidFill>
                <a:latin typeface="Georgia"/>
                <a:cs typeface="Georgia"/>
              </a:rPr>
              <a:t>состояние </a:t>
            </a:r>
            <a:r>
              <a:rPr sz="1800" spc="15" dirty="0">
                <a:solidFill>
                  <a:srgbClr val="FFFFFF"/>
                </a:solidFill>
                <a:latin typeface="Georgia"/>
                <a:cs typeface="Georgia"/>
              </a:rPr>
              <a:t>его </a:t>
            </a:r>
            <a:r>
              <a:rPr sz="1800" spc="-30" dirty="0">
                <a:solidFill>
                  <a:srgbClr val="FFFFFF"/>
                </a:solidFill>
                <a:latin typeface="Georgia"/>
                <a:cs typeface="Georgia"/>
              </a:rPr>
              <a:t>физического </a:t>
            </a:r>
            <a:r>
              <a:rPr sz="1800" spc="-40" dirty="0">
                <a:solidFill>
                  <a:srgbClr val="FFFFFF"/>
                </a:solidFill>
                <a:latin typeface="Georgia"/>
                <a:cs typeface="Georgia"/>
              </a:rPr>
              <a:t>и </a:t>
            </a:r>
            <a:r>
              <a:rPr sz="1800" spc="-15" dirty="0">
                <a:solidFill>
                  <a:srgbClr val="FFFFFF"/>
                </a:solidFill>
                <a:latin typeface="Georgia"/>
                <a:cs typeface="Georgia"/>
              </a:rPr>
              <a:t>психического </a:t>
            </a:r>
            <a:r>
              <a:rPr sz="1800" spc="-25" dirty="0">
                <a:solidFill>
                  <a:srgbClr val="FFFFFF"/>
                </a:solidFill>
                <a:latin typeface="Georgia"/>
                <a:cs typeface="Georgia"/>
              </a:rPr>
              <a:t>здоровья,  </a:t>
            </a:r>
            <a:r>
              <a:rPr sz="1800" spc="-10" dirty="0">
                <a:solidFill>
                  <a:srgbClr val="FFFFFF"/>
                </a:solidFill>
                <a:latin typeface="Georgia"/>
                <a:cs typeface="Georgia"/>
              </a:rPr>
              <a:t>успешность </a:t>
            </a:r>
            <a:r>
              <a:rPr sz="1800" spc="15" dirty="0">
                <a:solidFill>
                  <a:srgbClr val="FFFFFF"/>
                </a:solidFill>
                <a:latin typeface="Georgia"/>
                <a:cs typeface="Georgia"/>
              </a:rPr>
              <a:t>его </a:t>
            </a:r>
            <a:r>
              <a:rPr sz="1800" spc="-25" dirty="0">
                <a:solidFill>
                  <a:srgbClr val="FFFFFF"/>
                </a:solidFill>
                <a:latin typeface="Georgia"/>
                <a:cs typeface="Georgia"/>
              </a:rPr>
              <a:t>дальнейшего</a:t>
            </a:r>
            <a:r>
              <a:rPr sz="1800" spc="-245" dirty="0">
                <a:solidFill>
                  <a:srgbClr val="FFFFFF"/>
                </a:solidFill>
                <a:latin typeface="Georgia"/>
                <a:cs typeface="Georgia"/>
              </a:rPr>
              <a:t> </a:t>
            </a:r>
            <a:r>
              <a:rPr sz="1800" spc="-25" dirty="0">
                <a:solidFill>
                  <a:srgbClr val="FFFFFF"/>
                </a:solidFill>
                <a:latin typeface="Georgia"/>
                <a:cs typeface="Georgia"/>
              </a:rPr>
              <a:t>образования.</a:t>
            </a:r>
            <a:endParaRPr sz="1800" dirty="0">
              <a:latin typeface="Georgia"/>
              <a:cs typeface="Georgia"/>
            </a:endParaRPr>
          </a:p>
          <a:p>
            <a:pPr marL="15875">
              <a:lnSpc>
                <a:spcPts val="2130"/>
              </a:lnSpc>
              <a:spcBef>
                <a:spcPts val="20"/>
              </a:spcBef>
            </a:pPr>
            <a:r>
              <a:rPr sz="1800" spc="-150" dirty="0">
                <a:solidFill>
                  <a:srgbClr val="FFFFFF"/>
                </a:solidFill>
                <a:latin typeface="Georgia"/>
                <a:cs typeface="Georgia"/>
              </a:rPr>
              <a:t>РАЗВИВАЮЩАЯ </a:t>
            </a:r>
            <a:r>
              <a:rPr sz="1800" spc="-145" dirty="0">
                <a:solidFill>
                  <a:srgbClr val="FFFFFF"/>
                </a:solidFill>
                <a:latin typeface="Georgia"/>
                <a:cs typeface="Georgia"/>
              </a:rPr>
              <a:t>ПРЕДМЕТНО</a:t>
            </a:r>
            <a:r>
              <a:rPr sz="1800" spc="-145" dirty="0">
                <a:solidFill>
                  <a:srgbClr val="FFFFFF"/>
                </a:solidFill>
                <a:latin typeface="Trebuchet MS"/>
                <a:cs typeface="Trebuchet MS"/>
              </a:rPr>
              <a:t>-</a:t>
            </a:r>
            <a:r>
              <a:rPr sz="1800" spc="-145" dirty="0">
                <a:solidFill>
                  <a:srgbClr val="FFFFFF"/>
                </a:solidFill>
                <a:latin typeface="Georgia"/>
                <a:cs typeface="Georgia"/>
              </a:rPr>
              <a:t>ПРОСТРАНСТВЕННАЯ </a:t>
            </a:r>
            <a:r>
              <a:rPr sz="1800" spc="-95" dirty="0">
                <a:solidFill>
                  <a:srgbClr val="FFFFFF"/>
                </a:solidFill>
                <a:latin typeface="Georgia"/>
                <a:cs typeface="Georgia"/>
              </a:rPr>
              <a:t>СРЕДА</a:t>
            </a:r>
            <a:r>
              <a:rPr sz="1800" spc="20" dirty="0">
                <a:solidFill>
                  <a:srgbClr val="FFFFFF"/>
                </a:solidFill>
                <a:latin typeface="Georgia"/>
                <a:cs typeface="Georgia"/>
              </a:rPr>
              <a:t> </a:t>
            </a:r>
            <a:r>
              <a:rPr sz="1800" spc="-260" dirty="0">
                <a:solidFill>
                  <a:srgbClr val="FFFFFF"/>
                </a:solidFill>
                <a:latin typeface="Georgia"/>
                <a:cs typeface="Georgia"/>
              </a:rPr>
              <a:t>–</a:t>
            </a:r>
            <a:endParaRPr sz="1800" dirty="0">
              <a:latin typeface="Georgia"/>
              <a:cs typeface="Georgia"/>
            </a:endParaRPr>
          </a:p>
          <a:p>
            <a:pPr marL="15875">
              <a:lnSpc>
                <a:spcPts val="2130"/>
              </a:lnSpc>
            </a:pPr>
            <a:r>
              <a:rPr sz="1800" spc="5" dirty="0">
                <a:solidFill>
                  <a:srgbClr val="FFFFFF"/>
                </a:solidFill>
                <a:latin typeface="Georgia"/>
                <a:cs typeface="Georgia"/>
              </a:rPr>
              <a:t>часть </a:t>
            </a:r>
            <a:r>
              <a:rPr sz="1800" spc="-10" dirty="0">
                <a:solidFill>
                  <a:srgbClr val="FFFFFF"/>
                </a:solidFill>
                <a:latin typeface="Georgia"/>
                <a:cs typeface="Georgia"/>
              </a:rPr>
              <a:t>образовательной </a:t>
            </a:r>
            <a:r>
              <a:rPr sz="1800" spc="-35" dirty="0">
                <a:solidFill>
                  <a:srgbClr val="FFFFFF"/>
                </a:solidFill>
                <a:latin typeface="Georgia"/>
                <a:cs typeface="Georgia"/>
              </a:rPr>
              <a:t>среды, </a:t>
            </a:r>
            <a:r>
              <a:rPr sz="1800" spc="-15" dirty="0">
                <a:solidFill>
                  <a:srgbClr val="FFFFFF"/>
                </a:solidFill>
                <a:latin typeface="Georgia"/>
                <a:cs typeface="Georgia"/>
              </a:rPr>
              <a:t>представленная</a:t>
            </a:r>
            <a:r>
              <a:rPr sz="1800" spc="-275" dirty="0">
                <a:solidFill>
                  <a:srgbClr val="FFFFFF"/>
                </a:solidFill>
                <a:latin typeface="Georgia"/>
                <a:cs typeface="Georgia"/>
              </a:rPr>
              <a:t> </a:t>
            </a:r>
            <a:r>
              <a:rPr sz="1800" spc="-25" dirty="0">
                <a:solidFill>
                  <a:srgbClr val="FFFFFF"/>
                </a:solidFill>
                <a:latin typeface="Georgia"/>
                <a:cs typeface="Georgia"/>
              </a:rPr>
              <a:t>специально</a:t>
            </a:r>
            <a:endParaRPr sz="1800" dirty="0">
              <a:latin typeface="Georgia"/>
              <a:cs typeface="Georgia"/>
            </a:endParaRPr>
          </a:p>
          <a:p>
            <a:pPr marL="15875" marR="72390">
              <a:lnSpc>
                <a:spcPct val="99900"/>
              </a:lnSpc>
              <a:spcBef>
                <a:spcPts val="20"/>
              </a:spcBef>
            </a:pPr>
            <a:r>
              <a:rPr sz="1800" spc="-25" dirty="0">
                <a:solidFill>
                  <a:srgbClr val="FFFFFF"/>
                </a:solidFill>
                <a:latin typeface="Georgia"/>
                <a:cs typeface="Georgia"/>
              </a:rPr>
              <a:t>организованным </a:t>
            </a:r>
            <a:r>
              <a:rPr sz="1800" spc="-10" dirty="0">
                <a:solidFill>
                  <a:srgbClr val="FFFFFF"/>
                </a:solidFill>
                <a:latin typeface="Georgia"/>
                <a:cs typeface="Georgia"/>
              </a:rPr>
              <a:t>пространством </a:t>
            </a:r>
            <a:r>
              <a:rPr sz="1800" spc="-120" dirty="0">
                <a:solidFill>
                  <a:srgbClr val="FFFFFF"/>
                </a:solidFill>
                <a:latin typeface="Georgia"/>
                <a:cs typeface="Georgia"/>
              </a:rPr>
              <a:t>, </a:t>
            </a:r>
            <a:r>
              <a:rPr sz="1800" spc="-40" dirty="0">
                <a:solidFill>
                  <a:srgbClr val="FFFFFF"/>
                </a:solidFill>
                <a:latin typeface="Georgia"/>
                <a:cs typeface="Georgia"/>
              </a:rPr>
              <a:t>материалами, </a:t>
            </a:r>
            <a:r>
              <a:rPr sz="1800" spc="-20" dirty="0">
                <a:solidFill>
                  <a:srgbClr val="FFFFFF"/>
                </a:solidFill>
                <a:latin typeface="Georgia"/>
                <a:cs typeface="Georgia"/>
              </a:rPr>
              <a:t>оборудованием  </a:t>
            </a:r>
            <a:r>
              <a:rPr sz="1800" spc="-40" dirty="0">
                <a:solidFill>
                  <a:srgbClr val="FFFFFF"/>
                </a:solidFill>
                <a:latin typeface="Georgia"/>
                <a:cs typeface="Georgia"/>
              </a:rPr>
              <a:t>и </a:t>
            </a:r>
            <a:r>
              <a:rPr sz="1800" spc="-15" dirty="0">
                <a:solidFill>
                  <a:srgbClr val="FFFFFF"/>
                </a:solidFill>
                <a:latin typeface="Georgia"/>
                <a:cs typeface="Georgia"/>
              </a:rPr>
              <a:t>инвентарем </a:t>
            </a:r>
            <a:r>
              <a:rPr sz="1800" spc="-25" dirty="0">
                <a:solidFill>
                  <a:srgbClr val="FFFFFF"/>
                </a:solidFill>
                <a:latin typeface="Georgia"/>
                <a:cs typeface="Georgia"/>
              </a:rPr>
              <a:t>для </a:t>
            </a:r>
            <a:r>
              <a:rPr sz="1800" spc="-20" dirty="0">
                <a:solidFill>
                  <a:srgbClr val="FFFFFF"/>
                </a:solidFill>
                <a:latin typeface="Georgia"/>
                <a:cs typeface="Georgia"/>
              </a:rPr>
              <a:t>развития </a:t>
            </a:r>
            <a:r>
              <a:rPr sz="1800" spc="-15" dirty="0">
                <a:solidFill>
                  <a:srgbClr val="FFFFFF"/>
                </a:solidFill>
                <a:latin typeface="Georgia"/>
                <a:cs typeface="Georgia"/>
              </a:rPr>
              <a:t>ребенка </a:t>
            </a:r>
            <a:r>
              <a:rPr sz="1800" spc="-25" dirty="0">
                <a:solidFill>
                  <a:srgbClr val="FFFFFF"/>
                </a:solidFill>
                <a:latin typeface="Georgia"/>
                <a:cs typeface="Georgia"/>
              </a:rPr>
              <a:t>дошкольного </a:t>
            </a:r>
            <a:r>
              <a:rPr sz="1800" spc="-5" dirty="0">
                <a:solidFill>
                  <a:srgbClr val="FFFFFF"/>
                </a:solidFill>
                <a:latin typeface="Georgia"/>
                <a:cs typeface="Georgia"/>
              </a:rPr>
              <a:t>возраста </a:t>
            </a:r>
            <a:r>
              <a:rPr sz="1800" spc="10" dirty="0">
                <a:solidFill>
                  <a:srgbClr val="FFFFFF"/>
                </a:solidFill>
                <a:latin typeface="Georgia"/>
                <a:cs typeface="Georgia"/>
              </a:rPr>
              <a:t>в  </a:t>
            </a:r>
            <a:r>
              <a:rPr sz="1800" spc="15" dirty="0">
                <a:solidFill>
                  <a:srgbClr val="FFFFFF"/>
                </a:solidFill>
                <a:latin typeface="Georgia"/>
                <a:cs typeface="Georgia"/>
              </a:rPr>
              <a:t>соответствии </a:t>
            </a:r>
            <a:r>
              <a:rPr sz="1800" spc="-25" dirty="0">
                <a:solidFill>
                  <a:srgbClr val="FFFFFF"/>
                </a:solidFill>
                <a:latin typeface="Georgia"/>
                <a:cs typeface="Georgia"/>
              </a:rPr>
              <a:t>с </a:t>
            </a:r>
            <a:r>
              <a:rPr sz="1800" spc="-10" dirty="0">
                <a:solidFill>
                  <a:srgbClr val="FFFFFF"/>
                </a:solidFill>
                <a:latin typeface="Georgia"/>
                <a:cs typeface="Georgia"/>
              </a:rPr>
              <a:t>особенностями </a:t>
            </a:r>
            <a:r>
              <a:rPr sz="1800" spc="-30" dirty="0">
                <a:solidFill>
                  <a:srgbClr val="FFFFFF"/>
                </a:solidFill>
                <a:latin typeface="Georgia"/>
                <a:cs typeface="Georgia"/>
              </a:rPr>
              <a:t>каждого </a:t>
            </a:r>
            <a:r>
              <a:rPr sz="1800" spc="-5" dirty="0">
                <a:solidFill>
                  <a:srgbClr val="FFFFFF"/>
                </a:solidFill>
                <a:latin typeface="Georgia"/>
                <a:cs typeface="Georgia"/>
              </a:rPr>
              <a:t>возрастного </a:t>
            </a:r>
            <a:r>
              <a:rPr sz="1800" spc="-30" dirty="0">
                <a:solidFill>
                  <a:srgbClr val="FFFFFF"/>
                </a:solidFill>
                <a:latin typeface="Georgia"/>
                <a:cs typeface="Georgia"/>
              </a:rPr>
              <a:t>этапа,  </a:t>
            </a:r>
            <a:r>
              <a:rPr sz="1800" spc="-25" dirty="0">
                <a:solidFill>
                  <a:srgbClr val="FFFFFF"/>
                </a:solidFill>
                <a:latin typeface="Georgia"/>
                <a:cs typeface="Georgia"/>
              </a:rPr>
              <a:t>охраны </a:t>
            </a:r>
            <a:r>
              <a:rPr sz="1800" spc="-40" dirty="0">
                <a:solidFill>
                  <a:srgbClr val="FFFFFF"/>
                </a:solidFill>
                <a:latin typeface="Georgia"/>
                <a:cs typeface="Georgia"/>
              </a:rPr>
              <a:t>и </a:t>
            </a:r>
            <a:r>
              <a:rPr sz="1800" spc="-25" dirty="0">
                <a:solidFill>
                  <a:srgbClr val="FFFFFF"/>
                </a:solidFill>
                <a:latin typeface="Georgia"/>
                <a:cs typeface="Georgia"/>
              </a:rPr>
              <a:t>укрепления </a:t>
            </a:r>
            <a:r>
              <a:rPr sz="1800" spc="-50" dirty="0">
                <a:solidFill>
                  <a:srgbClr val="FFFFFF"/>
                </a:solidFill>
                <a:latin typeface="Georgia"/>
                <a:cs typeface="Georgia"/>
              </a:rPr>
              <a:t>их </a:t>
            </a:r>
            <a:r>
              <a:rPr sz="1800" spc="-25" dirty="0">
                <a:solidFill>
                  <a:srgbClr val="FFFFFF"/>
                </a:solidFill>
                <a:latin typeface="Georgia"/>
                <a:cs typeface="Georgia"/>
              </a:rPr>
              <a:t>здоровья, </a:t>
            </a:r>
            <a:r>
              <a:rPr sz="1800" dirty="0">
                <a:solidFill>
                  <a:srgbClr val="FFFFFF"/>
                </a:solidFill>
                <a:latin typeface="Georgia"/>
                <a:cs typeface="Georgia"/>
              </a:rPr>
              <a:t>учета особенностей </a:t>
            </a:r>
            <a:r>
              <a:rPr sz="1800" spc="-40" dirty="0">
                <a:solidFill>
                  <a:srgbClr val="FFFFFF"/>
                </a:solidFill>
                <a:latin typeface="Georgia"/>
                <a:cs typeface="Georgia"/>
              </a:rPr>
              <a:t>и  </a:t>
            </a:r>
            <a:r>
              <a:rPr sz="1800" spc="-30" dirty="0">
                <a:solidFill>
                  <a:srgbClr val="FFFFFF"/>
                </a:solidFill>
                <a:latin typeface="Georgia"/>
                <a:cs typeface="Georgia"/>
              </a:rPr>
              <a:t>коррекции </a:t>
            </a:r>
            <a:r>
              <a:rPr sz="1800" spc="5" dirty="0">
                <a:solidFill>
                  <a:srgbClr val="FFFFFF"/>
                </a:solidFill>
                <a:latin typeface="Georgia"/>
                <a:cs typeface="Georgia"/>
              </a:rPr>
              <a:t>недостатков </a:t>
            </a:r>
            <a:r>
              <a:rPr sz="1800" spc="-50" dirty="0">
                <a:solidFill>
                  <a:srgbClr val="FFFFFF"/>
                </a:solidFill>
                <a:latin typeface="Georgia"/>
                <a:cs typeface="Georgia"/>
              </a:rPr>
              <a:t>их</a:t>
            </a:r>
            <a:r>
              <a:rPr sz="1800" spc="-180" dirty="0">
                <a:solidFill>
                  <a:srgbClr val="FFFFFF"/>
                </a:solidFill>
                <a:latin typeface="Georgia"/>
                <a:cs typeface="Georgia"/>
              </a:rPr>
              <a:t> </a:t>
            </a:r>
            <a:r>
              <a:rPr sz="1800" spc="-50" dirty="0">
                <a:solidFill>
                  <a:srgbClr val="FFFFFF"/>
                </a:solidFill>
                <a:latin typeface="Georgia"/>
                <a:cs typeface="Georgia"/>
              </a:rPr>
              <a:t>развития</a:t>
            </a:r>
            <a:r>
              <a:rPr sz="1800" spc="-50" dirty="0">
                <a:solidFill>
                  <a:srgbClr val="FFFFFF"/>
                </a:solidFill>
                <a:latin typeface="Trebuchet MS"/>
                <a:cs typeface="Trebuchet MS"/>
              </a:rPr>
              <a:t>.</a:t>
            </a:r>
            <a:endParaRPr sz="1800" dirty="0">
              <a:latin typeface="Trebuchet MS"/>
              <a:cs typeface="Trebuchet MS"/>
            </a:endParaRPr>
          </a:p>
          <a:p>
            <a:pPr marL="15875" indent="-3810">
              <a:lnSpc>
                <a:spcPct val="100000"/>
              </a:lnSpc>
              <a:spcBef>
                <a:spcPts val="20"/>
              </a:spcBef>
            </a:pPr>
            <a:r>
              <a:rPr sz="1800" u="heavy" spc="-425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imes New Roman"/>
                <a:cs typeface="Times New Roman"/>
              </a:rPr>
              <a:t> </a:t>
            </a:r>
            <a:endParaRPr sz="1800" dirty="0">
              <a:latin typeface="Georgia"/>
              <a:cs typeface="Georgia"/>
            </a:endParaRPr>
          </a:p>
        </p:txBody>
      </p:sp>
      <p:pic>
        <p:nvPicPr>
          <p:cNvPr id="1026" name="Picture 2" descr="C:\Users\User\Desktop\аттестация\новые фото\K7M5nOCU1d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" y="533400"/>
            <a:ext cx="7086600" cy="579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0004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/>
          <p:nvPr/>
        </p:nvSpPr>
        <p:spPr>
          <a:xfrm>
            <a:off x="1566165" y="96197"/>
            <a:ext cx="3942865" cy="2898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55" dirty="0" err="1">
                <a:solidFill>
                  <a:srgbClr val="FFFFFF"/>
                </a:solidFill>
                <a:latin typeface="Georgia"/>
                <a:cs typeface="Georgia"/>
              </a:rPr>
              <a:t>Центр</a:t>
            </a:r>
            <a:r>
              <a:rPr sz="1800" spc="-55" dirty="0">
                <a:solidFill>
                  <a:srgbClr val="FFFFFF"/>
                </a:solidFill>
                <a:latin typeface="Georgia"/>
                <a:cs typeface="Georgia"/>
              </a:rPr>
              <a:t> </a:t>
            </a:r>
            <a:r>
              <a:rPr lang="ru-RU" sz="1800" spc="-55" dirty="0" smtClean="0">
                <a:solidFill>
                  <a:srgbClr val="FFFFFF"/>
                </a:solidFill>
                <a:latin typeface="Georgia"/>
                <a:cs typeface="Georgia"/>
              </a:rPr>
              <a:t>"</a:t>
            </a:r>
            <a:r>
              <a:rPr lang="ru-RU" spc="-5" dirty="0" smtClean="0">
                <a:solidFill>
                  <a:schemeClr val="bg1"/>
                </a:solidFill>
                <a:latin typeface="Georgia"/>
                <a:cs typeface="Georgia"/>
              </a:rPr>
              <a:t>Грамоты и книги»</a:t>
            </a:r>
            <a:endParaRPr sz="1800" dirty="0">
              <a:solidFill>
                <a:srgbClr val="FF0000"/>
              </a:solidFill>
              <a:latin typeface="Georgia"/>
              <a:cs typeface="Georgia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8267706" y="96197"/>
            <a:ext cx="2628894" cy="2898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55" dirty="0" err="1">
                <a:solidFill>
                  <a:srgbClr val="FFFFFF"/>
                </a:solidFill>
                <a:latin typeface="Georgia"/>
                <a:cs typeface="Georgia"/>
              </a:rPr>
              <a:t>Центр</a:t>
            </a:r>
            <a:r>
              <a:rPr sz="1800" spc="-85" dirty="0">
                <a:solidFill>
                  <a:srgbClr val="FFFFFF"/>
                </a:solidFill>
                <a:latin typeface="Georgia"/>
                <a:cs typeface="Georgia"/>
              </a:rPr>
              <a:t> </a:t>
            </a:r>
            <a:r>
              <a:rPr lang="ru-RU" spc="-125" dirty="0" smtClean="0">
                <a:solidFill>
                  <a:schemeClr val="bg1"/>
                </a:solidFill>
                <a:latin typeface="Georgia"/>
                <a:cs typeface="Georgia"/>
              </a:rPr>
              <a:t>«Математики»</a:t>
            </a:r>
            <a:endParaRPr sz="1800" dirty="0">
              <a:solidFill>
                <a:srgbClr val="FF0000"/>
              </a:solidFill>
              <a:latin typeface="Georgia"/>
              <a:cs typeface="Georgia"/>
            </a:endParaRPr>
          </a:p>
        </p:txBody>
      </p:sp>
      <p:pic>
        <p:nvPicPr>
          <p:cNvPr id="6" name="Picture 4" descr="https://sun9-3.userapi.com/c858120/v858120105/1d9e1c/jJr7cj56_m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8200" y="482487"/>
            <a:ext cx="4670830" cy="6070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https://sun9-60.userapi.com/c857636/v857636105/1d5fe9/q2kt4XjLfwo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77000" y="482488"/>
            <a:ext cx="4800600" cy="6070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https://sun9-29.userapi.com/c854416/v854416899/223db3/BZKY6P-u2zY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1000" y="1143000"/>
            <a:ext cx="3408264" cy="4544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s://sun9-34.userapi.com/c854124/v854124899/225b67/WdUcnkT5WU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62400" y="1762742"/>
            <a:ext cx="4406488" cy="33048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 descr="https://sun9-68.userapi.com/c855236/v855236899/2230b0/sXpTwKb0pRs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34400" y="1143000"/>
            <a:ext cx="3390900" cy="452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971800" y="6172200"/>
            <a:ext cx="556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ru-RU" b="1" spc="-5" dirty="0" smtClean="0">
                <a:solidFill>
                  <a:schemeClr val="bg1"/>
                </a:solidFill>
                <a:latin typeface="Cambria"/>
                <a:cs typeface="Cambria"/>
              </a:rPr>
              <a:t>Центр «Здоровья и безопасности»</a:t>
            </a:r>
            <a:endParaRPr lang="ru-RU" dirty="0">
              <a:solidFill>
                <a:schemeClr val="bg1"/>
              </a:solidFill>
              <a:latin typeface="Cambria"/>
              <a:cs typeface="Cambria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743200" y="228600"/>
            <a:ext cx="5625688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  <a:tabLst>
                <a:tab pos="354965" algn="l"/>
              </a:tabLst>
            </a:pPr>
            <a:r>
              <a:rPr lang="ru-RU" b="1" dirty="0">
                <a:solidFill>
                  <a:schemeClr val="bg1"/>
                </a:solidFill>
                <a:latin typeface="Cambria"/>
                <a:cs typeface="Cambria"/>
              </a:rPr>
              <a:t>1.	</a:t>
            </a:r>
            <a:r>
              <a:rPr lang="ru-RU" b="1" spc="-10" dirty="0">
                <a:solidFill>
                  <a:schemeClr val="bg1"/>
                </a:solidFill>
                <a:latin typeface="Cambria"/>
                <a:cs typeface="Cambria"/>
              </a:rPr>
              <a:t>Рабочий</a:t>
            </a:r>
            <a:r>
              <a:rPr lang="ru-RU" b="1" spc="-55" dirty="0">
                <a:solidFill>
                  <a:schemeClr val="bg1"/>
                </a:solidFill>
                <a:latin typeface="Cambria"/>
                <a:cs typeface="Cambria"/>
              </a:rPr>
              <a:t> </a:t>
            </a:r>
            <a:r>
              <a:rPr lang="ru-RU" b="1" spc="-15" dirty="0">
                <a:solidFill>
                  <a:schemeClr val="bg1"/>
                </a:solidFill>
                <a:latin typeface="Cambria"/>
                <a:cs typeface="Cambria"/>
              </a:rPr>
              <a:t>сектор</a:t>
            </a:r>
            <a:endParaRPr lang="ru-RU" dirty="0">
              <a:solidFill>
                <a:schemeClr val="bg1"/>
              </a:solidFill>
              <a:latin typeface="Cambria"/>
              <a:cs typeface="Cambria"/>
            </a:endParaRPr>
          </a:p>
        </p:txBody>
      </p:sp>
    </p:spTree>
    <p:extLst>
      <p:ext uri="{BB962C8B-B14F-4D97-AF65-F5344CB8AC3E}">
        <p14:creationId xmlns:p14="http://schemas.microsoft.com/office/powerpoint/2010/main" val="1341339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3581400" y="304800"/>
            <a:ext cx="4291965" cy="385362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25"/>
              </a:spcBef>
            </a:pPr>
            <a:r>
              <a:rPr lang="ru-RU" sz="2400" spc="-25" dirty="0" smtClean="0">
                <a:solidFill>
                  <a:srgbClr val="FFFFFF"/>
                </a:solidFill>
                <a:latin typeface="Trebuchet MS"/>
                <a:cs typeface="Trebuchet MS"/>
              </a:rPr>
              <a:t>Центр</a:t>
            </a:r>
            <a:r>
              <a:rPr sz="2400" spc="-120" dirty="0" smtClean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lang="ru-RU" sz="2400" spc="30" dirty="0" smtClean="0">
                <a:solidFill>
                  <a:srgbClr val="FFFFFF"/>
                </a:solidFill>
                <a:latin typeface="Trebuchet MS"/>
                <a:cs typeface="Trebuchet MS"/>
              </a:rPr>
              <a:t>«К</a:t>
            </a:r>
            <a:r>
              <a:rPr sz="2400" spc="30" dirty="0" err="1" smtClean="0">
                <a:solidFill>
                  <a:srgbClr val="FFFFFF"/>
                </a:solidFill>
                <a:latin typeface="Trebuchet MS"/>
                <a:cs typeface="Trebuchet MS"/>
              </a:rPr>
              <a:t>онструировани</a:t>
            </a:r>
            <a:r>
              <a:rPr lang="ru-RU" sz="2400" spc="30" dirty="0" smtClean="0">
                <a:solidFill>
                  <a:srgbClr val="FFFFFF"/>
                </a:solidFill>
                <a:latin typeface="Trebuchet MS"/>
                <a:cs typeface="Trebuchet MS"/>
              </a:rPr>
              <a:t>я» </a:t>
            </a:r>
            <a:endParaRPr sz="2400" dirty="0">
              <a:latin typeface="Trebuchet MS"/>
              <a:cs typeface="Trebuchet MS"/>
            </a:endParaRPr>
          </a:p>
        </p:txBody>
      </p:sp>
      <p:pic>
        <p:nvPicPr>
          <p:cNvPr id="5" name="Picture 2" descr="https://sun9-8.userapi.com/c857428/v857428899/1d93a8/T4wxYkdJ-2I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" y="906766"/>
            <a:ext cx="3810000" cy="56295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https://sun9-37.userapi.com/c858324/v858324899/1db6ae/IG17KfDt8Hk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52181" y="917937"/>
            <a:ext cx="3352800" cy="56295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Users\User\Desktop\аттестация\новые фото\Sto2-rGIwxI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72400" y="921171"/>
            <a:ext cx="4164224" cy="5600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/>
          <p:nvPr/>
        </p:nvSpPr>
        <p:spPr>
          <a:xfrm>
            <a:off x="78740" y="212402"/>
            <a:ext cx="11625580" cy="925253"/>
          </a:xfrm>
          <a:prstGeom prst="rect">
            <a:avLst/>
          </a:prstGeom>
        </p:spPr>
        <p:txBody>
          <a:bodyPr vert="horz" wrap="square" lIns="0" tIns="10795" rIns="0" bIns="0" rtlCol="0">
            <a:spAutoFit/>
          </a:bodyPr>
          <a:lstStyle/>
          <a:p>
            <a:pPr marL="12700" marR="5080" algn="ctr">
              <a:lnSpc>
                <a:spcPct val="100800"/>
              </a:lnSpc>
              <a:spcBef>
                <a:spcPts val="85"/>
              </a:spcBef>
            </a:pPr>
            <a:r>
              <a:rPr lang="ru-RU" sz="1600" b="1" spc="-20" dirty="0" smtClean="0">
                <a:solidFill>
                  <a:srgbClr val="FFFFFF"/>
                </a:solidFill>
                <a:latin typeface="Times New Roman"/>
                <a:cs typeface="Times New Roman"/>
              </a:rPr>
              <a:t>Центр «Науки и природы».</a:t>
            </a:r>
            <a:endParaRPr lang="en-US" sz="1600" b="1" spc="-20" dirty="0" smtClean="0">
              <a:solidFill>
                <a:srgbClr val="FFFFFF"/>
              </a:solidFill>
              <a:latin typeface="Times New Roman"/>
              <a:cs typeface="Times New Roman"/>
            </a:endParaRPr>
          </a:p>
          <a:p>
            <a:pPr marL="12700" marR="5080" algn="just">
              <a:lnSpc>
                <a:spcPct val="100800"/>
              </a:lnSpc>
              <a:spcBef>
                <a:spcPts val="85"/>
              </a:spcBef>
            </a:pPr>
            <a:r>
              <a:rPr sz="1400" spc="-20" dirty="0" err="1" smtClean="0">
                <a:solidFill>
                  <a:srgbClr val="FFFFFF"/>
                </a:solidFill>
                <a:latin typeface="Times New Roman"/>
                <a:cs typeface="Times New Roman"/>
              </a:rPr>
              <a:t>Много</a:t>
            </a:r>
            <a:r>
              <a:rPr sz="1400" spc="-20" dirty="0" smtClean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400" spc="-5" dirty="0">
                <a:solidFill>
                  <a:srgbClr val="FFFFFF"/>
                </a:solidFill>
                <a:latin typeface="Times New Roman"/>
                <a:cs typeface="Times New Roman"/>
              </a:rPr>
              <a:t>возможностей </a:t>
            </a:r>
            <a:r>
              <a:rPr sz="1400" spc="-10" dirty="0">
                <a:solidFill>
                  <a:srgbClr val="FFFFFF"/>
                </a:solidFill>
                <a:latin typeface="Times New Roman"/>
                <a:cs typeface="Times New Roman"/>
              </a:rPr>
              <a:t>для развития </a:t>
            </a:r>
            <a:r>
              <a:rPr sz="1400" dirty="0">
                <a:solidFill>
                  <a:srgbClr val="FFFFFF"/>
                </a:solidFill>
                <a:latin typeface="Times New Roman"/>
                <a:cs typeface="Times New Roman"/>
              </a:rPr>
              <a:t>детей </a:t>
            </a:r>
            <a:r>
              <a:rPr sz="1400" spc="-5" dirty="0">
                <a:solidFill>
                  <a:srgbClr val="FFFFFF"/>
                </a:solidFill>
                <a:latin typeface="Times New Roman"/>
                <a:cs typeface="Times New Roman"/>
              </a:rPr>
              <a:t>заложено </a:t>
            </a:r>
            <a:r>
              <a:rPr sz="1400" dirty="0">
                <a:solidFill>
                  <a:srgbClr val="FFFFFF"/>
                </a:solidFill>
                <a:latin typeface="Times New Roman"/>
                <a:cs typeface="Times New Roman"/>
              </a:rPr>
              <a:t>в игре-экспериментировании. В </a:t>
            </a:r>
            <a:r>
              <a:rPr sz="1400" spc="5" dirty="0">
                <a:solidFill>
                  <a:srgbClr val="FFFFFF"/>
                </a:solidFill>
                <a:latin typeface="Times New Roman"/>
                <a:cs typeface="Times New Roman"/>
              </a:rPr>
              <a:t>группе </a:t>
            </a:r>
            <a:r>
              <a:rPr sz="1400" spc="-10" dirty="0">
                <a:solidFill>
                  <a:srgbClr val="FFFFFF"/>
                </a:solidFill>
                <a:latin typeface="Times New Roman"/>
                <a:cs typeface="Times New Roman"/>
              </a:rPr>
              <a:t>для </a:t>
            </a:r>
            <a:r>
              <a:rPr sz="1400" dirty="0">
                <a:solidFill>
                  <a:srgbClr val="FFFFFF"/>
                </a:solidFill>
                <a:latin typeface="Times New Roman"/>
                <a:cs typeface="Times New Roman"/>
              </a:rPr>
              <a:t>детей </a:t>
            </a:r>
            <a:r>
              <a:rPr sz="1400" spc="5" dirty="0">
                <a:solidFill>
                  <a:srgbClr val="FFFFFF"/>
                </a:solidFill>
                <a:latin typeface="Times New Roman"/>
                <a:cs typeface="Times New Roman"/>
              </a:rPr>
              <a:t>доступны игры </a:t>
            </a:r>
            <a:r>
              <a:rPr sz="1400" dirty="0">
                <a:solidFill>
                  <a:srgbClr val="FFFFFF"/>
                </a:solidFill>
                <a:latin typeface="Times New Roman"/>
                <a:cs typeface="Times New Roman"/>
              </a:rPr>
              <a:t>с  </a:t>
            </a:r>
            <a:r>
              <a:rPr sz="1400" spc="15" dirty="0">
                <a:solidFill>
                  <a:srgbClr val="FFFFFF"/>
                </a:solidFill>
                <a:latin typeface="Times New Roman"/>
                <a:cs typeface="Times New Roman"/>
              </a:rPr>
              <a:t>песком </a:t>
            </a:r>
            <a:r>
              <a:rPr sz="1400" dirty="0">
                <a:solidFill>
                  <a:srgbClr val="FFFFFF"/>
                </a:solidFill>
                <a:latin typeface="Times New Roman"/>
                <a:cs typeface="Times New Roman"/>
              </a:rPr>
              <a:t>и </a:t>
            </a:r>
            <a:r>
              <a:rPr sz="1400" spc="-20" dirty="0">
                <a:solidFill>
                  <a:srgbClr val="FFFFFF"/>
                </a:solidFill>
                <a:latin typeface="Times New Roman"/>
                <a:cs typeface="Times New Roman"/>
              </a:rPr>
              <a:t>водой, </a:t>
            </a:r>
            <a:r>
              <a:rPr sz="1400" spc="10" dirty="0">
                <a:solidFill>
                  <a:srgbClr val="FFFFFF"/>
                </a:solidFill>
                <a:latin typeface="Times New Roman"/>
                <a:cs typeface="Times New Roman"/>
              </a:rPr>
              <a:t>специальное </a:t>
            </a:r>
            <a:r>
              <a:rPr sz="1400" spc="-5" dirty="0">
                <a:solidFill>
                  <a:srgbClr val="FFFFFF"/>
                </a:solidFill>
                <a:latin typeface="Times New Roman"/>
                <a:cs typeface="Times New Roman"/>
              </a:rPr>
              <a:t>игровое </a:t>
            </a:r>
            <a:r>
              <a:rPr sz="1400" spc="-15" dirty="0">
                <a:solidFill>
                  <a:srgbClr val="FFFFFF"/>
                </a:solidFill>
                <a:latin typeface="Times New Roman"/>
                <a:cs typeface="Times New Roman"/>
              </a:rPr>
              <a:t>оборудование </a:t>
            </a:r>
            <a:r>
              <a:rPr sz="1400" dirty="0">
                <a:solidFill>
                  <a:srgbClr val="FFFFFF"/>
                </a:solidFill>
                <a:latin typeface="Times New Roman"/>
                <a:cs typeface="Times New Roman"/>
              </a:rPr>
              <a:t>- емкости </a:t>
            </a:r>
            <a:r>
              <a:rPr sz="1400" spc="-10" dirty="0">
                <a:solidFill>
                  <a:srgbClr val="FFFFFF"/>
                </a:solidFill>
                <a:latin typeface="Times New Roman"/>
                <a:cs typeface="Times New Roman"/>
              </a:rPr>
              <a:t>для </a:t>
            </a:r>
            <a:r>
              <a:rPr sz="1400" spc="5" dirty="0">
                <a:solidFill>
                  <a:srgbClr val="FFFFFF"/>
                </a:solidFill>
                <a:latin typeface="Times New Roman"/>
                <a:cs typeface="Times New Roman"/>
              </a:rPr>
              <a:t>переливания </a:t>
            </a:r>
            <a:r>
              <a:rPr sz="1400" spc="-25" dirty="0">
                <a:solidFill>
                  <a:srgbClr val="FFFFFF"/>
                </a:solidFill>
                <a:latin typeface="Times New Roman"/>
                <a:cs typeface="Times New Roman"/>
              </a:rPr>
              <a:t>воды, </a:t>
            </a:r>
            <a:r>
              <a:rPr sz="1400" spc="5" dirty="0">
                <a:solidFill>
                  <a:srgbClr val="FFFFFF"/>
                </a:solidFill>
                <a:latin typeface="Times New Roman"/>
                <a:cs typeface="Times New Roman"/>
              </a:rPr>
              <a:t>мелкие </a:t>
            </a:r>
            <a:r>
              <a:rPr sz="1400" spc="-5" dirty="0">
                <a:solidFill>
                  <a:srgbClr val="FFFFFF"/>
                </a:solidFill>
                <a:latin typeface="Times New Roman"/>
                <a:cs typeface="Times New Roman"/>
              </a:rPr>
              <a:t>резиновые </a:t>
            </a:r>
            <a:r>
              <a:rPr sz="1400" dirty="0">
                <a:solidFill>
                  <a:srgbClr val="FFFFFF"/>
                </a:solidFill>
                <a:latin typeface="Times New Roman"/>
                <a:cs typeface="Times New Roman"/>
              </a:rPr>
              <a:t>и плавающие  игрушки,</a:t>
            </a:r>
            <a:r>
              <a:rPr sz="1400" spc="-8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400" spc="-20" dirty="0">
                <a:solidFill>
                  <a:srgbClr val="FFFFFF"/>
                </a:solidFill>
                <a:latin typeface="Times New Roman"/>
                <a:cs typeface="Times New Roman"/>
              </a:rPr>
              <a:t>водяные</a:t>
            </a:r>
            <a:r>
              <a:rPr sz="1400" spc="10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400" spc="5" dirty="0">
                <a:solidFill>
                  <a:srgbClr val="FFFFFF"/>
                </a:solidFill>
                <a:latin typeface="Times New Roman"/>
                <a:cs typeface="Times New Roman"/>
              </a:rPr>
              <a:t>мельницы</a:t>
            </a:r>
            <a:r>
              <a:rPr sz="1400" spc="-8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400" dirty="0">
                <a:solidFill>
                  <a:srgbClr val="FFFFFF"/>
                </a:solidFill>
                <a:latin typeface="Times New Roman"/>
                <a:cs typeface="Times New Roman"/>
              </a:rPr>
              <a:t>и</a:t>
            </a:r>
            <a:r>
              <a:rPr sz="1400" spc="1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400" spc="-5" dirty="0">
                <a:solidFill>
                  <a:srgbClr val="FFFFFF"/>
                </a:solidFill>
                <a:latin typeface="Times New Roman"/>
                <a:cs typeface="Times New Roman"/>
              </a:rPr>
              <a:t>др.,</a:t>
            </a:r>
            <a:r>
              <a:rPr sz="1400" spc="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400" dirty="0">
                <a:solidFill>
                  <a:srgbClr val="FFFFFF"/>
                </a:solidFill>
                <a:latin typeface="Times New Roman"/>
                <a:cs typeface="Times New Roman"/>
              </a:rPr>
              <a:t>шарики</a:t>
            </a:r>
            <a:r>
              <a:rPr sz="1400" spc="1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400" spc="-10" dirty="0">
                <a:solidFill>
                  <a:srgbClr val="FFFFFF"/>
                </a:solidFill>
                <a:latin typeface="Times New Roman"/>
                <a:cs typeface="Times New Roman"/>
              </a:rPr>
              <a:t>для</a:t>
            </a:r>
            <a:r>
              <a:rPr sz="1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400" spc="5" dirty="0">
                <a:solidFill>
                  <a:srgbClr val="FFFFFF"/>
                </a:solidFill>
                <a:latin typeface="Times New Roman"/>
                <a:cs typeface="Times New Roman"/>
              </a:rPr>
              <a:t>пинг-понга,</a:t>
            </a:r>
            <a:r>
              <a:rPr sz="1400" spc="-14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400" dirty="0">
                <a:solidFill>
                  <a:srgbClr val="FFFFFF"/>
                </a:solidFill>
                <a:latin typeface="Times New Roman"/>
                <a:cs typeface="Times New Roman"/>
              </a:rPr>
              <a:t>поролоновые</a:t>
            </a:r>
            <a:r>
              <a:rPr sz="1400" spc="2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400" spc="5" dirty="0">
                <a:solidFill>
                  <a:srgbClr val="FFFFFF"/>
                </a:solidFill>
                <a:latin typeface="Times New Roman"/>
                <a:cs typeface="Times New Roman"/>
              </a:rPr>
              <a:t>губки,</a:t>
            </a:r>
            <a:r>
              <a:rPr sz="1400" spc="-7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400" spc="5" dirty="0">
                <a:solidFill>
                  <a:srgbClr val="FFFFFF"/>
                </a:solidFill>
                <a:latin typeface="Times New Roman"/>
                <a:cs typeface="Times New Roman"/>
              </a:rPr>
              <a:t>ведерки,</a:t>
            </a:r>
            <a:r>
              <a:rPr sz="1400" spc="-8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400" dirty="0">
                <a:solidFill>
                  <a:srgbClr val="FFFFFF"/>
                </a:solidFill>
                <a:latin typeface="Times New Roman"/>
                <a:cs typeface="Times New Roman"/>
              </a:rPr>
              <a:t>воронки,</a:t>
            </a:r>
            <a:r>
              <a:rPr sz="1400" spc="-7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400" spc="5" dirty="0">
                <a:solidFill>
                  <a:srgbClr val="FFFFFF"/>
                </a:solidFill>
                <a:latin typeface="Times New Roman"/>
                <a:cs typeface="Times New Roman"/>
              </a:rPr>
              <a:t>камешки</a:t>
            </a:r>
            <a:r>
              <a:rPr sz="1400" spc="-6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400" dirty="0">
                <a:solidFill>
                  <a:srgbClr val="FFFFFF"/>
                </a:solidFill>
                <a:latin typeface="Times New Roman"/>
                <a:cs typeface="Times New Roman"/>
              </a:rPr>
              <a:t>и</a:t>
            </a:r>
            <a:r>
              <a:rPr sz="1400" spc="1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400" spc="-30" dirty="0">
                <a:solidFill>
                  <a:srgbClr val="FFFFFF"/>
                </a:solidFill>
                <a:latin typeface="Times New Roman"/>
                <a:cs typeface="Times New Roman"/>
              </a:rPr>
              <a:t>т.п.).</a:t>
            </a:r>
            <a:endParaRPr sz="1400" dirty="0">
              <a:latin typeface="Times New Roman"/>
              <a:cs typeface="Times New Roman"/>
            </a:endParaRPr>
          </a:p>
        </p:txBody>
      </p:sp>
      <p:pic>
        <p:nvPicPr>
          <p:cNvPr id="5" name="Picture 4" descr="https://sun9-21.userapi.com/c853624/v853624125/2291b1/Zj2mOGLKfCs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14400" y="1207062"/>
            <a:ext cx="4343400" cy="54553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Users\User\Desktop\аттестация\новые фото\myHlCM7x95Q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00800" y="1219200"/>
            <a:ext cx="4624070" cy="54553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/>
          <p:cNvSpPr/>
          <p:nvPr/>
        </p:nvSpPr>
        <p:spPr>
          <a:xfrm>
            <a:off x="9429750" y="6153150"/>
            <a:ext cx="2009775" cy="5334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5505450" y="6153150"/>
            <a:ext cx="2009775" cy="5334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4276740" y="0"/>
            <a:ext cx="2543175" cy="523859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 txBox="1"/>
          <p:nvPr/>
        </p:nvSpPr>
        <p:spPr>
          <a:xfrm>
            <a:off x="4413507" y="57843"/>
            <a:ext cx="2232025" cy="3003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spc="-125" dirty="0">
                <a:solidFill>
                  <a:schemeClr val="bg1"/>
                </a:solidFill>
                <a:latin typeface="Trebuchet MS"/>
                <a:cs typeface="Trebuchet MS"/>
              </a:rPr>
              <a:t>1. </a:t>
            </a:r>
            <a:r>
              <a:rPr sz="1800" b="1" spc="20" dirty="0">
                <a:solidFill>
                  <a:schemeClr val="bg1"/>
                </a:solidFill>
                <a:latin typeface="Trebuchet MS"/>
                <a:cs typeface="Trebuchet MS"/>
              </a:rPr>
              <a:t>РАБОЧИЙ</a:t>
            </a:r>
            <a:r>
              <a:rPr sz="1800" b="1" spc="-275" dirty="0">
                <a:solidFill>
                  <a:schemeClr val="bg1"/>
                </a:solidFill>
                <a:latin typeface="Trebuchet MS"/>
                <a:cs typeface="Trebuchet MS"/>
              </a:rPr>
              <a:t> </a:t>
            </a:r>
            <a:r>
              <a:rPr sz="1800" b="1" spc="-15" dirty="0">
                <a:solidFill>
                  <a:schemeClr val="bg1"/>
                </a:solidFill>
                <a:latin typeface="Trebuchet MS"/>
                <a:cs typeface="Trebuchet MS"/>
              </a:rPr>
              <a:t>СЕКТОР</a:t>
            </a:r>
            <a:endParaRPr sz="1800" dirty="0">
              <a:solidFill>
                <a:schemeClr val="bg1"/>
              </a:solidFill>
              <a:latin typeface="Trebuchet MS"/>
              <a:cs typeface="Trebuchet MS"/>
            </a:endParaRPr>
          </a:p>
        </p:txBody>
      </p:sp>
      <p:pic>
        <p:nvPicPr>
          <p:cNvPr id="15" name="Picture 2" descr="https://sun9-7.userapi.com/c857232/v857232125/174819/O7QghO2STQ4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" y="439035"/>
            <a:ext cx="3823662" cy="56067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 descr="https://sun9-35.userapi.com/c858436/v858436125/1d846b/Ip3Z3IIJzkM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78138" y="439035"/>
            <a:ext cx="4089274" cy="55926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4" descr="https://sun9-21.userapi.com/c853624/v853624125/2291b1/Zj2mOGLKfCs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81389" y="439035"/>
            <a:ext cx="3758212" cy="56067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208</TotalTime>
  <Words>957</Words>
  <Application>Microsoft Office PowerPoint</Application>
  <PresentationFormat>Произвольный</PresentationFormat>
  <Paragraphs>93</Paragraphs>
  <Slides>30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Office Theme</vt:lpstr>
      <vt:lpstr>2019-2020 учебный год</vt:lpstr>
      <vt:lpstr>Презентация PowerPoint</vt:lpstr>
      <vt:lpstr>Презентация PowerPoint</vt:lpstr>
      <vt:lpstr>1. Рабочий сектор</vt:lpstr>
      <vt:lpstr>Презентация PowerPoint</vt:lpstr>
      <vt:lpstr>Презентация PowerPoint</vt:lpstr>
      <vt:lpstr>Центр «Конструирования» </vt:lpstr>
      <vt:lpstr>Презентация PowerPoint</vt:lpstr>
      <vt:lpstr>Презентация PowerPoint</vt:lpstr>
      <vt:lpstr>Презентация PowerPoint</vt:lpstr>
      <vt:lpstr>1. РАБОЧИЙ СЕКТОР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Центр «Грамоты и книги» В центре книги  не только  художественные книги, но и портреты  писателей. Работает постоянная выставка книг в  соответствии с выбранным писателем. Все книги  и иллюстрации обновляются 1 – 2 раза в месяц в  соответствии с возрастом дошкольников и  тематикой.</vt:lpstr>
      <vt:lpstr>Центр Патриотического  воспитания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2019-2020 учебный год</dc:title>
  <dc:creator>Ольча</dc:creator>
  <cp:lastModifiedBy>Ольча</cp:lastModifiedBy>
  <cp:revision>20</cp:revision>
  <dcterms:created xsi:type="dcterms:W3CDTF">2020-05-06T10:38:32Z</dcterms:created>
  <dcterms:modified xsi:type="dcterms:W3CDTF">2020-06-09T17:32:12Z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2020-04-13T00:00:00Z</vt:filetime>
  </property>
  <property fmtid="{D5CDD505-2E9C-101B-9397-08002B2CF9AE}" pid="3" name="Creator">
    <vt:lpwstr>Online2PDF.com</vt:lpwstr>
  </property>
  <property fmtid="{D5CDD505-2E9C-101B-9397-08002B2CF9AE}" pid="4" name="LastSaved">
    <vt:filetime>2020-05-06T00:00:00Z</vt:filetime>
  </property>
</Properties>
</file>