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83" r:id="rId3"/>
    <p:sldId id="263" r:id="rId4"/>
    <p:sldId id="264" r:id="rId5"/>
    <p:sldId id="265" r:id="rId6"/>
    <p:sldId id="266" r:id="rId7"/>
    <p:sldId id="267" r:id="rId8"/>
    <p:sldId id="258" r:id="rId9"/>
    <p:sldId id="257" r:id="rId10"/>
    <p:sldId id="268" r:id="rId11"/>
    <p:sldId id="269" r:id="rId12"/>
    <p:sldId id="270" r:id="rId13"/>
    <p:sldId id="271" r:id="rId14"/>
    <p:sldId id="272" r:id="rId15"/>
    <p:sldId id="273" r:id="rId16"/>
    <p:sldId id="285" r:id="rId17"/>
    <p:sldId id="284" r:id="rId18"/>
    <p:sldId id="287" r:id="rId19"/>
    <p:sldId id="286" r:id="rId20"/>
    <p:sldId id="276" r:id="rId21"/>
    <p:sldId id="282" r:id="rId22"/>
    <p:sldId id="277" r:id="rId23"/>
    <p:sldId id="278" r:id="rId24"/>
    <p:sldId id="279" r:id="rId25"/>
    <p:sldId id="288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0581D3-BE5D-40B7-A279-83A3641CF321}">
          <p14:sldIdLst>
            <p14:sldId id="256"/>
            <p14:sldId id="283"/>
            <p14:sldId id="263"/>
            <p14:sldId id="264"/>
            <p14:sldId id="265"/>
            <p14:sldId id="266"/>
            <p14:sldId id="267"/>
            <p14:sldId id="258"/>
            <p14:sldId id="257"/>
            <p14:sldId id="268"/>
            <p14:sldId id="269"/>
            <p14:sldId id="270"/>
            <p14:sldId id="271"/>
            <p14:sldId id="272"/>
            <p14:sldId id="273"/>
            <p14:sldId id="285"/>
          </p14:sldIdLst>
        </p14:section>
        <p14:section name="Раздел без заголовка" id="{B11C1599-BDD9-446B-B399-77FC0242B1A1}">
          <p14:sldIdLst>
            <p14:sldId id="284"/>
            <p14:sldId id="287"/>
            <p14:sldId id="286"/>
            <p14:sldId id="276"/>
            <p14:sldId id="282"/>
            <p14:sldId id="277"/>
            <p14:sldId id="278"/>
            <p14:sldId id="279"/>
            <p14:sldId id="288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86" autoAdjust="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570B7-25D8-433A-B3DA-79862C54690F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0AC9C-92D9-40E7-A403-9DF3ABA3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25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0AC9C-92D9-40E7-A403-9DF3ABA3C2B1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39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2FBEF0C-7E76-4902-B02D-D913D65B9D35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50CF487-86B8-4AE8-8D50-690407BE771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detskiy-sad/zdorovyy-obraz-zhizni" TargetMode="External"/><Relationship Id="rId3" Type="http://schemas.openxmlformats.org/officeDocument/2006/relationships/hyperlink" Target="https://youtu.be/HQg2vciLBs4" TargetMode="External"/><Relationship Id="rId7" Type="http://schemas.openxmlformats.org/officeDocument/2006/relationships/hyperlink" Target="https://nsportal.ru/detskiy-sad" TargetMode="External"/><Relationship Id="rId2" Type="http://schemas.openxmlformats.org/officeDocument/2006/relationships/hyperlink" Target="https://strelnikov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sportal.ru/" TargetMode="External"/><Relationship Id="rId11" Type="http://schemas.openxmlformats.org/officeDocument/2006/relationships/hyperlink" Target="https://yandex.ru/images/search?text=%D0%B4%D1%8B%D1%85%D0%B0%D1%82%D0%B5%D0%BB%D1%8C%D0%BD%D1%8B%D0%B5%20%D1%83%D0%BF%D1%80%D0%B0%D0%B6%D0%BD%D0%B5%D0%BD%D0%B8%D1%8F%20%D0%BF%D0%BE%20%D1%81%D1%82%D1%80%D0%B5%D0%BB%D1%8C%D0%BD%D0%B8%D0%BA%D0%BE%D0%B2%D0%BE%D0%B9%20%D0%B4%D0%BB%D1%8F%20%D0%B4%D0%B5%D1%82%D0%B5%D0%B9&amp;stype=image&amp;lr=5&amp;parent-reqid=1587996333002006-136907214057994208300121-production-app-host-vla-web-yp-257&amp;source=wiz" TargetMode="External"/><Relationship Id="rId5" Type="http://schemas.openxmlformats.org/officeDocument/2006/relationships/hyperlink" Target="https://razvitie-vospitanie.ru/fizicheskoe/dykhatelnaya_gimnastika_strelnikovoj_dlya-detej.html" TargetMode="External"/><Relationship Id="rId10" Type="http://schemas.openxmlformats.org/officeDocument/2006/relationships/hyperlink" Target="https://yandex.ru/images?stype=image&amp;lr=5&amp;parent-reqid=1587996333002006-136907214057994208300121-production-app-host-vla-web-yp-257&amp;source=wiz" TargetMode="External"/><Relationship Id="rId4" Type="http://schemas.openxmlformats.org/officeDocument/2006/relationships/hyperlink" Target="https://youtu.be/wXWqK3lW1kQ" TargetMode="External"/><Relationship Id="rId9" Type="http://schemas.openxmlformats.org/officeDocument/2006/relationships/hyperlink" Target="https://nsportal.ru/detskiy-sad/zdorovyy-obraz-zhizni/2015/10/10/kartoteka-dyhatelnoy-gimnastiki-a-strelnikovoy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846640" cy="290775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Дыхательная гимнастика 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 использованием методики А.Н. Стрельниковой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146" name="Picture 2" descr="C:\Users\oksana\Desktop\Дыхательная гимнастика по Стрельниковой\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9" t="4571" r="1332" b="55077"/>
          <a:stretch/>
        </p:blipFill>
        <p:spPr bwMode="auto">
          <a:xfrm>
            <a:off x="2123728" y="3708918"/>
            <a:ext cx="4680519" cy="3032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42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569371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гимнастикой по Стрельниковой можно детям </a:t>
            </a:r>
            <a:endPara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3–4 лет и взрослым любого возраста.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Делайте зарядку в группе, семьей.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Регулярность — залог успеха. </a:t>
            </a:r>
            <a:endPara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Уделяйте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упражнениям 5–10 минут ежедневно для профилактики ОРЗ, для хорошего самочувствия; </a:t>
            </a:r>
            <a:endPara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минут – с целью вылечить заболевание, исправить деформации позвоночника, наладить психосоматическое состояние.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Начинайте занятия с разминки.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Включайте марш, мелодию в ритме строевого шага.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Придерживайтесь метода носового дыхания в повседневной жизни, вне занятий гимнастикой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обучение каждого упражнения отводится неделя.  Перед разучиванием нового упражнения повторяются ранее усвоенные.</a:t>
            </a:r>
          </a:p>
          <a:p>
            <a:pPr lvl="0"/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Еще несколько рекомендаций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35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83769" y="1772817"/>
            <a:ext cx="6408712" cy="5085184"/>
          </a:xfrm>
          <a:solidFill>
            <a:schemeClr val="bg2"/>
          </a:solidFill>
        </p:spPr>
        <p:txBody>
          <a:bodyPr numCol="2">
            <a:normAutofit fontScale="25000" lnSpcReduction="20000"/>
          </a:bodyPr>
          <a:lstStyle/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Исходное положение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встать прямо, показать ладошки «зрителю», при этом локти опустить, руки далеко от тела не уводить – поза экстрасенса.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Делайте короткий, шумный, активный вдох носом и одновременно сжимайте ладошки в кулачки {хватательное движение). </a:t>
            </a:r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неподвижны, сжимаются только ладошки. Сразу же после активного вдоха выдох уходит свободно и легко через нос или через рот. В это время кулачки разжимаем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Опять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«шмыгнули» носом (звучно, на всю комнату) и одновременно сжали ладони в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кулачки.                               И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снова после шумного вдоха и сжатия ладоней в кулаки выдох уходит свободно, пальцы рук разжимаем, кисти рук на мгновение расслабляем. Сделав 4 коротких шумных вдоха носом (и, соответственно, 4 пассивных выдоха, сделайте паузу – отдохните 3-5 секунд. В общей сложности нужно выполнить 24 раза по 4 коротких шумных вдоха-выдоха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7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Подражать </a:t>
            </a:r>
            <a:r>
              <a:rPr 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будем кошке</a:t>
            </a:r>
          </a:p>
          <a:p>
            <a:pPr marL="0" indent="0">
              <a:buNone/>
            </a:pPr>
            <a:r>
              <a:rPr 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кулачки сожмем ладошки.</a:t>
            </a:r>
          </a:p>
          <a:p>
            <a:pPr marL="0" indent="0">
              <a:buNone/>
            </a:pPr>
            <a:r>
              <a:rPr 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Запах мышки мы узнаем –</a:t>
            </a:r>
          </a:p>
          <a:p>
            <a:pPr marL="0" indent="0">
              <a:buNone/>
            </a:pPr>
            <a:r>
              <a:rPr 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вдох не забываем.</a:t>
            </a:r>
          </a:p>
          <a:p>
            <a:pPr marL="0" indent="0">
              <a:buNone/>
            </a:pPr>
            <a:r>
              <a:rPr 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Коготки мы выпускаем –</a:t>
            </a:r>
          </a:p>
          <a:p>
            <a:pPr marL="0" indent="0">
              <a:buNone/>
            </a:pPr>
            <a:r>
              <a:rPr 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Мышку быстро мы поймаем!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434488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Зарядка по Стрельниковой для детей базируется на трех основных упражнениях.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освоить в первую очередь, впоследствии использовать как разминочные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oksana\Desktop\Дыхательная гимнастика по Стрельниковой\ladoshki-227x3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1" y="2001952"/>
            <a:ext cx="272777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51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19872" y="2276872"/>
            <a:ext cx="5472608" cy="4464496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Исходное положение: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руки внизу, корпус слегка наклонен вперед.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Взять в руки карандаш, как рукоятку насоса и накачивать шину автомобиля, Вдыхать носом в конечной фазе наклона. </a:t>
            </a:r>
          </a:p>
          <a:p>
            <a:pPr marL="0" indent="0" algn="ctr">
              <a:buNone/>
            </a:pP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Въехали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горку-стоп! 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Колесо спустило-хлоп! 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Шину быстро накачаем, 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 мы внизу вдыхаем. </a:t>
            </a:r>
          </a:p>
          <a:p>
            <a:endParaRPr lang="ru-RU" dirty="0"/>
          </a:p>
        </p:txBody>
      </p:sp>
      <p:pic>
        <p:nvPicPr>
          <p:cNvPr id="2050" name="Picture 2" descr="C:\Users\oksana\Desktop\Дыхательная гимнастика по Стрельниковой\nasos-229x3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91756"/>
            <a:ext cx="3236223" cy="484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1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779912" y="2675466"/>
            <a:ext cx="5112568" cy="4065901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Исходное положение: </a:t>
            </a:r>
            <a:endParaRPr lang="ru-RU" sz="2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руки сжаты в кулаки и прижаты к поясу.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момент короткого шумного вдоха с силой толкать кулаки к полу, при этом разжимая пальцы рук. 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в кулаки сжимаем-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руки вниз толкаем-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Кулачки тут разжимаем-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 носиком вдыхаем. </a:t>
            </a:r>
          </a:p>
          <a:p>
            <a:endParaRPr lang="ru-RU" dirty="0"/>
          </a:p>
        </p:txBody>
      </p:sp>
      <p:pic>
        <p:nvPicPr>
          <p:cNvPr id="3074" name="Picture 2" descr="C:\Users\oksana\Desktop\Дыхательная гимнастика по Стрельниковой\pogonshhik-227x3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3111624" cy="457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7192" y="605264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55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6"/>
            <a:ext cx="7516357" cy="3633853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базовых упражнений (3–4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Детский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вариант дыхательного комплекса на одном занятии состоит из трех этапов: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77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206975"/>
            <a:ext cx="7408333" cy="345069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основных упражнений: «Насос», «Ладошки» и «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Погонщики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Задания выполняются стоя, в хорошем ритме под музыку.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Следите за темпом и глубиной вдохов, выдох дети делают из рта или носа, по желанию.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малышей 3–7 лет достаточно проводить по 4 вдоха на 24 дыхательных цикла;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подросткам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взрослым по 8 вдохов – 12 циклов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40183" y="5657671"/>
            <a:ext cx="3059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так играем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Нюхать воздух начинаем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Вдох-вдох-вдох-вдох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Гарью пахнет-ох-ох. 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79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</a:t>
            </a:r>
            <a:br>
              <a:rPr lang="ru-RU" dirty="0" smtClean="0"/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 Для индивидуальных занятий выбирайте упражнения с учетом проблем со здоровьем у детей.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5" t="25058" r="60029" b="9525"/>
          <a:stretch/>
        </p:blipFill>
        <p:spPr>
          <a:xfrm>
            <a:off x="152400" y="1988840"/>
            <a:ext cx="1811791" cy="362878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2" t="25573" r="53756" b="8949"/>
          <a:stretch/>
        </p:blipFill>
        <p:spPr>
          <a:xfrm>
            <a:off x="3995936" y="2228381"/>
            <a:ext cx="2333034" cy="37929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403648" y="2050394"/>
            <a:ext cx="29523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«Любопытная Варвара</a:t>
            </a:r>
            <a:r>
              <a:rPr lang="ru-RU" b="1" i="1" dirty="0" smtClean="0"/>
              <a:t>» («Повороты головы»)</a:t>
            </a:r>
            <a:endParaRPr lang="ru-RU" dirty="0"/>
          </a:p>
          <a:p>
            <a:r>
              <a:rPr lang="ru-RU" i="1" dirty="0"/>
              <a:t>Стоя. Мышцы шеи расслаблены, влево и вправо поворачивается только голова. </a:t>
            </a:r>
            <a:endParaRPr lang="ru-RU" dirty="0"/>
          </a:p>
          <a:p>
            <a:r>
              <a:rPr lang="ru-RU" i="1" dirty="0"/>
              <a:t>Вдох и поворот головы выполняются в размеренном ритме ходьбы на месте. </a:t>
            </a:r>
            <a:endParaRPr lang="ru-RU" dirty="0"/>
          </a:p>
          <a:p>
            <a:r>
              <a:rPr lang="ru-RU" b="1" i="1" dirty="0"/>
              <a:t>Любопытная Варвара</a:t>
            </a:r>
            <a:endParaRPr lang="ru-RU" b="1" dirty="0"/>
          </a:p>
          <a:p>
            <a:r>
              <a:rPr lang="ru-RU" b="1" i="1" dirty="0"/>
              <a:t>Смотрит влево, смотрит вправо</a:t>
            </a:r>
            <a:endParaRPr lang="ru-RU" b="1" dirty="0"/>
          </a:p>
          <a:p>
            <a:r>
              <a:rPr lang="ru-RU" b="1" i="1" dirty="0"/>
              <a:t>Чем же пахнет не понять, </a:t>
            </a:r>
            <a:endParaRPr lang="ru-RU" b="1" dirty="0"/>
          </a:p>
          <a:p>
            <a:r>
              <a:rPr lang="ru-RU" b="1" i="1" dirty="0"/>
              <a:t>Нужно носиком вдыхать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24128" y="1988840"/>
            <a:ext cx="341987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«Кошка»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Стоя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месте, руки согнуты локтях, кисти рук свободно опущены.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4 коротких шумных вдоха носом, 4 пассивных выдоха. При выполнении на вдохе сжимаем пальцы в кулаки (кошка ловит мышку, при выдохе-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расжимаем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Подражать мы будем кошке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кулачки сожмем ладошки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Коготки мы выпускаем,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/>
              <a:t>Мышку быстро мы поймаем.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7221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dirty="0" smtClean="0"/>
              <a:t>Упражнения</a:t>
            </a:r>
            <a:br>
              <a:rPr lang="ru-RU" dirty="0" smtClean="0"/>
            </a:b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clrChange>
              <a:clrFrom>
                <a:srgbClr val="DDDDDD"/>
              </a:clrFrom>
              <a:clrTo>
                <a:srgbClr val="DDDD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77" r="60622" b="5276"/>
          <a:stretch/>
        </p:blipFill>
        <p:spPr>
          <a:xfrm>
            <a:off x="-396552" y="1772816"/>
            <a:ext cx="2528255" cy="319966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clrChange>
              <a:clrFrom>
                <a:srgbClr val="DCDADD"/>
              </a:clrFrom>
              <a:clrTo>
                <a:srgbClr val="DCDA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66" r="54574" b="-1039"/>
          <a:stretch/>
        </p:blipFill>
        <p:spPr>
          <a:xfrm>
            <a:off x="6590208" y="116632"/>
            <a:ext cx="2448272" cy="2982022"/>
          </a:xfrm>
        </p:spPr>
      </p:pic>
      <p:sp>
        <p:nvSpPr>
          <p:cNvPr id="7" name="Прямоугольник 6"/>
          <p:cNvSpPr/>
          <p:nvPr/>
        </p:nvSpPr>
        <p:spPr>
          <a:xfrm>
            <a:off x="1475656" y="1988840"/>
            <a:ext cx="324036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«Ушки»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ноги чуть уже ширины плеч, спина прямая, руки опущены, глаза смотрят вперед. Поочередно наклонять голову к правому и левому плечу. Короткий и шумный вдох производится одновременно с каждым покачиванием головой.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Головою покачаем-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Влево-вправо наклоняем.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Плечи мы не поднимаем-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/>
              <a:t>Воздух носиком вдыхаем. 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2426017"/>
            <a:ext cx="352839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«Обними плечи»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Исходное положение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Стоя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ноги на ширине плеч, руки согнуты в локтях и подняты на уровень плеч. Начать движение, бросая руки навстречу друг другу, при этом левая рука обнимает правое плечо, а правая-левую подмышку и наоборот.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Вдох происходит когда руки скрещиваются.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Ой, ребята, замерзаем,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Плечи дружно обнимаем.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91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5" t="25046" r="67127" b="9933"/>
          <a:stretch/>
        </p:blipFill>
        <p:spPr>
          <a:xfrm>
            <a:off x="5724128" y="1919159"/>
            <a:ext cx="3240360" cy="4729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11560" y="2204864"/>
            <a:ext cx="4320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«Сад-огород</a:t>
            </a:r>
            <a:r>
              <a:rPr lang="ru-RU" b="1" i="1" dirty="0" smtClean="0"/>
              <a:t>»  </a:t>
            </a:r>
          </a:p>
          <a:p>
            <a:r>
              <a:rPr lang="ru-RU" b="1" i="1" dirty="0" smtClean="0"/>
              <a:t>(«Малый маятник»)</a:t>
            </a:r>
          </a:p>
          <a:p>
            <a:r>
              <a:rPr lang="ru-RU" i="1" dirty="0" smtClean="0"/>
              <a:t>Стоя </a:t>
            </a:r>
            <a:r>
              <a:rPr lang="ru-RU" i="1" dirty="0"/>
              <a:t>прямо. Смотрим вверх-вдох, смотрим вниз-вдох. Нюхаем фрукты вверху на дереве, овощи - внизу на грядке. </a:t>
            </a:r>
            <a:endParaRPr lang="ru-RU" dirty="0"/>
          </a:p>
          <a:p>
            <a:r>
              <a:rPr lang="ru-RU" b="1" i="1" dirty="0"/>
              <a:t>Вверх мы голову поднимем-</a:t>
            </a:r>
            <a:endParaRPr lang="ru-RU" b="1" dirty="0"/>
          </a:p>
          <a:p>
            <a:r>
              <a:rPr lang="ru-RU" b="1" i="1" dirty="0"/>
              <a:t>Фрукты спелые увидим, </a:t>
            </a:r>
            <a:endParaRPr lang="ru-RU" b="1" dirty="0"/>
          </a:p>
          <a:p>
            <a:r>
              <a:rPr lang="ru-RU" b="1" i="1" dirty="0"/>
              <a:t>А внизу растет редиска</a:t>
            </a:r>
            <a:endParaRPr lang="ru-RU" b="1" dirty="0"/>
          </a:p>
          <a:p>
            <a:r>
              <a:rPr lang="ru-RU" b="1" i="1" dirty="0"/>
              <a:t>И капуста близко- близко.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0401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636912"/>
            <a:ext cx="4104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Марш на месте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Вдох делается на каждый шаг, выдох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самопроизвольный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Аты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-баты,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аты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-баты.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сегодня мы солдаты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Левой-правой мы шагаем.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воздух мы вдыхаем</a:t>
            </a:r>
            <a:r>
              <a:rPr 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b="1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8144" y="263691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«Шаги»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C:\Users\oksana\Desktop\Дыхательная гимнастика по Стрельниковой\279175_18__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89040"/>
            <a:ext cx="404812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6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9496" y="2816057"/>
            <a:ext cx="8664097" cy="403187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всецело зависит от акта дыхания. 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Дышать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значит жить, и без дыхания нет жизни. 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составляет важнейшую из всех деятельностей тела, ибо все прочие его деятельности зависят от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прожить некоторое время без еды, труднее ему быть без воды, но лишь несколько минут он может прожить без обновления воздуха в легких посредством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мощный инструмент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помощью которого мы можем контролировать наше тело и мысли, а также влиять на здоровье.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дышим неправильно и в результате постоянно находимся в состоянии, близком 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стрессовому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наши мысли разбросаны, а тело устало и уязвимо для болезней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Стрельникова утверждала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«Люди плохо дышат, говорят, кричат и поют, потому что болеют, а болеют, потому что не умеют правильно дышать. Научите их этому - и болезнь отступит».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67944" y="328105"/>
            <a:ext cx="4825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разобраться, что такое дыхательная гимнастика, нужно понять, 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дыхание? </a:t>
            </a:r>
          </a:p>
        </p:txBody>
      </p:sp>
      <p:pic>
        <p:nvPicPr>
          <p:cNvPr id="7170" name="Picture 2" descr="C:\Users\oksana\Desktop\Дыхательная гимнастика по Стрельниковой\dyhatelnaya-gimnastika-pri-zaikanii-u-detej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97" y="188640"/>
            <a:ext cx="3740196" cy="243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01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3140968"/>
            <a:ext cx="8568952" cy="2481725"/>
          </a:xfrm>
          <a:solidFill>
            <a:schemeClr val="bg2"/>
          </a:solidFill>
        </p:spPr>
        <p:txBody>
          <a:bodyPr>
            <a:normAutofit fontScale="92500"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Дыхательная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Стрельниковой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аденоидах у детей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упражнений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«Кошка» и «Шаги».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задания включаются по желанию ребенка и родителя.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астме, удушье в ремиссии, частых кашлях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включите в систему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«Насос», «Повороты», «Обними плечи».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Для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избавления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логоневрозов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подходят задания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«Обними плечи», «Насос»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одновременным проговариванием скороговорок,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чистоговорок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общие рекомендации по включению заданий в лечебный курс: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0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924944"/>
            <a:ext cx="8784976" cy="3168351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для детей при астме направлена на развитие ритмичного вдоха и выдоха.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 делать слишком глубокие вдохи.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дыхание для детей при обострении заболевания могут вызвать кашель. В этот период лучше делать движения корпусом между вдохом и выдохом.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чувствует приближение приступа удушья, то, выполняя задание “Насос”, может остановить его. Нужно ритмично дышать не менее 7 минут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16632"/>
            <a:ext cx="8136904" cy="2448272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комплекса упражнений для астматиков имеет свои особенности:</a:t>
            </a:r>
            <a:br>
              <a:rPr lang="ru-RU" sz="2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20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fontScale="85000" lnSpcReduction="20000"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упрощения выстраивания хода занятий, быстрого усвоения ребенком методики выполнения упражнений нужно скачать картинки, схемы, подробные инструкции в Сети. </a:t>
            </a:r>
            <a:endParaRPr lang="ru-RU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Имейте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под рукой в процессе урока, изучайте и пробуйте выполнить в спокойной обстановке до начала апробирования метода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важное!!!! 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приступить к выполнению упражнений дыхательной гимнастики по методике А.Н. Стрельниковой  – проконсультируйтесь у специалиста!!!</a:t>
            </a:r>
            <a:endParaRPr 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заметку! </a:t>
            </a:r>
          </a:p>
        </p:txBody>
      </p:sp>
    </p:spTree>
    <p:extLst>
      <p:ext uri="{BB962C8B-B14F-4D97-AF65-F5344CB8AC3E}">
        <p14:creationId xmlns:p14="http://schemas.microsoft.com/office/powerpoint/2010/main" val="35506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420888"/>
            <a:ext cx="8568951" cy="39604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дыхания Стрельниковой изучался со всех сторон. Противники системы оздоровления говорят о его негативном влиянии на организм у небольшого числа пациентов. Выражается это следующим образом: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выполнения заданий у людей повышается частота сердечного ритма. У пациентов с кардиологическими нарушениями это вызывает аритмию, приступ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ишемии.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Резкие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вдохи оказывают сильнейшее давление на сосуды, легкие, бронхи. Объем дыхательных и кровеносных органов увеличивается резко. Если легкие, бронхи деформированы, то может нарушиться их двигательная, дыхательная функция из-за спазма. Это опасно при астме, одышке, приступах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удушья.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кислорода в крови увеличивается за короткий период времени. Потом происходит обратная реакция: организм испытывает его недостаток, изменяется уровень рН (становится щелочным). Мозг на это реагирует спазмом. У человека возникает ощущение эйфории, повышенной возбудимости, активности.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и отрицательное влияние на организм</a:t>
            </a:r>
          </a:p>
        </p:txBody>
      </p:sp>
    </p:spTree>
    <p:extLst>
      <p:ext uri="{BB962C8B-B14F-4D97-AF65-F5344CB8AC3E}">
        <p14:creationId xmlns:p14="http://schemas.microsoft.com/office/powerpoint/2010/main" val="36249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780928"/>
            <a:ext cx="8280920" cy="34563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методики и ее последователи не зря обращают внимание на противопоказания к выполнению упражнений. </a:t>
            </a:r>
            <a:endParaRPr lang="ru-RU" sz="1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тяжелых состояниях, при плохом самочувствии, серьезных патологиях дыхательной системы, сердца, сосудов заниматься по системе маршевого вдоха–выдоха не 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рекомендуется.</a:t>
            </a:r>
          </a:p>
          <a:p>
            <a:pPr marL="0" indent="0">
              <a:buNone/>
            </a:pP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 вовсе отказаться от подобных экспериментов или снизить нагрузки, составить индивидуальную схему нетрадиционной терапии вместе с лечащим врачом.</a:t>
            </a: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620688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и отрицательное влияние на организм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07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EEEDF2"/>
              </a:clrFrom>
              <a:clrTo>
                <a:srgbClr val="EEED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8" y="2276872"/>
            <a:ext cx="8940270" cy="43924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Делайте 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 дыхательную гимнастику!</a:t>
            </a:r>
            <a:b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Делайте вместе со своими детьми!</a:t>
            </a:r>
            <a:b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Дышите полной грудью и будьте здоровы!</a:t>
            </a:r>
            <a:b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46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ссылку </a:t>
            </a:r>
            <a:r>
              <a:rPr lang="ru-RU" b="1" dirty="0"/>
              <a:t>на первоисточник</a:t>
            </a:r>
            <a:r>
              <a:rPr lang="ru-RU" b="1" dirty="0" smtClean="0"/>
              <a:t>:</a:t>
            </a:r>
          </a:p>
          <a:p>
            <a:r>
              <a:rPr lang="en-US" b="1" dirty="0" smtClean="0">
                <a:hlinkClick r:id="rId2"/>
              </a:rPr>
              <a:t>strelnikova.ru</a:t>
            </a:r>
            <a:endParaRPr lang="ru-RU" b="1" dirty="0"/>
          </a:p>
          <a:p>
            <a:r>
              <a:rPr lang="ru-RU" dirty="0" smtClean="0"/>
              <a:t>Щетинин </a:t>
            </a:r>
            <a:r>
              <a:rPr lang="ru-RU" dirty="0"/>
              <a:t>М. Н. </a:t>
            </a:r>
            <a:r>
              <a:rPr lang="ru-RU" b="1" dirty="0"/>
              <a:t>Дыхательная гимнастика А</a:t>
            </a:r>
            <a:r>
              <a:rPr lang="ru-RU" dirty="0"/>
              <a:t>. Н. </a:t>
            </a:r>
            <a:r>
              <a:rPr lang="ru-RU" b="1" dirty="0"/>
              <a:t>Стрельниковой – М</a:t>
            </a:r>
            <a:r>
              <a:rPr lang="ru-RU" dirty="0"/>
              <a:t>.: Метафора. – 2003</a:t>
            </a:r>
            <a:r>
              <a:rPr lang="ru-RU" dirty="0" smtClean="0"/>
              <a:t>.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youtu.be/HQg2vciLBs4</a:t>
            </a:r>
            <a:r>
              <a:rPr lang="ru-RU" dirty="0" smtClean="0"/>
              <a:t> </a:t>
            </a:r>
            <a:r>
              <a:rPr lang="en-US" dirty="0" smtClean="0"/>
              <a:t>https</a:t>
            </a:r>
            <a:r>
              <a:rPr lang="en-US" dirty="0"/>
              <a:t>://yandex.ru/video/preview</a:t>
            </a:r>
            <a:r>
              <a:rPr lang="en-US" dirty="0" smtClean="0"/>
              <a:t>?</a:t>
            </a:r>
            <a:r>
              <a:rPr lang="ru-RU" b="1" dirty="0" smtClean="0"/>
              <a:t> </a:t>
            </a:r>
            <a:endParaRPr lang="ru-RU" b="1" dirty="0" smtClean="0"/>
          </a:p>
          <a:p>
            <a:r>
              <a:rPr lang="ru-RU" dirty="0"/>
              <a:t>Примерный комплекс дыхательной гимнастики с использованием упражнений А.Н. </a:t>
            </a:r>
            <a:r>
              <a:rPr lang="ru-RU"/>
              <a:t>Стрельниковой: </a:t>
            </a:r>
            <a:r>
              <a:rPr lang="ru-RU" u="sng">
                <a:hlinkClick r:id="rId4"/>
              </a:rPr>
              <a:t>https://youtu.be/wXWqK3lW1kQ</a:t>
            </a:r>
            <a:r>
              <a:rPr lang="ru-RU"/>
              <a:t> </a:t>
            </a:r>
            <a:endParaRPr lang="ru-RU" b="1">
              <a:hlinkClick r:id="rId5"/>
            </a:endParaRPr>
          </a:p>
          <a:p>
            <a:r>
              <a:rPr lang="ru-RU" b="1" dirty="0" smtClean="0">
                <a:hlinkClick r:id="rId5"/>
              </a:rPr>
              <a:t>https</a:t>
            </a:r>
            <a:r>
              <a:rPr lang="ru-RU" b="1" dirty="0">
                <a:hlinkClick r:id="rId5"/>
              </a:rPr>
              <a:t>://</a:t>
            </a:r>
            <a:r>
              <a:rPr lang="ru-RU" b="1" dirty="0" smtClean="0">
                <a:hlinkClick r:id="rId5"/>
              </a:rPr>
              <a:t>razvitie-vospitanie.ru/fizicheskoe/dykhatelnaya_gimnastika_strelnikovoj_dlya-detej.html</a:t>
            </a:r>
            <a:endParaRPr lang="ru-RU" b="1" dirty="0" smtClean="0"/>
          </a:p>
          <a:p>
            <a:r>
              <a:rPr lang="ru-RU" dirty="0"/>
              <a:t>. </a:t>
            </a:r>
            <a:r>
              <a:rPr lang="ru-RU" b="1" dirty="0" err="1" smtClean="0">
                <a:hlinkClick r:id="rId6"/>
              </a:rPr>
              <a:t>nsportal.ru</a:t>
            </a:r>
            <a:r>
              <a:rPr lang="ru-RU" dirty="0" err="1" smtClean="0"/>
              <a:t>›</a:t>
            </a:r>
            <a:r>
              <a:rPr lang="ru-RU" dirty="0" err="1" smtClean="0">
                <a:hlinkClick r:id="rId7"/>
              </a:rPr>
              <a:t>Детский</a:t>
            </a:r>
            <a:r>
              <a:rPr lang="ru-RU" dirty="0" smtClean="0">
                <a:hlinkClick r:id="rId7"/>
              </a:rPr>
              <a:t> </a:t>
            </a:r>
            <a:r>
              <a:rPr lang="ru-RU" dirty="0" err="1">
                <a:hlinkClick r:id="rId7"/>
              </a:rPr>
              <a:t>сад</a:t>
            </a:r>
            <a:r>
              <a:rPr lang="ru-RU" dirty="0" err="1"/>
              <a:t>›</a:t>
            </a:r>
            <a:r>
              <a:rPr lang="ru-RU" dirty="0" err="1">
                <a:hlinkClick r:id="rId8"/>
              </a:rPr>
              <a:t>Здоровый</a:t>
            </a:r>
            <a:r>
              <a:rPr lang="ru-RU" dirty="0">
                <a:hlinkClick r:id="rId8"/>
              </a:rPr>
              <a:t> образ жизни</a:t>
            </a:r>
            <a:r>
              <a:rPr lang="ru-RU" dirty="0"/>
              <a:t>›</a:t>
            </a:r>
            <a:r>
              <a:rPr lang="ru-RU" dirty="0">
                <a:hlinkClick r:id="rId9"/>
              </a:rPr>
              <a:t>…-a-</a:t>
            </a:r>
            <a:r>
              <a:rPr lang="ru-RU" dirty="0" err="1">
                <a:hlinkClick r:id="rId9"/>
              </a:rPr>
              <a:t>strelnikovoy</a:t>
            </a:r>
            <a:endParaRPr lang="ru-RU" dirty="0"/>
          </a:p>
          <a:p>
            <a:r>
              <a:rPr lang="ru-RU" b="1" dirty="0" err="1">
                <a:hlinkClick r:id="rId10"/>
              </a:rPr>
              <a:t>Яндекс.Картинки</a:t>
            </a:r>
            <a:r>
              <a:rPr lang="ru-RU" dirty="0" err="1"/>
              <a:t>›</a:t>
            </a:r>
            <a:r>
              <a:rPr lang="ru-RU" dirty="0" err="1">
                <a:hlinkClick r:id="rId11"/>
              </a:rPr>
              <a:t>дыхательные</a:t>
            </a:r>
            <a:r>
              <a:rPr lang="ru-RU" dirty="0">
                <a:hlinkClick r:id="rId11"/>
              </a:rPr>
              <a:t> упражнения по </a:t>
            </a:r>
            <a:r>
              <a:rPr lang="ru-RU" dirty="0" err="1">
                <a:hlinkClick r:id="rId11"/>
              </a:rPr>
              <a:t>стрельниковой</a:t>
            </a:r>
            <a:r>
              <a:rPr lang="ru-RU" dirty="0">
                <a:hlinkClick r:id="rId11"/>
              </a:rPr>
              <a:t> для </a:t>
            </a:r>
            <a:r>
              <a:rPr lang="ru-RU" dirty="0" smtClean="0">
                <a:hlinkClick r:id="rId11"/>
              </a:rPr>
              <a:t>детей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18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437112"/>
            <a:ext cx="8496944" cy="1977669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Изучением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положительного и отрицательного воздействия упражнений Стрельниковой занимался ее коллега и ученик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Щетинин М.Н.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показаний и противопоказаний к прохождению подобной терапии опубликован в книге «Дыхательная гимнастика», изданной совместно с дочерью Александры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Северовны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Александрой Николаевной Стрельниковой.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Показания и противопоказания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C:\Users\oksana\Desktop\Дыхательная гимнастика по Стрельниковой\shhitin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oksana\Desktop\Дыхательная гимнастика по Стрельниковой\5adb704d23bbeb2a243ed60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235699"/>
            <a:ext cx="2211536" cy="294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07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3" y="764704"/>
            <a:ext cx="8568952" cy="597666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Дыхание </a:t>
            </a:r>
            <a:r>
              <a:rPr lang="ru-RU" sz="1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Стрельниковой для детей и взрослых не входит официально в общий перечень ЛФК, но методика изучалась всесторонне в медицинских центрах. По данным исследований и из опыта практического применения гимнастики можно сделать следующие выводы о пользе </a:t>
            </a:r>
            <a:r>
              <a:rPr lang="ru-RU" sz="1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упражнений</a:t>
            </a:r>
            <a:r>
              <a:rPr lang="ru-RU" sz="1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endParaRPr lang="ru-RU" sz="18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6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91056"/>
          </a:xfrm>
        </p:spPr>
        <p:txBody>
          <a:bodyPr>
            <a:normAutofit/>
          </a:bodyPr>
          <a:lstStyle/>
          <a:p>
            <a:r>
              <a:rPr lang="ru-RU" dirty="0"/>
              <a:t>В чем </a:t>
            </a:r>
            <a:r>
              <a:rPr lang="ru-RU" dirty="0" smtClean="0"/>
              <a:t>польза?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288258"/>
              </p:ext>
            </p:extLst>
          </p:nvPr>
        </p:nvGraphicFramePr>
        <p:xfrm>
          <a:off x="323528" y="2276872"/>
          <a:ext cx="8496944" cy="4217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повышается тонус организма;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активизируется иммунитет;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ускоряются обменные процессы;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исправляется осанка;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восстанавливается носовое дыхание;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укрепляются мышцы грудной клетки;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налаживается кислородный обмен;</a:t>
                      </a:r>
                      <a:endParaRPr lang="ru-RU" sz="1800" i="1" dirty="0" smtClean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легче корректируются речевые нарушения;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укрепляются голосовые связки;</a:t>
                      </a:r>
                      <a:endParaRPr lang="ru-RU" sz="1800" i="1" dirty="0" smtClean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улучшается работа ЖКТ, ЦНС;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ликвидируются изменения в легких и бронхах;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снижается количество простудных заболеваний, ОРВИ.</a:t>
                      </a:r>
                      <a:endParaRPr lang="ru-RU" sz="1800" i="1" dirty="0" smtClean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</a:pP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34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1474424"/>
          </a:xfrm>
        </p:spPr>
        <p:txBody>
          <a:bodyPr>
            <a:normAutofit fontScale="90000"/>
          </a:bodyPr>
          <a:lstStyle/>
          <a:p>
            <a:r>
              <a:rPr lang="ru-RU" dirty="0"/>
              <a:t>В чем </a:t>
            </a:r>
            <a:r>
              <a:rPr lang="ru-RU" dirty="0" smtClean="0"/>
              <a:t>польза?</a:t>
            </a:r>
            <a:r>
              <a:rPr lang="ru-RU" dirty="0"/>
              <a:t/>
            </a:r>
            <a:br>
              <a:rPr lang="ru-RU" dirty="0"/>
            </a:b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по Стрельниковой для детей дошкольного возраста, подростков, взрослых оказывает положительное влияние на терапию некоторых патологий: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573973"/>
              </p:ext>
            </p:extLst>
          </p:nvPr>
        </p:nvGraphicFramePr>
        <p:xfrm>
          <a:off x="467544" y="2348880"/>
          <a:ext cx="8496944" cy="206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сахарный диабет;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бронхиальная астма;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сердечно-сосудистые заболевания;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язвенные поражения желудка, кишечника;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энурез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заикание;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аденоиды;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остеохондроз;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неврозы.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436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24936" cy="11462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чем </a:t>
            </a:r>
            <a:r>
              <a:rPr lang="ru-RU" dirty="0" smtClean="0"/>
              <a:t>польза?</a:t>
            </a:r>
            <a:r>
              <a:rPr lang="ru-RU" dirty="0"/>
              <a:t/>
            </a:r>
            <a:br>
              <a:rPr lang="ru-RU" dirty="0"/>
            </a:b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дыхания Стрельниковой используют как профилактику нарушений в работе органов и систем организма и как вспомогательную терапию к </a:t>
            </a:r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медикаментозному лечению.</a:t>
            </a:r>
            <a:b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Разрешены и рекомендованы упражнения при </a:t>
            </a: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 заболеваниях: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672253"/>
              </p:ext>
            </p:extLst>
          </p:nvPr>
        </p:nvGraphicFramePr>
        <p:xfrm>
          <a:off x="323528" y="2996952"/>
          <a:ext cx="849694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2088232">
                <a:tc>
                  <a:txBody>
                    <a:bodyPr/>
                    <a:lstStyle/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хронический гайморит, синусит;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нарушения носового дыхания, хронический насморк;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язвы ЖКТ;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аденоиды (I–II степень);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сколиоз, нарушения осанки;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частые ОРВИ, ОРЗ;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хронические болезни бронхов и легких;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психосоматические заболевания;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остаточные процессы туберкулеза;</a:t>
                      </a:r>
                    </a:p>
                    <a:p>
                      <a:pPr lvl="0"/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логоневрозы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ЗРР.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98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2675467"/>
            <a:ext cx="8568952" cy="3450696"/>
          </a:xfrm>
          <a:solidFill>
            <a:schemeClr val="bg2"/>
          </a:solidFill>
        </p:spPr>
        <p:txBody>
          <a:bodyPr numCol="2">
            <a:normAutofit/>
          </a:bodyPr>
          <a:lstStyle/>
          <a:p>
            <a:pPr lvl="0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эпилепсия;</a:t>
            </a:r>
          </a:p>
          <a:p>
            <a:pPr lvl="0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тяжелые заболевания головного и спинного мозга;</a:t>
            </a:r>
          </a:p>
          <a:p>
            <a:pPr lvl="0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повышенное глазное и внутричерепное давление;</a:t>
            </a:r>
          </a:p>
          <a:p>
            <a:pPr lvl="0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инфаркт, инсульт в анамнезе;</a:t>
            </a:r>
          </a:p>
          <a:p>
            <a:pPr lvl="0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сердца в стадии истощения, декомпенсации;</a:t>
            </a:r>
          </a:p>
          <a:p>
            <a:pPr lvl="0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переломы;</a:t>
            </a:r>
          </a:p>
          <a:p>
            <a:pPr lvl="0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постоперационный период;</a:t>
            </a:r>
          </a:p>
          <a:p>
            <a:pPr lvl="0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лихорадка с повышением СОЭ;</a:t>
            </a:r>
          </a:p>
          <a:p>
            <a:pPr lvl="0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тромбофлебит;</a:t>
            </a:r>
          </a:p>
          <a:p>
            <a:pPr lvl="0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остеопороз.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рекомендуется делать зарядку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Стрельниковой малышам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следующими патологиями:</a:t>
            </a:r>
          </a:p>
        </p:txBody>
      </p:sp>
    </p:spTree>
    <p:extLst>
      <p:ext uri="{BB962C8B-B14F-4D97-AF65-F5344CB8AC3E}">
        <p14:creationId xmlns:p14="http://schemas.microsoft.com/office/powerpoint/2010/main" val="103804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 чего начать занятия?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20690"/>
            <a:ext cx="8640960" cy="4700598"/>
          </a:xfrm>
          <a:solidFill>
            <a:schemeClr val="bg2"/>
          </a:solidFill>
        </p:spPr>
        <p:txBody>
          <a:bodyPr>
            <a:normAutofit fontScale="625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sz="29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Во-первых</a:t>
            </a:r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</a:t>
            </a:r>
            <a:r>
              <a:rPr lang="ru-RU" sz="29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необходимо подготовить помещение.</a:t>
            </a:r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29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8288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оно захламлено, то потребуется убрать все предметы мебели. </a:t>
            </a:r>
          </a:p>
          <a:p>
            <a:pPr marL="18288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9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sz="29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Во-вторых, произвести уборку внутри.</a:t>
            </a:r>
            <a:endParaRPr lang="ru-RU" sz="29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8288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 должно быть пыли, грязи, плесени и прочих грибковых образований. Следующий шаг направлен на дезинфекцию и проветривание. Вместо хлорки лучше использовать более щадящие вещества. Тем более, когда начнется проветривание холодным воздухом после уборки. Если какие-либо бактерии и выживут, то низкая температура добьет их окончательно.</a:t>
            </a:r>
            <a:r>
              <a:rPr lang="ru-RU" sz="29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2900" b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18288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9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sz="29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В-третьих</a:t>
            </a:r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</a:t>
            </a:r>
            <a:r>
              <a:rPr lang="ru-RU" sz="29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помещение не должно быть холодным или слишком прохладным.</a:t>
            </a:r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29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8288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После этих действий его потребуется нагреть до необходимого минимума и прибавить еще 5-6 градусов. Ведь упражнения проводятся при открытой форточке. Это означает, что дети будут дышать свежим воздухом. Исключение заболеваний </a:t>
            </a:r>
            <a:r>
              <a:rPr lang="ru-RU" sz="29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должно </a:t>
            </a:r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являться наиважнейшим фактором.</a:t>
            </a:r>
            <a:endParaRPr lang="ru-RU" sz="29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835696" y="6095107"/>
            <a:ext cx="5742384" cy="707886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лучше проводить натощак или спустя полчаса после приема пищи.</a:t>
            </a:r>
          </a:p>
        </p:txBody>
      </p:sp>
    </p:spTree>
    <p:extLst>
      <p:ext uri="{BB962C8B-B14F-4D97-AF65-F5344CB8AC3E}">
        <p14:creationId xmlns:p14="http://schemas.microsoft.com/office/powerpoint/2010/main" val="374815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ksana\Desktop\Дыхательная гимнастика по Стрельниковой\dyhatelnaya-gimnastika-strelnikov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4" b="3656"/>
          <a:stretch/>
        </p:blipFill>
        <p:spPr bwMode="auto">
          <a:xfrm>
            <a:off x="0" y="1196752"/>
            <a:ext cx="6588225" cy="5661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000"/>
            <a:ext cx="9144000" cy="132676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Правила дыхательной гимнастики по методике А.Н. Стрельниковой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09678" y="1418969"/>
            <a:ext cx="2627783" cy="521681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Важно! 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первых занятиях с детьми нужно отработать навык сжатия грудной клетки. </a:t>
            </a: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рождения привыкли надувать грудь при вдохе. </a:t>
            </a: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Стрельниковой, </a:t>
            </a: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расширяется после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выхода воздуха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сложный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момент, </a:t>
            </a: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основополагающий !!!</a:t>
            </a:r>
          </a:p>
        </p:txBody>
      </p:sp>
    </p:spTree>
    <p:extLst>
      <p:ext uri="{BB962C8B-B14F-4D97-AF65-F5344CB8AC3E}">
        <p14:creationId xmlns:p14="http://schemas.microsoft.com/office/powerpoint/2010/main" val="147836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479</TotalTime>
  <Words>1908</Words>
  <Application>Microsoft Office PowerPoint</Application>
  <PresentationFormat>Экран (4:3)</PresentationFormat>
  <Paragraphs>211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Волна</vt:lpstr>
      <vt:lpstr>Дыхательная гимнастика  с использованием методики А.Н. Стрельниковой</vt:lpstr>
      <vt:lpstr>Презентация PowerPoint</vt:lpstr>
      <vt:lpstr>Показания и противопоказания </vt:lpstr>
      <vt:lpstr>В чем польза? </vt:lpstr>
      <vt:lpstr>В чем польза? Дыхательная гимнастика по Стрельниковой для детей дошкольного возраста, подростков, взрослых оказывает положительное влияние на терапию некоторых патологий:</vt:lpstr>
      <vt:lpstr> В чем польза? Метод дыхания Стрельниковой используют как профилактику нарушений в работе органов и систем организма и как вспомогательную терапию к медикаментозному лечению. Разрешены и рекомендованы упражнения при следующих заболеваниях: </vt:lpstr>
      <vt:lpstr>Не рекомендуется делать зарядку  по Стрельниковой малышам  со следующими патологиями:</vt:lpstr>
      <vt:lpstr>С чего начать занятия? </vt:lpstr>
      <vt:lpstr>Правила дыхательной гимнастики по методике А.Н. Стрельниковой</vt:lpstr>
      <vt:lpstr>Еще несколько рекомендаций </vt:lpstr>
      <vt:lpstr>Зарядка по Стрельниковой для детей базируется на трех основных упражнениях.  Их нужно освоить в первую очередь, впоследствии использовать как разминочные. </vt:lpstr>
      <vt:lpstr>Презентация PowerPoint</vt:lpstr>
      <vt:lpstr>Презентация PowerPoint</vt:lpstr>
      <vt:lpstr>   Детский вариант дыхательного комплекса на одном занятии состоит из трех этапов:  </vt:lpstr>
      <vt:lpstr>Разминка</vt:lpstr>
      <vt:lpstr>Упражнения Важно! Для индивидуальных занятий выбирайте упражнения с учетом проблем со здоровьем у детей.</vt:lpstr>
      <vt:lpstr>Упражнения  </vt:lpstr>
      <vt:lpstr>Презентация PowerPoint</vt:lpstr>
      <vt:lpstr>Упражнение</vt:lpstr>
      <vt:lpstr>Есть общие рекомендации по включению заданий в лечебный курс: </vt:lpstr>
      <vt:lpstr>Применение комплекса упражнений для астматиков имеет свои особенности: </vt:lpstr>
      <vt:lpstr>На заметку! </vt:lpstr>
      <vt:lpstr>Ошибки и отрицательное влияние на организм</vt:lpstr>
      <vt:lpstr>Презентация PowerPoint</vt:lpstr>
      <vt:lpstr> Делайте сами дыхательную гимнастику! Делайте вместе со своими детьми! Дышите полной грудью и будьте здоровы! </vt:lpstr>
      <vt:lpstr>Источники: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oksana</dc:creator>
  <cp:lastModifiedBy>oksana</cp:lastModifiedBy>
  <cp:revision>148</cp:revision>
  <dcterms:created xsi:type="dcterms:W3CDTF">2020-04-23T10:46:15Z</dcterms:created>
  <dcterms:modified xsi:type="dcterms:W3CDTF">2020-06-11T09:44:34Z</dcterms:modified>
</cp:coreProperties>
</file>