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</p:sldMasterIdLst>
  <p:notesMasterIdLst>
    <p:notesMasterId r:id="rId20"/>
  </p:notesMasterIdLst>
  <p:sldIdLst>
    <p:sldId id="320" r:id="rId6"/>
    <p:sldId id="263" r:id="rId7"/>
    <p:sldId id="321" r:id="rId8"/>
    <p:sldId id="326" r:id="rId9"/>
    <p:sldId id="322" r:id="rId10"/>
    <p:sldId id="324" r:id="rId11"/>
    <p:sldId id="323" r:id="rId12"/>
    <p:sldId id="325" r:id="rId13"/>
    <p:sldId id="257" r:id="rId14"/>
    <p:sldId id="259" r:id="rId15"/>
    <p:sldId id="308" r:id="rId16"/>
    <p:sldId id="315" r:id="rId17"/>
    <p:sldId id="261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69" d="100"/>
          <a:sy n="69" d="100"/>
        </p:scale>
        <p:origin x="-102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86972-1376-4FC4-81FD-E51FCBD93E94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BDD36-AE27-40B9-B0C6-734365C20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326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469C2-02D0-4167-99C9-864E1EF8911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23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692A6-E16C-4255-B380-46CFB33864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809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77028-4E1A-4816-BB5A-0DC58B0D8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893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469C2-02D0-4167-99C9-864E1EF8911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52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F31BD-C99C-4BB8-9CA9-E2D4A8DA30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54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D2C2-D3DA-490C-8DC7-E1C005D1AF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08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866FB-7AAC-419B-8527-97FF42A654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448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52CDB-72E8-4C06-829C-410C112C70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41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8F4C6-0D7B-4A02-B662-407D04B543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5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042EF-F8A6-4335-9913-939E9A09C8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94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E5EF6-349B-49F9-9D4A-963E71C6DD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F31BD-C99C-4BB8-9CA9-E2D4A8DA30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20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49732-F32F-47DB-8721-9DB01D73B3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65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692A6-E16C-4255-B380-46CFB33864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002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77028-4E1A-4816-BB5A-0DC58B0D8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06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469C2-02D0-4167-99C9-864E1EF8911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0622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F31BD-C99C-4BB8-9CA9-E2D4A8DA30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03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D2C2-D3DA-490C-8DC7-E1C005D1AF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32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866FB-7AAC-419B-8527-97FF42A654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7965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52CDB-72E8-4C06-829C-410C112C70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6496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8F4C6-0D7B-4A02-B662-407D04B543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57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042EF-F8A6-4335-9913-939E9A09C8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5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D2C2-D3DA-490C-8DC7-E1C005D1AF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669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E5EF6-349B-49F9-9D4A-963E71C6DD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690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49732-F32F-47DB-8721-9DB01D73B3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65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692A6-E16C-4255-B380-46CFB33864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831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77028-4E1A-4816-BB5A-0DC58B0D8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577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469C2-02D0-4167-99C9-864E1EF8911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26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F31BD-C99C-4BB8-9CA9-E2D4A8DA30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442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D2C2-D3DA-490C-8DC7-E1C005D1AF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627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866FB-7AAC-419B-8527-97FF42A654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427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52CDB-72E8-4C06-829C-410C112C70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64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8F4C6-0D7B-4A02-B662-407D04B543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7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866FB-7AAC-419B-8527-97FF42A654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58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042EF-F8A6-4335-9913-939E9A09C8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399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E5EF6-349B-49F9-9D4A-963E71C6DD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012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49732-F32F-47DB-8721-9DB01D73B3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524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692A6-E16C-4255-B380-46CFB33864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478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77028-4E1A-4816-BB5A-0DC58B0D8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598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469C2-02D0-4167-99C9-864E1EF8911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1133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F31BD-C99C-4BB8-9CA9-E2D4A8DA30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1642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CD2C2-D3DA-490C-8DC7-E1C005D1AF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38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866FB-7AAC-419B-8527-97FF42A654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368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52CDB-72E8-4C06-829C-410C112C70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14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52CDB-72E8-4C06-829C-410C112C70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778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8F4C6-0D7B-4A02-B662-407D04B543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62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042EF-F8A6-4335-9913-939E9A09C8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9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E5EF6-349B-49F9-9D4A-963E71C6DD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53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49732-F32F-47DB-8721-9DB01D73B3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789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692A6-E16C-4255-B380-46CFB33864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88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77028-4E1A-4816-BB5A-0DC58B0D88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23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8F4C6-0D7B-4A02-B662-407D04B543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17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042EF-F8A6-4335-9913-939E9A09C8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3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E5EF6-349B-49F9-9D4A-963E71C6DD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3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49732-F32F-47DB-8721-9DB01D73B3F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7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4E4FD9-4AAC-41F6-9F5C-27E48A7B12C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996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4E4FD9-4AAC-41F6-9F5C-27E48A7B12C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7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4E4FD9-4AAC-41F6-9F5C-27E48A7B12C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0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4E4FD9-4AAC-41F6-9F5C-27E48A7B12C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8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4E4FD9-4AAC-41F6-9F5C-27E48A7B12C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489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Я\Downloads\Desktop\Рисунок3-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71550" y="1196975"/>
            <a:ext cx="74168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8000" b="1" dirty="0">
                <a:solidFill>
                  <a:srgbClr val="FF0000"/>
                </a:solidFill>
              </a:rPr>
              <a:t>Наш Бессмертный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8000" b="1" dirty="0">
                <a:solidFill>
                  <a:srgbClr val="FF0000"/>
                </a:solidFill>
              </a:rPr>
              <a:t>полк.</a:t>
            </a:r>
          </a:p>
        </p:txBody>
      </p:sp>
    </p:spTree>
    <p:extLst>
      <p:ext uri="{BB962C8B-B14F-4D97-AF65-F5344CB8AC3E}">
        <p14:creationId xmlns:p14="http://schemas.microsoft.com/office/powerpoint/2010/main" val="33089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ownloads\Desktop\Рисунок3-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3" y="-19051"/>
            <a:ext cx="9144000" cy="687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img0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3314700" cy="3086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555776" y="476672"/>
            <a:ext cx="6048598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Докучаева Вероника       </a:t>
            </a:r>
            <a:r>
              <a:rPr lang="ru-RU" dirty="0" smtClean="0">
                <a:solidFill>
                  <a:srgbClr val="000000"/>
                </a:solidFill>
              </a:rPr>
              <a:t>гр. «Улыбка»</a:t>
            </a: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Докучаев </a:t>
            </a:r>
            <a:r>
              <a:rPr lang="ru-RU" b="1" dirty="0">
                <a:solidFill>
                  <a:srgbClr val="000000"/>
                </a:solidFill>
              </a:rPr>
              <a:t>Глеб </a:t>
            </a:r>
            <a:r>
              <a:rPr lang="ru-RU" b="1" dirty="0" smtClean="0">
                <a:solidFill>
                  <a:srgbClr val="000000"/>
                </a:solidFill>
              </a:rPr>
              <a:t>                </a:t>
            </a:r>
            <a:r>
              <a:rPr lang="ru-RU" dirty="0" smtClean="0">
                <a:solidFill>
                  <a:srgbClr val="000000"/>
                </a:solidFill>
              </a:rPr>
              <a:t>гр</a:t>
            </a:r>
            <a:r>
              <a:rPr lang="ru-RU" dirty="0">
                <a:solidFill>
                  <a:srgbClr val="000000"/>
                </a:solidFill>
              </a:rPr>
              <a:t>. «Радуга</a:t>
            </a:r>
            <a:r>
              <a:rPr lang="ru-RU" dirty="0" smtClean="0">
                <a:solidFill>
                  <a:srgbClr val="000000"/>
                </a:solidFill>
              </a:rPr>
              <a:t>»</a:t>
            </a:r>
          </a:p>
          <a:p>
            <a:pPr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</a:rPr>
              <a:t>Докучаева Ирина Владимировна </a:t>
            </a:r>
          </a:p>
          <a:p>
            <a:pPr fontAlgn="base"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          инструктор по физической культуре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4310906" y="2281237"/>
            <a:ext cx="417671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   Докучаев </a:t>
            </a:r>
            <a:r>
              <a:rPr lang="ru-RU" sz="2000" b="1" dirty="0">
                <a:solidFill>
                  <a:srgbClr val="000000"/>
                </a:solidFill>
              </a:rPr>
              <a:t>Сергей Иванович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</a:rPr>
              <a:t>                    (1908 – 1980)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277023" y="3111500"/>
            <a:ext cx="4176712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         В </a:t>
            </a:r>
            <a:r>
              <a:rPr lang="ru-RU" dirty="0">
                <a:solidFill>
                  <a:srgbClr val="000000"/>
                </a:solidFill>
              </a:rPr>
              <a:t>августе 1941 г. был назначен командиром отделения Стрелкового полка. 1943 г. воевал в </a:t>
            </a:r>
            <a:r>
              <a:rPr lang="ru-RU" dirty="0" smtClean="0">
                <a:solidFill>
                  <a:srgbClr val="000000"/>
                </a:solidFill>
              </a:rPr>
              <a:t>истребитель-ном </a:t>
            </a:r>
            <a:r>
              <a:rPr lang="ru-RU" dirty="0">
                <a:solidFill>
                  <a:srgbClr val="000000"/>
                </a:solidFill>
              </a:rPr>
              <a:t>противотанковом полку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     Участвовал </a:t>
            </a:r>
            <a:r>
              <a:rPr lang="ru-RU" dirty="0">
                <a:solidFill>
                  <a:srgbClr val="000000"/>
                </a:solidFill>
              </a:rPr>
              <a:t>в партизанском Белорусском </a:t>
            </a:r>
            <a:r>
              <a:rPr lang="ru-RU" dirty="0" smtClean="0">
                <a:solidFill>
                  <a:srgbClr val="000000"/>
                </a:solidFill>
              </a:rPr>
              <a:t>движении. В </a:t>
            </a:r>
            <a:r>
              <a:rPr lang="ru-RU" dirty="0">
                <a:solidFill>
                  <a:srgbClr val="000000"/>
                </a:solidFill>
              </a:rPr>
              <a:t>1944 г. был </a:t>
            </a:r>
            <a:r>
              <a:rPr lang="ru-RU" dirty="0" smtClean="0">
                <a:solidFill>
                  <a:srgbClr val="000000"/>
                </a:solidFill>
              </a:rPr>
              <a:t>направлен </a:t>
            </a:r>
            <a:r>
              <a:rPr lang="ru-RU" dirty="0">
                <a:solidFill>
                  <a:srgbClr val="000000"/>
                </a:solidFill>
              </a:rPr>
              <a:t>в Японию. </a:t>
            </a:r>
            <a:r>
              <a:rPr lang="ru-RU" dirty="0" smtClean="0">
                <a:solidFill>
                  <a:srgbClr val="000000"/>
                </a:solidFill>
              </a:rPr>
              <a:t>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Имеет многие </a:t>
            </a:r>
            <a:r>
              <a:rPr lang="ru-RU" dirty="0">
                <a:solidFill>
                  <a:srgbClr val="000000"/>
                </a:solidFill>
              </a:rPr>
              <a:t>правительственные награды.</a:t>
            </a:r>
          </a:p>
        </p:txBody>
      </p:sp>
    </p:spTree>
    <p:extLst>
      <p:ext uri="{BB962C8B-B14F-4D97-AF65-F5344CB8AC3E}">
        <p14:creationId xmlns:p14="http://schemas.microsoft.com/office/powerpoint/2010/main" val="180843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69269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0000"/>
                </a:solidFill>
              </a:rPr>
              <a:t>Швецова</a:t>
            </a:r>
            <a:r>
              <a:rPr lang="ru-RU" b="1" dirty="0" smtClean="0">
                <a:solidFill>
                  <a:srgbClr val="000000"/>
                </a:solidFill>
              </a:rPr>
              <a:t> Юлия Николаевна</a:t>
            </a: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педагог дополнительного образования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556792"/>
            <a:ext cx="468052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    Швецов Митрофан Сергеевич</a:t>
            </a: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(1905 – 1993)</a:t>
            </a:r>
          </a:p>
          <a:p>
            <a:endParaRPr lang="ru-RU" dirty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     Был призван в 1941 году. В октябре 1941 был тяжело ранен. А в 1942 году попал в концлагерь, откуда был освобожден в феврале 1945. </a:t>
            </a: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Имеет многие правительственные награды.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2862263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7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69269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0000"/>
                </a:solidFill>
              </a:rPr>
              <a:t>Швецова</a:t>
            </a:r>
            <a:r>
              <a:rPr lang="ru-RU" b="1" dirty="0" smtClean="0">
                <a:solidFill>
                  <a:srgbClr val="000000"/>
                </a:solidFill>
              </a:rPr>
              <a:t> Юлия Николаевна</a:t>
            </a: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педагог дополнительного образования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276872"/>
            <a:ext cx="468052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        Зубков  Макар Терентьевич</a:t>
            </a: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(1904 – 1942)</a:t>
            </a:r>
          </a:p>
          <a:p>
            <a:endParaRPr lang="ru-RU" dirty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          Служил в разведывательной роте. Добровольно шел на самые опасные операции.  В 1942 году пропал без вести. </a:t>
            </a: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Представлен к ордену Красного Знамени.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8314" y="1654927"/>
            <a:ext cx="2862263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15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620713"/>
            <a:ext cx="2725737" cy="36560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835696" y="764704"/>
            <a:ext cx="396026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00"/>
                </a:solidFill>
              </a:rPr>
              <a:t>Коновалов </a:t>
            </a:r>
            <a:r>
              <a:rPr lang="ru-RU" sz="1600" b="1" dirty="0" err="1">
                <a:solidFill>
                  <a:srgbClr val="000000"/>
                </a:solidFill>
              </a:rPr>
              <a:t>Доброслав</a:t>
            </a:r>
            <a:r>
              <a:rPr lang="ru-RU" sz="1600" b="1" dirty="0">
                <a:solidFill>
                  <a:srgbClr val="000000"/>
                </a:solidFill>
              </a:rPr>
              <a:t> </a:t>
            </a:r>
            <a:r>
              <a:rPr lang="ru-RU" sz="1600" dirty="0" smtClean="0">
                <a:solidFill>
                  <a:srgbClr val="000000"/>
                </a:solidFill>
              </a:rPr>
              <a:t>гр</a:t>
            </a:r>
            <a:r>
              <a:rPr lang="ru-RU" sz="1600" dirty="0">
                <a:solidFill>
                  <a:srgbClr val="000000"/>
                </a:solidFill>
              </a:rPr>
              <a:t>. «Радуга</a:t>
            </a:r>
            <a:r>
              <a:rPr lang="ru-RU" sz="1600" dirty="0" smtClean="0">
                <a:solidFill>
                  <a:srgbClr val="000000"/>
                </a:solidFill>
              </a:rPr>
              <a:t>»</a:t>
            </a:r>
            <a:endParaRPr lang="ru-RU" sz="1600" dirty="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00"/>
                </a:solidFill>
              </a:rPr>
              <a:t>Коновалова Руслана Георгиевна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</a:rPr>
              <a:t>                    музыкальный руководитель 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043608" y="2082800"/>
            <a:ext cx="4392612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1000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000000"/>
                </a:solidFill>
              </a:rPr>
              <a:t>Михайлюк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</a:rPr>
              <a:t>  Павел </a:t>
            </a:r>
            <a:r>
              <a:rPr lang="ru-RU" sz="2000" b="1" dirty="0" err="1">
                <a:solidFill>
                  <a:srgbClr val="000000"/>
                </a:solidFill>
              </a:rPr>
              <a:t>Емельянович</a:t>
            </a:r>
            <a:r>
              <a:rPr lang="ru-RU" dirty="0">
                <a:solidFill>
                  <a:srgbClr val="000000"/>
                </a:solidFill>
              </a:rPr>
              <a:t> </a:t>
            </a:r>
          </a:p>
          <a:p>
            <a:pPr fontAlgn="base">
              <a:spcBef>
                <a:spcPct val="1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           </a:t>
            </a:r>
            <a:r>
              <a:rPr lang="ru-RU" sz="2000" dirty="0">
                <a:solidFill>
                  <a:srgbClr val="000000"/>
                </a:solidFill>
              </a:rPr>
              <a:t>(1919 – 1989)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1187" y="2924944"/>
            <a:ext cx="4967287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          На </a:t>
            </a:r>
            <a:r>
              <a:rPr lang="ru-RU" dirty="0">
                <a:solidFill>
                  <a:srgbClr val="000000"/>
                </a:solidFill>
              </a:rPr>
              <a:t>фронт ушел в 1941. Принимал участие в обороне Сталинграда. Имеет награды: Орден Красной Звезды, медали «За отвагу», «За оборону Сталинграда» и др. Войну закончил в Берлине.</a:t>
            </a:r>
          </a:p>
        </p:txBody>
      </p:sp>
    </p:spTree>
    <p:extLst>
      <p:ext uri="{BB962C8B-B14F-4D97-AF65-F5344CB8AC3E}">
        <p14:creationId xmlns:p14="http://schemas.microsoft.com/office/powerpoint/2010/main" val="7417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844675"/>
            <a:ext cx="2862263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700338" y="620713"/>
            <a:ext cx="56165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771775" y="620713"/>
            <a:ext cx="5688013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Коновалов </a:t>
            </a:r>
            <a:r>
              <a:rPr lang="ru-RU" dirty="0" err="1">
                <a:solidFill>
                  <a:srgbClr val="000000"/>
                </a:solidFill>
              </a:rPr>
              <a:t>Доброслав</a:t>
            </a:r>
            <a:r>
              <a:rPr lang="ru-RU" dirty="0">
                <a:solidFill>
                  <a:srgbClr val="000000"/>
                </a:solidFill>
              </a:rPr>
              <a:t> (гр. «Радуга»)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Коновалова Руслана Георгиевна (муз. рук.) 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900113" y="1341438"/>
            <a:ext cx="4321175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Коновалов Яков Алексеевич</a:t>
            </a:r>
          </a:p>
          <a:p>
            <a:pPr fontAlgn="base">
              <a:spcBef>
                <a:spcPct val="5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         (1904 – 1944)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Ушел на фронт в 1941. Принимал участия в боях, освобождая нашу Родину, погиб в Румынии в 1944). Имеет многие правительственные награды.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827088" y="3573463"/>
            <a:ext cx="4537075" cy="247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"/>
              </a:spcBef>
              <a:spcAft>
                <a:spcPct val="0"/>
              </a:spcAft>
            </a:pPr>
            <a:r>
              <a:rPr lang="ru-RU" sz="2000" b="1">
                <a:solidFill>
                  <a:srgbClr val="000000"/>
                </a:solidFill>
              </a:rPr>
              <a:t>Храмцов Александр Степанович</a:t>
            </a:r>
          </a:p>
          <a:p>
            <a:pPr fontAlgn="base">
              <a:spcBef>
                <a:spcPct val="5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       (1894 – 1950)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Комиссар Воронежского Добровольческого Коммунистического полка. Воевал в партизанском отряде на юге Воронежской области, дошел до Берлина. Имеет правительственные награды.</a:t>
            </a:r>
          </a:p>
        </p:txBody>
      </p:sp>
    </p:spTree>
    <p:extLst>
      <p:ext uri="{BB962C8B-B14F-4D97-AF65-F5344CB8AC3E}">
        <p14:creationId xmlns:p14="http://schemas.microsoft.com/office/powerpoint/2010/main" val="41887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Я\Downloads\Desktop\Рисунок3-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404664"/>
            <a:ext cx="64820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Calibri" pitchFamily="34" charset="0"/>
                <a:cs typeface="Times New Roman" pitchFamily="18" charset="0"/>
              </a:rPr>
              <a:t>детский сад №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157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Calibri" pitchFamily="34" charset="0"/>
                <a:cs typeface="Times New Roman" pitchFamily="18" charset="0"/>
              </a:rPr>
              <a:t>г.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Воронеж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Calibri" pitchFamily="34" charset="0"/>
                <a:cs typeface="Calibri" pitchFamily="34" charset="0"/>
              </a:rPr>
              <a:t>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Содержимое 2"/>
          <p:cNvSpPr>
            <a:spLocks/>
          </p:cNvSpPr>
          <p:nvPr/>
        </p:nvSpPr>
        <p:spPr bwMode="auto">
          <a:xfrm>
            <a:off x="1242218" y="2708920"/>
            <a:ext cx="707419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7313" marR="0" lvl="0" indent="-1588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В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рамках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акции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 «Наш бессмертный полк» </a:t>
            </a:r>
          </a:p>
          <a:p>
            <a:pPr marL="87313" marR="0" lvl="0" indent="-1588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для утренника посвященного Дню Победы </a:t>
            </a:r>
          </a:p>
          <a:p>
            <a:pPr marL="87313" marR="0" lvl="0" indent="-1588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над фашистскими захватчиками</a:t>
            </a:r>
          </a:p>
          <a:p>
            <a:pPr marL="87313" marR="0" lvl="0" indent="-1588" algn="ctr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kern="0" dirty="0">
                <a:solidFill>
                  <a:srgbClr val="FF0000"/>
                </a:solidFill>
                <a:latin typeface="Baskerville Old Face" pitchFamily="18" charset="0"/>
              </a:rPr>
              <a:t>д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ля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детей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старшего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skerville Old Face" pitchFamily="18" charset="0"/>
              </a:rPr>
              <a:t>дошкольного возраста.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skerville Old Face" pitchFamily="18" charset="0"/>
            </a:endParaRPr>
          </a:p>
          <a:p>
            <a:pPr marL="87313" marR="0" lvl="0" indent="-1588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askerville Old Face" pitchFamily="18" charset="0"/>
              </a:rPr>
              <a:t>   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87313" marR="0" lvl="0" indent="-1588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rPr>
              <a:t>Выполнила: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askerville Old Face" pitchFamily="18" charset="0"/>
              </a:rPr>
              <a:t>музыкальный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askerville Old Face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askerville Old Face" pitchFamily="18" charset="0"/>
              </a:rPr>
              <a:t>руководитель</a:t>
            </a:r>
          </a:p>
          <a:p>
            <a:pPr marL="87313" marR="0" lvl="0" indent="-1588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 </a:t>
            </a:r>
            <a:r>
              <a:rPr lang="ru-RU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                                                                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askerville Old Face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askerville Old Face" pitchFamily="18" charset="0"/>
              </a:rPr>
              <a:t>Коновалова Р.Г.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59832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2014 - 2015 гг.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66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971550" y="1196975"/>
            <a:ext cx="7416800" cy="424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>
                <a:solidFill>
                  <a:srgbClr val="383838"/>
                </a:solidFill>
                <a:latin typeface="Open Sans"/>
              </a:rPr>
              <a:t>        </a:t>
            </a:r>
            <a:r>
              <a:rPr lang="ru-RU">
                <a:solidFill>
                  <a:srgbClr val="1409F1"/>
                </a:solidFill>
                <a:latin typeface="Open Sans"/>
              </a:rPr>
              <a:t> </a:t>
            </a:r>
            <a:r>
              <a:rPr lang="ru-RU" b="1">
                <a:solidFill>
                  <a:srgbClr val="1409F1"/>
                </a:solidFill>
                <a:latin typeface="Open Sans"/>
              </a:rPr>
              <a:t>ВСЕРОССИЙСКАЯ АКЦИЯ «БЕССМЕРТНЫЙ ПОЛК» </a:t>
            </a:r>
            <a:r>
              <a:rPr lang="ru-RU">
                <a:solidFill>
                  <a:srgbClr val="1409F1"/>
                </a:solidFill>
                <a:latin typeface="Open Sans"/>
              </a:rPr>
              <a:t>– это гражданская инициатива, представляющая собой шествие в колонне с портретами родственников-фронтовиков, призвана сохранить в каждой семье, в каждом доме память о солдатах и офицерах Великой Отечественной войны1941 – 1945 годов, о каждом, кто не жалея жизни, боролся за освобождение Родины.</a:t>
            </a:r>
          </a:p>
          <a:p>
            <a:r>
              <a:rPr lang="ru-RU">
                <a:solidFill>
                  <a:srgbClr val="1409F1"/>
                </a:solidFill>
                <a:latin typeface="Open Sans"/>
              </a:rPr>
              <a:t>Впервые акция «Бессмертный полк» состоялась 9 мая 2012 года в Томске, а сегодня акция охватывает уже более 500 городов в 7 странах мира. 9 мая 2014 года в рядах Бессмертного полка вышли почтить память своих предков почти полмиллиона человек.</a:t>
            </a:r>
          </a:p>
          <a:p>
            <a:endParaRPr lang="ru-RU">
              <a:solidFill>
                <a:srgbClr val="1409F1"/>
              </a:solidFill>
              <a:latin typeface="Open Sans"/>
            </a:endParaRPr>
          </a:p>
          <a:p>
            <a:r>
              <a:rPr lang="ru-RU" b="1">
                <a:solidFill>
                  <a:srgbClr val="1409F1"/>
                </a:solidFill>
                <a:latin typeface="Open Sans"/>
              </a:rPr>
              <a:t>Дата проведения: </a:t>
            </a:r>
            <a:r>
              <a:rPr lang="ru-RU">
                <a:solidFill>
                  <a:srgbClr val="1409F1"/>
                </a:solidFill>
                <a:latin typeface="Open Sans"/>
              </a:rPr>
              <a:t>9 мая 2015 года. </a:t>
            </a:r>
          </a:p>
          <a:p>
            <a:r>
              <a:rPr lang="ru-RU" b="1">
                <a:solidFill>
                  <a:srgbClr val="1409F1"/>
                </a:solidFill>
                <a:latin typeface="Open Sans"/>
              </a:rPr>
              <a:t>Место проведения</a:t>
            </a:r>
            <a:r>
              <a:rPr lang="ru-RU">
                <a:solidFill>
                  <a:srgbClr val="1409F1"/>
                </a:solidFill>
                <a:latin typeface="Open Sans"/>
              </a:rPr>
              <a:t>: г. Воронеж.</a:t>
            </a:r>
          </a:p>
          <a:p>
            <a:r>
              <a:rPr lang="ru-RU" b="1">
                <a:solidFill>
                  <a:srgbClr val="1409F1"/>
                </a:solidFill>
                <a:latin typeface="Open Sans"/>
              </a:rPr>
              <a:t>Аудитория мероприятия: </a:t>
            </a:r>
            <a:r>
              <a:rPr lang="ru-RU">
                <a:solidFill>
                  <a:srgbClr val="1409F1"/>
                </a:solidFill>
                <a:latin typeface="Open Sans"/>
              </a:rPr>
              <a:t>педагоги нашего детского сада, а также родители детского сада со своими детьми.</a:t>
            </a:r>
          </a:p>
        </p:txBody>
      </p:sp>
    </p:spTree>
    <p:extLst>
      <p:ext uri="{BB962C8B-B14F-4D97-AF65-F5344CB8AC3E}">
        <p14:creationId xmlns:p14="http://schemas.microsoft.com/office/powerpoint/2010/main" val="142286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847725"/>
            <a:ext cx="6884987" cy="516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63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755650" y="476250"/>
            <a:ext cx="8064500" cy="591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1409F1"/>
                </a:solidFill>
                <a:latin typeface="Open Sans"/>
              </a:rPr>
              <a:t>                     </a:t>
            </a:r>
            <a:r>
              <a:rPr lang="ru-RU" b="1">
                <a:solidFill>
                  <a:srgbClr val="1409F1"/>
                </a:solidFill>
                <a:latin typeface="Open Sans"/>
              </a:rPr>
              <a:t>ЧТО ТАКОЕ БЕССМЕРТНЫЙ ПОЛК?</a:t>
            </a:r>
          </a:p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1409F1"/>
                </a:solidFill>
                <a:latin typeface="Open Sans"/>
              </a:rPr>
              <a:t>           </a:t>
            </a:r>
            <a:r>
              <a:rPr lang="ru-RU" b="1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«Бессмертный полк» - акция, призванная сохранить память о Великой Отечественной войне, о каждом, кто не жалея своей жизни, боролся за освобождение Родины. </a:t>
            </a:r>
          </a:p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           Задача: </a:t>
            </a:r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пронести в День Победы фотографию прадедушки или прабабушки, ветерана Великой Отечественной войны, который уже никогда не сможет поучаствовать в параде в День Победы. При этом не важно, погиб ли воин на полях сражений или ушел из жизни уже после Победы.</a:t>
            </a:r>
          </a:p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Как изготовить штендер: </a:t>
            </a:r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он делается по единому образцу. Размеры: ширина – 290 мм, длина – 435 мм, длина ручки – 500 мм. Его размеры: 290 х 435 мм. Размер фото: 245 х 335 мм. Транспарант можно изготовить самому из ДВП, фанеры, пластика или любого другого подручного материала любого цвета. Если фотография отсутствует, на транспаранте разместить эмблему акции Бессмертный полк и информацию с указанием фамилии, имени, отчества и воинского звания. Основа: пластик ПВХ, ДВП или другой материал. Изображение: самоклеющаяся пленка, баннерная бумага, фото бумага или другой материал. По желанию изображение ламинируется прозрачной пленкой. Изображение наклеивается на основу. С обратной стороны на табличку крепится держатель.</a:t>
            </a:r>
            <a:endParaRPr lang="ru-RU" b="1">
              <a:solidFill>
                <a:srgbClr val="1409F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79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22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2" descr="F:\4. Фото\Семейный архив\2016\МАй\9 мая 2016\P11908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7435">
            <a:off x="467544" y="1268760"/>
            <a:ext cx="2664296" cy="199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3" name="Picture 3" descr="F:\4. Фото\Семейный архив\2016\МАй\9 мая 2016\P119083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2" t="16885"/>
          <a:stretch/>
        </p:blipFill>
        <p:spPr bwMode="auto">
          <a:xfrm rot="21038428">
            <a:off x="2923534" y="362446"/>
            <a:ext cx="2696851" cy="2086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4" descr="F:\4. Фото\Семейный архив\2016\МАй\9 мая 2016\P11908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1965">
            <a:off x="5745474" y="728557"/>
            <a:ext cx="3089809" cy="2317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5" name="Picture 5" descr="F:\4. Фото\Семейный архив\2016\МАй\9 мая 2016\P119086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7207">
            <a:off x="1534842" y="3435774"/>
            <a:ext cx="3106535" cy="2329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6" name="Picture 6" descr="F:\4. Фото\Семейный архив\2016\МАй\9 мая 2016\P119086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2157">
            <a:off x="5245078" y="3403654"/>
            <a:ext cx="3075208" cy="230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6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755650" y="476250"/>
            <a:ext cx="8064500" cy="618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>
                <a:solidFill>
                  <a:srgbClr val="383838"/>
                </a:solidFill>
                <a:latin typeface="Open Sans"/>
              </a:rPr>
              <a:t>                     </a:t>
            </a:r>
            <a:r>
              <a:rPr lang="ru-RU">
                <a:solidFill>
                  <a:srgbClr val="1409F1"/>
                </a:solidFill>
                <a:latin typeface="Open Sans"/>
              </a:rPr>
              <a:t>     </a:t>
            </a:r>
            <a:r>
              <a:rPr lang="ru-RU" b="1">
                <a:solidFill>
                  <a:srgbClr val="1409F1"/>
                </a:solidFill>
                <a:latin typeface="Open Sans"/>
              </a:rPr>
              <a:t>Презентация с фотографиями и небольшим рассказом о своих родных, которые воевали.</a:t>
            </a:r>
          </a:p>
          <a:p>
            <a:pPr eaLnBrk="1" hangingPunct="1"/>
            <a:r>
              <a:rPr lang="ru-RU" b="1">
                <a:solidFill>
                  <a:srgbClr val="1409F1"/>
                </a:solidFill>
                <a:latin typeface="Open Sans"/>
              </a:rPr>
              <a:t>           </a:t>
            </a:r>
            <a:r>
              <a:rPr lang="ru-RU" b="1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помочь детям осознать свою национальную принадлежность и создать условий для обогащения детей знаниями о ВОВ.</a:t>
            </a:r>
          </a:p>
          <a:p>
            <a:pPr eaLnBrk="1" hangingPunct="1"/>
            <a:endParaRPr lang="ru-RU" b="1">
              <a:solidFill>
                <a:srgbClr val="1409F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b="1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 воспитывать в детях чувство патриотизма и гордости за свою семью;</a:t>
            </a:r>
          </a:p>
          <a:p>
            <a:pPr eaLnBrk="1" hangingPunct="1"/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расширять и систематизировать знания о Великой Отечественной Войне;</a:t>
            </a:r>
          </a:p>
          <a:p>
            <a:pPr eaLnBrk="1" hangingPunct="1"/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закреплять навыки составления рассказа об истории своей семьи в годы ВОВ;</a:t>
            </a:r>
          </a:p>
          <a:p>
            <a:pPr eaLnBrk="1" hangingPunct="1"/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уважительно относиться к участникам Великой Отечественной войны и ветеранам тыла, знать ветеранов и участников войны своей семьи.</a:t>
            </a:r>
          </a:p>
          <a:p>
            <a:pPr eaLnBrk="1" hangingPunct="1"/>
            <a:endParaRPr lang="ru-RU">
              <a:solidFill>
                <a:srgbClr val="1409F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b="1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Вывод:    т</a:t>
            </a:r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аким образом, организация целенаправленной работы с детьми влияет на воспитание физического, речевого развитие детей дошкольного возраста, так как будущие граждане России должны быть здоровыми, сильными, крепкими, знающими. В результате проделанной работы у детей появился интерес к армии, уважение к защитникам Отечества, дети стремятся повысить уровень интеллектуального развития, физических качеств, стать сильными, ловкими, выносливыми, чтобы, став взрослыми быть надёжными защитниками своего Отечества.</a:t>
            </a:r>
          </a:p>
          <a:p>
            <a:pPr eaLnBrk="1" hangingPunct="1"/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    На фотографиях изображены деды и прадеды наших воспитанников, </a:t>
            </a:r>
          </a:p>
          <a:p>
            <a:pPr eaLnBrk="1" hangingPunct="1"/>
            <a:r>
              <a:rPr lang="ru-RU">
                <a:solidFill>
                  <a:srgbClr val="1409F1"/>
                </a:solidFill>
                <a:latin typeface="Times New Roman" pitchFamily="18" charset="0"/>
                <a:cs typeface="Times New Roman" pitchFamily="18" charset="0"/>
              </a:rPr>
              <a:t>а также родные наших педагогов. </a:t>
            </a:r>
          </a:p>
          <a:p>
            <a:pPr eaLnBrk="1" hangingPunct="1"/>
            <a:endParaRPr lang="ru-RU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0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2" descr="F:\4. Фото\Детский сад\2014-2015\6. Май\День Победы\P11703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7" t="7632"/>
          <a:stretch/>
        </p:blipFill>
        <p:spPr bwMode="auto">
          <a:xfrm>
            <a:off x="961227" y="1262546"/>
            <a:ext cx="7221546" cy="4332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7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771775" y="692150"/>
            <a:ext cx="554513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    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Кадаева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</a:rPr>
              <a:t>  Елена Валентиновна </a:t>
            </a:r>
            <a:endParaRPr lang="ru-RU" sz="2000" b="1" dirty="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            </a:t>
            </a:r>
            <a:r>
              <a:rPr lang="ru-RU" sz="2000" b="1" dirty="0" smtClean="0">
                <a:solidFill>
                  <a:srgbClr val="000000"/>
                </a:solidFill>
              </a:rPr>
              <a:t> заведующий детским садом  №157 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067175" y="1773238"/>
            <a:ext cx="4537075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          Рязанцев Федор Лукич</a:t>
            </a:r>
          </a:p>
          <a:p>
            <a:pPr fontAlgn="base">
              <a:spcBef>
                <a:spcPct val="5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             </a:t>
            </a:r>
            <a:r>
              <a:rPr lang="ru-RU" sz="2000" b="1" dirty="0" smtClean="0">
                <a:solidFill>
                  <a:srgbClr val="000000"/>
                </a:solidFill>
              </a:rPr>
              <a:t>      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(1920 – 1943</a:t>
            </a:r>
            <a:r>
              <a:rPr lang="ru-RU" dirty="0" smtClean="0">
                <a:solidFill>
                  <a:srgbClr val="000000"/>
                </a:solidFill>
              </a:rPr>
              <a:t>)</a:t>
            </a:r>
            <a:endParaRPr lang="ru-RU" dirty="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Ушел на фронт в </a:t>
            </a:r>
            <a:r>
              <a:rPr lang="ru-RU" dirty="0" smtClean="0">
                <a:solidFill>
                  <a:srgbClr val="000000"/>
                </a:solidFill>
              </a:rPr>
              <a:t>1941 </a:t>
            </a:r>
            <a:r>
              <a:rPr lang="ru-RU" dirty="0">
                <a:solidFill>
                  <a:srgbClr val="000000"/>
                </a:solidFill>
              </a:rPr>
              <a:t>г. Принимал участие в боях под </a:t>
            </a:r>
            <a:r>
              <a:rPr lang="ru-RU" dirty="0" smtClean="0">
                <a:solidFill>
                  <a:srgbClr val="000000"/>
                </a:solidFill>
              </a:rPr>
              <a:t>Севском </a:t>
            </a:r>
            <a:r>
              <a:rPr lang="ru-RU" dirty="0">
                <a:solidFill>
                  <a:srgbClr val="000000"/>
                </a:solidFill>
              </a:rPr>
              <a:t>в захвате плацдарма на р. Десна.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   Освобождал Семеновку, где был ранен и 19 сентября 1943 г. ефрейтор Рязанцев Ф.Л. умер от полученных ран в </a:t>
            </a:r>
            <a:r>
              <a:rPr lang="ru-RU" dirty="0" smtClean="0">
                <a:solidFill>
                  <a:srgbClr val="000000"/>
                </a:solidFill>
              </a:rPr>
              <a:t>23-летнем </a:t>
            </a:r>
            <a:r>
              <a:rPr lang="ru-RU" dirty="0">
                <a:solidFill>
                  <a:srgbClr val="000000"/>
                </a:solidFill>
              </a:rPr>
              <a:t>возрасте.</a:t>
            </a:r>
          </a:p>
        </p:txBody>
      </p:sp>
      <p:pic>
        <p:nvPicPr>
          <p:cNvPr id="2" name="Picture 2" descr="C:\Users\4483~1\AppData\Local\Temp\Rar$DRa0.457\Рисунок1-min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 t="5670" r="5523" b="5298"/>
          <a:stretch/>
        </p:blipFill>
        <p:spPr bwMode="auto">
          <a:xfrm>
            <a:off x="879340" y="1777466"/>
            <a:ext cx="3152775" cy="447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1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0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Оформление по умолчанию">
  <a:themeElements>
    <a:clrScheme name="Оформление по умолчанию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961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Оформление по умолчанию</vt:lpstr>
      <vt:lpstr>1_Оформление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60</cp:revision>
  <dcterms:created xsi:type="dcterms:W3CDTF">2016-05-04T14:36:46Z</dcterms:created>
  <dcterms:modified xsi:type="dcterms:W3CDTF">2018-04-25T20:07:35Z</dcterms:modified>
</cp:coreProperties>
</file>