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3" r:id="rId3"/>
    <p:sldId id="274" r:id="rId4"/>
    <p:sldId id="283" r:id="rId5"/>
    <p:sldId id="275" r:id="rId6"/>
    <p:sldId id="277" r:id="rId7"/>
    <p:sldId id="276" r:id="rId8"/>
    <p:sldId id="278" r:id="rId9"/>
    <p:sldId id="282" r:id="rId10"/>
    <p:sldId id="279" r:id="rId11"/>
    <p:sldId id="288" r:id="rId12"/>
    <p:sldId id="284" r:id="rId13"/>
    <p:sldId id="285" r:id="rId14"/>
    <p:sldId id="286" r:id="rId15"/>
    <p:sldId id="287" r:id="rId16"/>
    <p:sldId id="28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641D7-940D-4D37-A55B-598553E66B6A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E8124-0D07-4A33-80C1-7FFF31B50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20C34-F906-4883-9062-90BD08A0CB24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12E3D-F7D5-4C91-A426-3ACCEEBFC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C15DD-D10B-450D-81F0-EC00498986F4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C6426-D18F-49F3-804E-953C917F7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877A3-D7E9-43B8-850B-BC99C30285AA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09972-90DA-4B65-9ADB-C2DD48646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BEAEB-D563-42E9-B746-3CEEA16FD979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C830F-C7B6-42D4-91F5-4C2A39449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F5E2-BBD2-4C0E-A450-F0FC9F4D98B9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98054-66C0-4967-80D3-2F7A07CC8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3B6DA-4440-4E40-AF7E-E3D780D9E121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7EB36-56EA-476A-BB87-72427A49A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03BBA-E5A3-4364-A4FF-8BE5569E4864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1E28E-89EB-443C-AA31-795B42E64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C880-57FA-4F34-96E9-7C51F4EA361F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1EF3D-F419-473D-872E-1C768CBD1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07508-4EAD-41F2-8501-B128DDACD385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930BE-1016-4782-A678-611E8D4BC6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18F22-F75C-4265-B30B-2D886C69094E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9D315-2FA3-4E15-BA90-3C2C29C90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0D6C77-36D6-47EC-A2BC-16FA11460856}" type="datetimeFigureOut">
              <a:rPr lang="ru-RU"/>
              <a:pPr>
                <a:defRPr/>
              </a:pPr>
              <a:t>13.06.2020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D6BD2D-3A5A-48DE-A18F-AD5737EC0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 descr="f_4a095a91a7df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22800" y="6000768"/>
            <a:ext cx="4449794" cy="714380"/>
          </a:xfrm>
        </p:spPr>
        <p:txBody>
          <a:bodyPr>
            <a:normAutofit fontScale="92500" lnSpcReduction="10000"/>
          </a:bodyPr>
          <a:lstStyle/>
          <a:p>
            <a:pPr algn="l" eaLnBrk="1" hangingPunct="1"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Презентацию подготовила: </a:t>
            </a:r>
          </a:p>
          <a:p>
            <a:pPr algn="l" eaLnBrk="1" hangingPunct="1"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Ушакова В. 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642918"/>
            <a:ext cx="6536035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Учимся </a:t>
            </a:r>
          </a:p>
          <a:p>
            <a:pPr algn="ctr">
              <a:defRPr/>
            </a:pPr>
            <a:r>
              <a:rPr lang="ru-RU" sz="6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составлять </a:t>
            </a:r>
          </a:p>
          <a:p>
            <a:pPr algn="ctr">
              <a:defRPr/>
            </a:pPr>
            <a:r>
              <a:rPr lang="ru-RU" sz="72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синквейн</a:t>
            </a:r>
            <a:endParaRPr lang="ru-RU" sz="7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63370117_1283114586_24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00313"/>
            <a:ext cx="3143250" cy="406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omik8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2000240"/>
            <a:ext cx="41275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57620" y="785794"/>
            <a:ext cx="507209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ru-RU" sz="3200" b="1" i="1" dirty="0">
                <a:solidFill>
                  <a:srgbClr val="C00000"/>
                </a:solidFill>
              </a:rPr>
              <a:t>1. </a:t>
            </a:r>
            <a:r>
              <a:rPr lang="ru-RU" sz="3200" b="1" i="1" dirty="0" smtClean="0">
                <a:solidFill>
                  <a:srgbClr val="C00000"/>
                </a:solidFill>
              </a:rPr>
              <a:t>Дом.</a:t>
            </a:r>
            <a:endParaRPr lang="ru-RU" sz="3200" b="1" i="1" dirty="0">
              <a:solidFill>
                <a:srgbClr val="C00000"/>
              </a:solidFill>
            </a:endParaRPr>
          </a:p>
          <a:p>
            <a:pPr marL="457200" indent="-457200"/>
            <a:r>
              <a:rPr lang="ru-RU" sz="3200" b="1" i="1" dirty="0">
                <a:solidFill>
                  <a:srgbClr val="C00000"/>
                </a:solidFill>
              </a:rPr>
              <a:t>2. </a:t>
            </a:r>
            <a:r>
              <a:rPr lang="ru-RU" sz="3200" b="1" i="1" dirty="0" smtClean="0">
                <a:solidFill>
                  <a:srgbClr val="C00000"/>
                </a:solidFill>
              </a:rPr>
              <a:t>Большой, красивый.</a:t>
            </a:r>
            <a:endParaRPr lang="ru-RU" sz="3200" b="1" i="1" dirty="0">
              <a:solidFill>
                <a:srgbClr val="C00000"/>
              </a:solidFill>
            </a:endParaRPr>
          </a:p>
          <a:p>
            <a:pPr marL="457200" indent="-457200"/>
            <a:r>
              <a:rPr lang="ru-RU" sz="3200" b="1" i="1" dirty="0">
                <a:solidFill>
                  <a:srgbClr val="C00000"/>
                </a:solidFill>
              </a:rPr>
              <a:t>3. Защищает, </a:t>
            </a:r>
            <a:r>
              <a:rPr lang="ru-RU" sz="3200" b="1" i="1" dirty="0" smtClean="0">
                <a:solidFill>
                  <a:srgbClr val="C00000"/>
                </a:solidFill>
              </a:rPr>
              <a:t>греет.</a:t>
            </a:r>
            <a:endParaRPr lang="ru-RU" sz="3200" b="1" i="1" dirty="0">
              <a:solidFill>
                <a:srgbClr val="C00000"/>
              </a:solidFill>
            </a:endParaRPr>
          </a:p>
          <a:p>
            <a:pPr marL="457200" indent="-457200"/>
            <a:r>
              <a:rPr lang="ru-RU" sz="3200" b="1" i="1" dirty="0">
                <a:solidFill>
                  <a:srgbClr val="C00000"/>
                </a:solidFill>
              </a:rPr>
              <a:t>4. Нужен всем людям.</a:t>
            </a:r>
          </a:p>
          <a:p>
            <a:pPr marL="457200" indent="-457200"/>
            <a:r>
              <a:rPr lang="ru-RU" sz="3200" b="1" i="1" dirty="0">
                <a:solidFill>
                  <a:srgbClr val="C00000"/>
                </a:solidFill>
              </a:rPr>
              <a:t>5. </a:t>
            </a:r>
            <a:r>
              <a:rPr lang="ru-RU" sz="3200" b="1" i="1" dirty="0" smtClean="0">
                <a:solidFill>
                  <a:srgbClr val="C00000"/>
                </a:solidFill>
              </a:rPr>
              <a:t>Убежище.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282" y="142852"/>
            <a:ext cx="87154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/>
            <a:r>
              <a:rPr lang="ru-RU" sz="3200" b="1" i="1" dirty="0" smtClean="0">
                <a:solidFill>
                  <a:srgbClr val="C00000"/>
                </a:solidFill>
              </a:rPr>
              <a:t>А теперь сами попробуйте составить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синквейна</a:t>
            </a:r>
            <a:r>
              <a:rPr lang="ru-RU" sz="3200" b="1" i="1" dirty="0" smtClean="0">
                <a:solidFill>
                  <a:srgbClr val="C00000"/>
                </a:solidFill>
              </a:rPr>
              <a:t>. Я уверена, у вас обязательно получится! 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29698" name="Picture 2" descr="https://png-images.ru/wp-content/uploads/2014/11/cloud_PNG15-170x9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000240"/>
            <a:ext cx="5214974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s://png-images.ru/wp-content/uploads/2015/03/03/8318/png/plate_PNG5331-170x17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28604"/>
            <a:ext cx="492922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png-images.ru/wp-content/uploads/2014/11/apple_PNG22-168x170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928670"/>
            <a:ext cx="442915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www.clipartmax.com/png/full/25-254177_christmas-bells-with-ribbon-clip-art-christmas-decorations-clip-art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640" y="142852"/>
            <a:ext cx="4517252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png-images.ru/wp-content/uploads/2015/03/03/8275/png/plane_PNG5240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642918"/>
            <a:ext cx="635798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142852"/>
            <a:ext cx="792961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МОЛОДЦЫ!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phcc7A1OgX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00282"/>
            <a:ext cx="2000232" cy="40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znayka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3214686"/>
            <a:ext cx="1928794" cy="348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png-images.ru/wp-content/uploads/2015/01/balloon_PNG4954-170x17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1785926"/>
            <a:ext cx="5429288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Neznaika2a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0"/>
            <a:ext cx="23304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85821" y="214290"/>
            <a:ext cx="785817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такое </a:t>
            </a: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синквейн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14500" y="1000125"/>
            <a:ext cx="74295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Кто ясно мыслит – тот ясно излагает.</a:t>
            </a:r>
          </a:p>
          <a:p>
            <a:pPr algn="r"/>
            <a:r>
              <a:rPr lang="ru-RU" i="1">
                <a:solidFill>
                  <a:srgbClr val="C00000"/>
                </a:solidFill>
              </a:rPr>
              <a:t>(Античная поговорка)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3" y="1928812"/>
            <a:ext cx="8858281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Психологи и практикующие педагоги отмечают, что у старших дошкольников часто имеются нарушения речи, бедный словарный запас, дети не умеют составлять рассказ по картинке, пересказать прочитанное, им трудно выучить наизусть стихотворение. </a:t>
            </a:r>
          </a:p>
          <a:p>
            <a:r>
              <a:rPr lang="ru-RU" sz="2800" b="1" i="1" dirty="0">
                <a:solidFill>
                  <a:srgbClr val="C00000"/>
                </a:solidFill>
              </a:rPr>
              <a:t>Составление </a:t>
            </a:r>
            <a:r>
              <a:rPr lang="ru-RU" sz="2800" b="1" i="1" dirty="0" err="1">
                <a:solidFill>
                  <a:srgbClr val="C00000"/>
                </a:solidFill>
              </a:rPr>
              <a:t>синкваейна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– один из способов частичного решения этих </a:t>
            </a:r>
            <a:r>
              <a:rPr lang="ru-RU" sz="2800" dirty="0" smtClean="0">
                <a:solidFill>
                  <a:srgbClr val="C00000"/>
                </a:solidFill>
              </a:rPr>
              <a:t>проблем</a:t>
            </a:r>
            <a:r>
              <a:rPr lang="ru-RU" sz="2800" dirty="0" smtClean="0">
                <a:solidFill>
                  <a:srgbClr val="C00000"/>
                </a:solidFill>
              </a:rPr>
              <a:t>. Уже </a:t>
            </a:r>
            <a:r>
              <a:rPr lang="ru-RU" sz="2800" dirty="0">
                <a:solidFill>
                  <a:srgbClr val="C00000"/>
                </a:solidFill>
              </a:rPr>
              <a:t>в дошкольном возрасте можно учить детей составлять </a:t>
            </a:r>
            <a:r>
              <a:rPr lang="ru-RU" sz="2800" dirty="0" err="1">
                <a:solidFill>
                  <a:srgbClr val="C00000"/>
                </a:solidFill>
              </a:rPr>
              <a:t>синквейны</a:t>
            </a:r>
            <a:r>
              <a:rPr lang="ru-RU" sz="2800" dirty="0">
                <a:solidFill>
                  <a:srgbClr val="C00000"/>
                </a:solidFill>
              </a:rPr>
              <a:t> в форме игры.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625" y="500063"/>
            <a:ext cx="8429655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 err="1">
                <a:solidFill>
                  <a:srgbClr val="C00000"/>
                </a:solidFill>
              </a:rPr>
              <a:t>Синквейн</a:t>
            </a:r>
            <a:r>
              <a:rPr lang="ru-RU" sz="2400" dirty="0">
                <a:solidFill>
                  <a:srgbClr val="C00000"/>
                </a:solidFill>
              </a:rPr>
              <a:t> — слово французское, в переводе означает «стихотворение из пяти строк</a:t>
            </a:r>
            <a:r>
              <a:rPr lang="ru-RU" sz="2400" dirty="0" smtClean="0">
                <a:solidFill>
                  <a:srgbClr val="C00000"/>
                </a:solidFill>
              </a:rPr>
              <a:t>». Стихотворение это не обычное, а написанное в соответствии с определёнными правилами.</a:t>
            </a:r>
            <a:endParaRPr lang="ru-RU" sz="2400" dirty="0">
              <a:solidFill>
                <a:srgbClr val="C00000"/>
              </a:solidFill>
            </a:endParaRPr>
          </a:p>
          <a:p>
            <a:r>
              <a:rPr lang="ru-RU" sz="24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" y="2285992"/>
            <a:ext cx="6500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Сравнительно недавно педагоги стали применять </a:t>
            </a:r>
            <a:r>
              <a:rPr lang="ru-RU" sz="3200" b="1" i="1" dirty="0" err="1">
                <a:solidFill>
                  <a:srgbClr val="C00000"/>
                </a:solidFill>
              </a:rPr>
              <a:t>синквейн</a:t>
            </a:r>
            <a:r>
              <a:rPr lang="ru-RU" sz="3200" b="1" i="1" dirty="0">
                <a:solidFill>
                  <a:srgbClr val="C00000"/>
                </a:solidFill>
              </a:rPr>
              <a:t> для активизации познавательной деятельности и стали использовать его как метод развития речи.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102" name="Рисунок 9" descr="znayk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3286124"/>
            <a:ext cx="2265362" cy="348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1214438"/>
            <a:ext cx="8715375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В чём же его эффективность и значимость</a:t>
            </a:r>
            <a:r>
              <a:rPr lang="ru-RU" sz="3600" dirty="0">
                <a:solidFill>
                  <a:srgbClr val="C00000"/>
                </a:solidFill>
              </a:rPr>
              <a:t>?</a:t>
            </a:r>
          </a:p>
          <a:p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b="1" i="1" dirty="0">
                <a:solidFill>
                  <a:srgbClr val="C00000"/>
                </a:solidFill>
              </a:rPr>
              <a:t>Во-первых</a:t>
            </a:r>
            <a:r>
              <a:rPr lang="ru-RU" sz="3600" dirty="0">
                <a:solidFill>
                  <a:srgbClr val="C00000"/>
                </a:solidFill>
              </a:rPr>
              <a:t>, его простота. </a:t>
            </a:r>
            <a:r>
              <a:rPr lang="ru-RU" sz="3600" dirty="0" err="1">
                <a:solidFill>
                  <a:srgbClr val="C00000"/>
                </a:solidFill>
              </a:rPr>
              <a:t>Синквейн</a:t>
            </a:r>
            <a:r>
              <a:rPr lang="ru-RU" sz="3600" dirty="0">
                <a:solidFill>
                  <a:srgbClr val="C00000"/>
                </a:solidFill>
              </a:rPr>
              <a:t> могут составить все.</a:t>
            </a:r>
          </a:p>
          <a:p>
            <a:r>
              <a:rPr lang="ru-RU" sz="3600" b="1" i="1" dirty="0">
                <a:solidFill>
                  <a:srgbClr val="C00000"/>
                </a:solidFill>
              </a:rPr>
              <a:t>Во-вторых</a:t>
            </a:r>
            <a:r>
              <a:rPr lang="ru-RU" sz="3600" dirty="0">
                <a:solidFill>
                  <a:srgbClr val="C00000"/>
                </a:solidFill>
              </a:rPr>
              <a:t>, в составлении </a:t>
            </a:r>
            <a:r>
              <a:rPr lang="ru-RU" sz="3600" dirty="0" err="1">
                <a:solidFill>
                  <a:srgbClr val="C00000"/>
                </a:solidFill>
              </a:rPr>
              <a:t>синквейна</a:t>
            </a:r>
            <a:r>
              <a:rPr lang="ru-RU" sz="3600" dirty="0">
                <a:solidFill>
                  <a:srgbClr val="C00000"/>
                </a:solidFill>
              </a:rPr>
              <a:t> каждый ребенок может реализовать свои творческие, интеллектуальные возможности.</a:t>
            </a:r>
          </a:p>
          <a:p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14290"/>
            <a:ext cx="7858179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Синквейн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один из эффективных методов развития речи дошкольников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50" y="142852"/>
            <a:ext cx="85725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Чтобы составить </a:t>
            </a:r>
            <a:r>
              <a:rPr lang="ru-RU" sz="3200" b="1" i="1" dirty="0" err="1">
                <a:solidFill>
                  <a:srgbClr val="C00000"/>
                </a:solidFill>
              </a:rPr>
              <a:t>синквейн</a:t>
            </a:r>
            <a:r>
              <a:rPr lang="ru-RU" sz="2800" dirty="0">
                <a:solidFill>
                  <a:srgbClr val="C00000"/>
                </a:solidFill>
              </a:rPr>
              <a:t>, нужно научиться находить в тексте, в материале главные элементы, делать выводы и заключения, высказывать соё мнение, анализировать, обобщать, вычленять, объединять и кратко излагать.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Можно сказать, что это полёт мысли, свободное мини-творчество, подчиненное определенным правилам.</a:t>
            </a:r>
          </a:p>
        </p:txBody>
      </p:sp>
      <p:pic>
        <p:nvPicPr>
          <p:cNvPr id="5" name="Рисунок 4" descr="1328967010_model-vypusknika-nachalnoy-shkoly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4286256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500" y="2071678"/>
            <a:ext cx="792162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err="1">
                <a:solidFill>
                  <a:srgbClr val="C00000"/>
                </a:solidFill>
              </a:rPr>
              <a:t>Синквейн</a:t>
            </a:r>
            <a:r>
              <a:rPr lang="ru-RU" sz="3200" b="1" dirty="0">
                <a:solidFill>
                  <a:srgbClr val="C00000"/>
                </a:solidFill>
              </a:rPr>
              <a:t> состоит из 5 строк;</a:t>
            </a:r>
          </a:p>
          <a:p>
            <a:endParaRPr lang="ru-RU" sz="3200" b="1" dirty="0">
              <a:solidFill>
                <a:srgbClr val="C00000"/>
              </a:solidFill>
            </a:endParaRPr>
          </a:p>
          <a:p>
            <a:pPr>
              <a:buFont typeface="Arial" charset="0"/>
              <a:buChar char="•"/>
            </a:pPr>
            <a:r>
              <a:rPr lang="ru-RU" sz="3200" b="1" dirty="0">
                <a:solidFill>
                  <a:srgbClr val="C00000"/>
                </a:solidFill>
              </a:rPr>
              <a:t> Его форма напоминает ёлочку</a:t>
            </a:r>
            <a:r>
              <a:rPr lang="ru-RU" sz="3200" dirty="0">
                <a:solidFill>
                  <a:srgbClr val="C00000"/>
                </a:solidFill>
              </a:rPr>
              <a:t>.</a:t>
            </a:r>
          </a:p>
          <a:p>
            <a:pPr>
              <a:buFont typeface="Arial" charset="0"/>
              <a:buChar char="•"/>
            </a:pPr>
            <a:endParaRPr lang="ru-RU" sz="3200" dirty="0"/>
          </a:p>
          <a:p>
            <a:r>
              <a:rPr lang="ru-RU" sz="3200" dirty="0"/>
              <a:t>   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24025" y="3643314"/>
            <a:ext cx="216058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C00000"/>
                </a:solidFill>
              </a:rPr>
              <a:t>1 слово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2 слова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</a:rPr>
              <a:t>3 слова</a:t>
            </a:r>
          </a:p>
          <a:p>
            <a:pPr algn="ctr">
              <a:lnSpc>
                <a:spcPct val="150000"/>
              </a:lnSpc>
            </a:pPr>
            <a:r>
              <a:rPr lang="ru-RU" sz="4000" b="1" dirty="0">
                <a:solidFill>
                  <a:srgbClr val="C00000"/>
                </a:solidFill>
              </a:rPr>
              <a:t>4 слова</a:t>
            </a:r>
          </a:p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C00000"/>
                </a:solidFill>
              </a:rPr>
              <a:t>1 слово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1472" y="214290"/>
            <a:ext cx="7858179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Правила составления 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синквейна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5143504" y="3857628"/>
            <a:ext cx="2705100" cy="2862263"/>
            <a:chOff x="4562355" y="3442110"/>
            <a:chExt cx="2705861" cy="2862080"/>
          </a:xfrm>
        </p:grpSpPr>
        <p:grpSp>
          <p:nvGrpSpPr>
            <p:cNvPr id="6151" name="Группа 23"/>
            <p:cNvGrpSpPr>
              <a:grpSpLocks/>
            </p:cNvGrpSpPr>
            <p:nvPr/>
          </p:nvGrpSpPr>
          <p:grpSpPr bwMode="auto">
            <a:xfrm>
              <a:off x="4562355" y="3442110"/>
              <a:ext cx="2705861" cy="2304256"/>
              <a:chOff x="4386419" y="3212976"/>
              <a:chExt cx="2705861" cy="2304256"/>
            </a:xfrm>
          </p:grpSpPr>
          <p:sp>
            <p:nvSpPr>
              <p:cNvPr id="8" name="Равнобедренный треугольник 7"/>
              <p:cNvSpPr/>
              <p:nvPr/>
            </p:nvSpPr>
            <p:spPr>
              <a:xfrm>
                <a:off x="6444398" y="4941654"/>
                <a:ext cx="647882" cy="576225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Равнобедренный треугольник 8"/>
              <p:cNvSpPr/>
              <p:nvPr/>
            </p:nvSpPr>
            <p:spPr>
              <a:xfrm>
                <a:off x="5723470" y="4941654"/>
                <a:ext cx="649471" cy="576225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Равнобедренный треугольник 9"/>
              <p:cNvSpPr/>
              <p:nvPr/>
            </p:nvSpPr>
            <p:spPr>
              <a:xfrm>
                <a:off x="5394766" y="3212976"/>
                <a:ext cx="647882" cy="576226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C00000"/>
                  </a:solidFill>
                </a:endParaRPr>
              </a:p>
            </p:txBody>
          </p:sp>
          <p:sp>
            <p:nvSpPr>
              <p:cNvPr id="11" name="Равнобедренный треугольник 10"/>
              <p:cNvSpPr/>
              <p:nvPr/>
            </p:nvSpPr>
            <p:spPr>
              <a:xfrm>
                <a:off x="5105759" y="3789202"/>
                <a:ext cx="649470" cy="576225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C00000"/>
                  </a:solidFill>
                </a:endParaRPr>
              </a:p>
            </p:txBody>
          </p:sp>
          <p:sp>
            <p:nvSpPr>
              <p:cNvPr id="12" name="Равнобедренный треугольник 11"/>
              <p:cNvSpPr/>
              <p:nvPr/>
            </p:nvSpPr>
            <p:spPr>
              <a:xfrm>
                <a:off x="5755229" y="3789202"/>
                <a:ext cx="647882" cy="576225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C00000"/>
                  </a:solidFill>
                </a:endParaRPr>
              </a:p>
            </p:txBody>
          </p:sp>
          <p:sp>
            <p:nvSpPr>
              <p:cNvPr id="13" name="Равнобедренный треугольник 12"/>
              <p:cNvSpPr/>
              <p:nvPr/>
            </p:nvSpPr>
            <p:spPr>
              <a:xfrm>
                <a:off x="6114105" y="4365427"/>
                <a:ext cx="647882" cy="576226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C00000"/>
                  </a:solidFill>
                </a:endParaRPr>
              </a:p>
            </p:txBody>
          </p:sp>
          <p:sp>
            <p:nvSpPr>
              <p:cNvPr id="14" name="Равнобедренный треугольник 13"/>
              <p:cNvSpPr/>
              <p:nvPr/>
            </p:nvSpPr>
            <p:spPr>
              <a:xfrm>
                <a:off x="5394766" y="4365427"/>
                <a:ext cx="647882" cy="576226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C00000"/>
                  </a:solidFill>
                </a:endParaRPr>
              </a:p>
            </p:txBody>
          </p:sp>
          <p:sp>
            <p:nvSpPr>
              <p:cNvPr id="15" name="Равнобедренный треугольник 14"/>
              <p:cNvSpPr/>
              <p:nvPr/>
            </p:nvSpPr>
            <p:spPr>
              <a:xfrm>
                <a:off x="4746883" y="4365427"/>
                <a:ext cx="647882" cy="576226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Равнобедренный треугольник 15"/>
              <p:cNvSpPr/>
              <p:nvPr/>
            </p:nvSpPr>
            <p:spPr>
              <a:xfrm>
                <a:off x="4386419" y="4941654"/>
                <a:ext cx="647882" cy="576225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C00000"/>
                  </a:solidFill>
                </a:endParaRPr>
              </a:p>
            </p:txBody>
          </p:sp>
          <p:sp>
            <p:nvSpPr>
              <p:cNvPr id="17" name="Равнобедренный треугольник 16"/>
              <p:cNvSpPr/>
              <p:nvPr/>
            </p:nvSpPr>
            <p:spPr>
              <a:xfrm>
                <a:off x="5034301" y="4941654"/>
                <a:ext cx="647882" cy="576225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9" name="Равнобедренный треугольник 18"/>
            <p:cNvSpPr/>
            <p:nvPr/>
          </p:nvSpPr>
          <p:spPr>
            <a:xfrm>
              <a:off x="5562761" y="5727964"/>
              <a:ext cx="647882" cy="576226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2875" y="428625"/>
            <a:ext cx="85725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C00000"/>
                </a:solidFill>
              </a:rPr>
              <a:t>Первая строка синквейна</a:t>
            </a:r>
            <a:r>
              <a:rPr lang="ru-RU" sz="2000">
                <a:solidFill>
                  <a:srgbClr val="C00000"/>
                </a:solidFill>
              </a:rPr>
              <a:t> – заголовок, тема, состоящие из одного слова (обычно существительное, означающее предмет или действие, о котором идёт речь).</a:t>
            </a:r>
          </a:p>
          <a:p>
            <a:endParaRPr lang="ru-RU" sz="2000">
              <a:solidFill>
                <a:srgbClr val="C00000"/>
              </a:solidFill>
            </a:endParaRPr>
          </a:p>
          <a:p>
            <a:r>
              <a:rPr lang="ru-RU" sz="2000" b="1" i="1">
                <a:solidFill>
                  <a:srgbClr val="C00000"/>
                </a:solidFill>
              </a:rPr>
              <a:t>Вторая строка </a:t>
            </a:r>
            <a:r>
              <a:rPr lang="ru-RU" sz="2000">
                <a:solidFill>
                  <a:srgbClr val="C00000"/>
                </a:solidFill>
              </a:rPr>
              <a:t>– два слова. Прилагательные. Это описание признаков предмета или его свойства, раскрывающие тему синквейна.</a:t>
            </a:r>
          </a:p>
          <a:p>
            <a:endParaRPr lang="ru-RU" sz="2000">
              <a:solidFill>
                <a:srgbClr val="C00000"/>
              </a:solidFill>
            </a:endParaRPr>
          </a:p>
          <a:p>
            <a:r>
              <a:rPr lang="ru-RU" sz="2000" b="1" i="1">
                <a:solidFill>
                  <a:srgbClr val="C00000"/>
                </a:solidFill>
              </a:rPr>
              <a:t>Третья строка</a:t>
            </a:r>
            <a:r>
              <a:rPr lang="ru-RU" sz="2000">
                <a:solidFill>
                  <a:srgbClr val="C00000"/>
                </a:solidFill>
              </a:rPr>
              <a:t> обычно состоит из трёх глаголов или деепричастий, описывающих действия предмета.</a:t>
            </a:r>
          </a:p>
          <a:p>
            <a:endParaRPr lang="ru-RU" sz="2000">
              <a:solidFill>
                <a:srgbClr val="C00000"/>
              </a:solidFill>
            </a:endParaRPr>
          </a:p>
          <a:p>
            <a:r>
              <a:rPr lang="ru-RU" sz="2000" b="1" i="1">
                <a:solidFill>
                  <a:srgbClr val="C00000"/>
                </a:solidFill>
              </a:rPr>
              <a:t>Четвёртая строка </a:t>
            </a:r>
            <a:r>
              <a:rPr lang="ru-RU" sz="2000">
                <a:solidFill>
                  <a:srgbClr val="C00000"/>
                </a:solidFill>
              </a:rPr>
              <a:t>– это словосочетание или предложение, состоящее из нескольких слов, которые отражают личное отношение автора синквейна к тому, о чем говорится в тексте.</a:t>
            </a:r>
          </a:p>
          <a:p>
            <a:endParaRPr lang="ru-RU" sz="2000">
              <a:solidFill>
                <a:srgbClr val="C00000"/>
              </a:solidFill>
            </a:endParaRPr>
          </a:p>
          <a:p>
            <a:r>
              <a:rPr lang="ru-RU" sz="2000" b="1" i="1">
                <a:solidFill>
                  <a:srgbClr val="C00000"/>
                </a:solidFill>
              </a:rPr>
              <a:t>Пятая строка </a:t>
            </a:r>
            <a:r>
              <a:rPr lang="ru-RU" sz="2000">
                <a:solidFill>
                  <a:srgbClr val="C00000"/>
                </a:solidFill>
              </a:rPr>
              <a:t>– последняя. Одно слово – существительное для выражения своих чувств, ассоциаций, связанных с предметом, о котором говорится в синквейне, то есть это личное выражение автора к теме или повторение сути, синоним.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6df73023ff92862cacd80578dd92648b_ae59e32c0e6b650b11462577bb816a8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1785926"/>
            <a:ext cx="3260725" cy="432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357555" y="1500174"/>
            <a:ext cx="571504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ru-RU" sz="4000" b="1" i="1" dirty="0">
                <a:solidFill>
                  <a:srgbClr val="C00000"/>
                </a:solidFill>
              </a:rPr>
              <a:t>1. </a:t>
            </a:r>
            <a:r>
              <a:rPr lang="ru-RU" sz="4000" b="1" i="1" dirty="0" smtClean="0">
                <a:solidFill>
                  <a:srgbClr val="C00000"/>
                </a:solidFill>
              </a:rPr>
              <a:t>Арбуз.</a:t>
            </a:r>
            <a:endParaRPr lang="ru-RU" sz="4000" b="1" i="1" dirty="0">
              <a:solidFill>
                <a:srgbClr val="C00000"/>
              </a:solidFill>
            </a:endParaRPr>
          </a:p>
          <a:p>
            <a:pPr marL="457200" indent="-457200"/>
            <a:r>
              <a:rPr lang="ru-RU" sz="4000" b="1" i="1" dirty="0">
                <a:solidFill>
                  <a:srgbClr val="C00000"/>
                </a:solidFill>
              </a:rPr>
              <a:t>2. Круглый, </a:t>
            </a:r>
            <a:r>
              <a:rPr lang="ru-RU" sz="4000" b="1" i="1" dirty="0" smtClean="0">
                <a:solidFill>
                  <a:srgbClr val="C00000"/>
                </a:solidFill>
              </a:rPr>
              <a:t>вкусный.</a:t>
            </a:r>
            <a:endParaRPr lang="ru-RU" sz="4000" b="1" i="1" dirty="0">
              <a:solidFill>
                <a:srgbClr val="C00000"/>
              </a:solidFill>
            </a:endParaRPr>
          </a:p>
          <a:p>
            <a:pPr marL="457200" indent="-457200"/>
            <a:r>
              <a:rPr lang="ru-RU" sz="4000" b="1" i="1" dirty="0">
                <a:solidFill>
                  <a:srgbClr val="C00000"/>
                </a:solidFill>
              </a:rPr>
              <a:t>3. Катится, растет, </a:t>
            </a:r>
            <a:r>
              <a:rPr lang="ru-RU" sz="4000" b="1" i="1" dirty="0" smtClean="0">
                <a:solidFill>
                  <a:srgbClr val="C00000"/>
                </a:solidFill>
              </a:rPr>
              <a:t>зреет.</a:t>
            </a:r>
            <a:endParaRPr lang="ru-RU" sz="4000" b="1" i="1" dirty="0">
              <a:solidFill>
                <a:srgbClr val="C00000"/>
              </a:solidFill>
            </a:endParaRPr>
          </a:p>
          <a:p>
            <a:pPr marL="457200" indent="-457200"/>
            <a:r>
              <a:rPr lang="ru-RU" sz="4000" b="1" i="1" dirty="0">
                <a:solidFill>
                  <a:srgbClr val="C00000"/>
                </a:solidFill>
              </a:rPr>
              <a:t>4. Арбуз – это большая </a:t>
            </a:r>
            <a:r>
              <a:rPr lang="ru-RU" sz="4000" b="1" i="1" dirty="0" smtClean="0">
                <a:solidFill>
                  <a:srgbClr val="C00000"/>
                </a:solidFill>
              </a:rPr>
              <a:t>ягода.</a:t>
            </a:r>
            <a:endParaRPr lang="ru-RU" sz="4000" b="1" i="1" dirty="0">
              <a:solidFill>
                <a:srgbClr val="C00000"/>
              </a:solidFill>
            </a:endParaRPr>
          </a:p>
          <a:p>
            <a:pPr marL="457200" indent="-457200"/>
            <a:r>
              <a:rPr lang="ru-RU" sz="4000" b="1" i="1" dirty="0">
                <a:solidFill>
                  <a:srgbClr val="C00000"/>
                </a:solidFill>
              </a:rPr>
              <a:t>5. </a:t>
            </a:r>
            <a:r>
              <a:rPr lang="ru-RU" sz="4000" b="1" i="1" dirty="0" smtClean="0">
                <a:solidFill>
                  <a:srgbClr val="C00000"/>
                </a:solidFill>
              </a:rPr>
              <a:t>Лето.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nnashine.narod.ru/green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8219258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38" y="142852"/>
            <a:ext cx="5032375" cy="364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57313" y="3857625"/>
            <a:ext cx="65722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ru-RU" sz="3200" b="1" i="1" dirty="0">
                <a:solidFill>
                  <a:srgbClr val="C00000"/>
                </a:solidFill>
              </a:rPr>
              <a:t>1. </a:t>
            </a:r>
            <a:r>
              <a:rPr lang="ru-RU" sz="3200" b="1" i="1" dirty="0" smtClean="0">
                <a:solidFill>
                  <a:srgbClr val="C00000"/>
                </a:solidFill>
              </a:rPr>
              <a:t>Котенок.</a:t>
            </a:r>
            <a:endParaRPr lang="ru-RU" sz="3200" b="1" i="1" dirty="0">
              <a:solidFill>
                <a:srgbClr val="C00000"/>
              </a:solidFill>
            </a:endParaRPr>
          </a:p>
          <a:p>
            <a:pPr marL="457200" indent="-457200"/>
            <a:r>
              <a:rPr lang="ru-RU" sz="3200" b="1" i="1" dirty="0">
                <a:solidFill>
                  <a:srgbClr val="C00000"/>
                </a:solidFill>
              </a:rPr>
              <a:t>2. Черненький, </a:t>
            </a:r>
            <a:r>
              <a:rPr lang="ru-RU" sz="3200" b="1" i="1" dirty="0" smtClean="0">
                <a:solidFill>
                  <a:srgbClr val="C00000"/>
                </a:solidFill>
              </a:rPr>
              <a:t>пушистенький.</a:t>
            </a:r>
            <a:endParaRPr lang="ru-RU" sz="3200" b="1" i="1" dirty="0">
              <a:solidFill>
                <a:srgbClr val="C00000"/>
              </a:solidFill>
            </a:endParaRPr>
          </a:p>
          <a:p>
            <a:pPr marL="457200" indent="-457200"/>
            <a:r>
              <a:rPr lang="ru-RU" sz="3200" b="1" i="1" dirty="0">
                <a:solidFill>
                  <a:srgbClr val="C00000"/>
                </a:solidFill>
              </a:rPr>
              <a:t>3. Играет, спит, </a:t>
            </a:r>
            <a:r>
              <a:rPr lang="ru-RU" sz="3200" b="1" i="1" dirty="0" smtClean="0">
                <a:solidFill>
                  <a:srgbClr val="C00000"/>
                </a:solidFill>
              </a:rPr>
              <a:t>ест.</a:t>
            </a:r>
            <a:endParaRPr lang="ru-RU" sz="3200" b="1" i="1" dirty="0">
              <a:solidFill>
                <a:srgbClr val="C00000"/>
              </a:solidFill>
            </a:endParaRPr>
          </a:p>
          <a:p>
            <a:pPr marL="457200" indent="-457200"/>
            <a:r>
              <a:rPr lang="ru-RU" sz="3200" b="1" i="1" dirty="0">
                <a:solidFill>
                  <a:srgbClr val="C00000"/>
                </a:solidFill>
              </a:rPr>
              <a:t>4. Он мой друг.</a:t>
            </a:r>
          </a:p>
          <a:p>
            <a:pPr marL="457200" indent="-457200"/>
            <a:r>
              <a:rPr lang="ru-RU" sz="3200" b="1" i="1" dirty="0">
                <a:solidFill>
                  <a:srgbClr val="C00000"/>
                </a:solidFill>
              </a:rPr>
              <a:t>5. Домашнее </a:t>
            </a:r>
            <a:r>
              <a:rPr lang="ru-RU" sz="3200" b="1" i="1" dirty="0" smtClean="0">
                <a:solidFill>
                  <a:srgbClr val="C00000"/>
                </a:solidFill>
              </a:rPr>
              <a:t>животное.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485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Сергей</cp:lastModifiedBy>
  <cp:revision>19</cp:revision>
  <dcterms:created xsi:type="dcterms:W3CDTF">2012-11-03T18:09:41Z</dcterms:created>
  <dcterms:modified xsi:type="dcterms:W3CDTF">2020-06-13T16:17:57Z</dcterms:modified>
</cp:coreProperties>
</file>