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56" r:id="rId1"/>
  </p:sldMasterIdLst>
  <p:notesMasterIdLst>
    <p:notesMasterId r:id="rId14"/>
  </p:notesMasterIdLst>
  <p:sldIdLst>
    <p:sldId id="279" r:id="rId2"/>
    <p:sldId id="275" r:id="rId3"/>
    <p:sldId id="261" r:id="rId4"/>
    <p:sldId id="270" r:id="rId5"/>
    <p:sldId id="265" r:id="rId6"/>
    <p:sldId id="262" r:id="rId7"/>
    <p:sldId id="271" r:id="rId8"/>
    <p:sldId id="276" r:id="rId9"/>
    <p:sldId id="277" r:id="rId10"/>
    <p:sldId id="263" r:id="rId11"/>
    <p:sldId id="272" r:id="rId12"/>
    <p:sldId id="278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7" d="100"/>
          <a:sy n="57" d="100"/>
        </p:scale>
        <p:origin x="696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C2008B-7D67-4060-8268-C56E54643B09}" type="datetimeFigureOut">
              <a:rPr lang="ru-RU" smtClean="0"/>
              <a:t>14.06.2020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B104A4-FBA5-44D7-80BF-69999853BB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08424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6AD6EE87-EBD5-4F12-A48A-63ACA297AC8F}" type="datetimeFigureOut">
              <a:rPr lang="en-US" smtClean="0"/>
              <a:t>6/14/2020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1163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smtClean="0"/>
              <a:pPr/>
              <a:t>6/14/2020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738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smtClean="0"/>
              <a:pPr/>
              <a:t>6/14/2020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0096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smtClean="0"/>
              <a:pPr/>
              <a:t>6/14/2020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52895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smtClean="0"/>
              <a:pPr/>
              <a:t>6/14/2020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38556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smtClean="0"/>
              <a:pPr/>
              <a:t>6/14/2020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90005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smtClean="0"/>
              <a:pPr/>
              <a:t>6/14/2020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85782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smtClean="0"/>
              <a:t>6/14/2020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90928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smtClean="0"/>
              <a:t>6/14/2020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5993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smtClean="0"/>
              <a:t>6/14/2020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7213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smtClean="0"/>
              <a:t>6/14/2020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851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smtClean="0"/>
              <a:t>6/14/2020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7682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smtClean="0"/>
              <a:t>6/14/2020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59339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smtClean="0"/>
              <a:t>6/14/2020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54635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smtClean="0"/>
              <a:t>6/14/2020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57285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smtClean="0"/>
              <a:t>6/14/2020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522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smtClean="0"/>
              <a:t>6/14/2020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00973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1000">
              <a:schemeClr val="accent6">
                <a:lumMod val="0"/>
                <a:lumOff val="100000"/>
              </a:schemeClr>
            </a:gs>
            <a:gs pos="100000">
              <a:schemeClr val="accent6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0298CD5-6C1E-4009-B41F-6DF62E31D3BE}" type="datetimeFigureOut">
              <a:rPr lang="en-US" smtClean="0"/>
              <a:pPr/>
              <a:t>6/14/2020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5831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7" r:id="rId1"/>
    <p:sldLayoutId id="2147483858" r:id="rId2"/>
    <p:sldLayoutId id="2147483859" r:id="rId3"/>
    <p:sldLayoutId id="2147483860" r:id="rId4"/>
    <p:sldLayoutId id="2147483861" r:id="rId5"/>
    <p:sldLayoutId id="2147483862" r:id="rId6"/>
    <p:sldLayoutId id="2147483863" r:id="rId7"/>
    <p:sldLayoutId id="2147483864" r:id="rId8"/>
    <p:sldLayoutId id="2147483865" r:id="rId9"/>
    <p:sldLayoutId id="2147483866" r:id="rId10"/>
    <p:sldLayoutId id="2147483867" r:id="rId11"/>
    <p:sldLayoutId id="2147483868" r:id="rId12"/>
    <p:sldLayoutId id="2147483869" r:id="rId13"/>
    <p:sldLayoutId id="2147483870" r:id="rId14"/>
    <p:sldLayoutId id="2147483871" r:id="rId15"/>
    <p:sldLayoutId id="2147483872" r:id="rId16"/>
    <p:sldLayoutId id="214748387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s://ru.wikipedia.org/wiki/%D0%9C%D0%BE%D0%B7%D0%B3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57943" y="914400"/>
            <a:ext cx="9326879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Методика  проведения утренней артикуляционной гимнастики </a:t>
            </a: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endParaRPr lang="ru-RU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b="1" i="1" dirty="0" smtClean="0"/>
              <a:t>Использование </a:t>
            </a:r>
            <a:r>
              <a:rPr lang="ru-RU" b="1" i="1" dirty="0" err="1"/>
              <a:t>биоэнергопластики</a:t>
            </a:r>
            <a:r>
              <a:rPr lang="ru-RU" b="1" i="1" dirty="0"/>
              <a:t> с элементами </a:t>
            </a:r>
            <a:r>
              <a:rPr lang="ru-RU" b="1" i="1" dirty="0" err="1"/>
              <a:t>кинезиологии</a:t>
            </a:r>
            <a:r>
              <a:rPr lang="ru-RU" b="1" i="1" dirty="0"/>
              <a:t> и нейропсихологии в коррекции    звукопроизношения у детей дошкольного возраста)</a:t>
            </a:r>
            <a:r>
              <a:rPr lang="ru-RU" dirty="0"/>
              <a:t/>
            </a:r>
            <a:br>
              <a:rPr lang="ru-RU" dirty="0"/>
            </a:br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Приданова Марина Геннадьевна</a:t>
            </a:r>
          </a:p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Учитель-логопед МАДОУ №17</a:t>
            </a:r>
          </a:p>
          <a:p>
            <a:pPr algn="ctr"/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д.Ермолино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31959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84069" y="1018903"/>
            <a:ext cx="9683931" cy="4064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Bef>
                <a:spcPts val="1200"/>
              </a:spcBef>
              <a:spcAft>
                <a:spcPts val="800"/>
              </a:spcAft>
            </a:pP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Методика (последовательность) проведения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утренней артикуляционной 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гимнастики.</a:t>
            </a:r>
            <a:endParaRPr lang="ru-RU" dirty="0" smtClean="0">
              <a:solidFill>
                <a:srgbClr val="333333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ts val="1200"/>
              </a:spcBef>
              <a:spcAft>
                <a:spcPts val="800"/>
              </a:spcAft>
            </a:pPr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Проводится 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ковре, дети садятся в круг, надевают перчатку на правую </a:t>
            </a:r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руку (для контроля за правильностью выполнения упражнений).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Bef>
                <a:spcPts val="120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Педагог-психолог 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проводит </a:t>
            </a:r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упражнение (нейропсихология) 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развитие коммуникативных навыков, снятие внутреннего напряжения, установление контакта в группе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342900" lvl="0" indent="-342900">
              <a:lnSpc>
                <a:spcPct val="107000"/>
              </a:lnSpc>
              <a:spcBef>
                <a:spcPts val="120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Учитель-логопед проводит АГ с элементами </a:t>
            </a:r>
            <a:r>
              <a:rPr lang="ru-RU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биоэнергопластики</a:t>
            </a: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Bef>
                <a:spcPts val="120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заключении этого этапа «утреннего круга» проводится  </a:t>
            </a:r>
            <a:r>
              <a:rPr lang="ru-RU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кинезиологическое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упражнение .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ru-RU" sz="3200" b="1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1" y="4336870"/>
            <a:ext cx="3744685" cy="236437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979126" y="4086498"/>
            <a:ext cx="2364376" cy="286512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0229" y="4336870"/>
            <a:ext cx="3143794" cy="236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3884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44731" y="1166948"/>
            <a:ext cx="6923315" cy="49654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результате </a:t>
            </a:r>
            <a:r>
              <a:rPr lang="ru-RU" sz="2000" dirty="0" smtClean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проведения утренней </a:t>
            </a: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артикуляционной гимнастики с элементами </a:t>
            </a:r>
            <a:r>
              <a:rPr lang="ru-RU" sz="2000" dirty="0" err="1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биоэнергопластики</a:t>
            </a: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, </a:t>
            </a:r>
            <a:r>
              <a:rPr lang="ru-RU" sz="2000" dirty="0">
                <a:solidFill>
                  <a:srgbClr val="2C2C2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приемов </a:t>
            </a:r>
            <a:r>
              <a:rPr lang="ru-RU" sz="2000" dirty="0" err="1" smtClean="0">
                <a:solidFill>
                  <a:srgbClr val="2C2C2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кинезиологии</a:t>
            </a:r>
            <a:r>
              <a:rPr lang="ru-RU" sz="2000" dirty="0" smtClean="0">
                <a:solidFill>
                  <a:srgbClr val="2C2C2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 нейропсихологии</a:t>
            </a:r>
            <a:r>
              <a:rPr lang="ru-RU" sz="2000" dirty="0">
                <a:solidFill>
                  <a:srgbClr val="2C2C2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 </a:t>
            </a:r>
            <a:r>
              <a:rPr lang="ru-RU" sz="2000" dirty="0" smtClean="0">
                <a:solidFill>
                  <a:srgbClr val="2C2C2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 детей наблюдается: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 smtClean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 положительная динамика в развитии артикуляционной, пальчиковой моторики;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 значительное облегчение постановки и введения звуков в речь;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 smtClean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упражнения улучшают мыслительную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деятельность, синхронизируют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работу полушарий, способствуют улучшению запоминания, повышают устойчивость внимания.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 благотворно воздействуют на психику ребенка, на его состояние физического и психического здоровья</a:t>
            </a:r>
            <a:r>
              <a:rPr lang="ru-RU" sz="2000" dirty="0" smtClean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endParaRPr lang="ru-RU" sz="2000" dirty="0" smtClean="0">
              <a:solidFill>
                <a:srgbClr val="333333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endParaRPr lang="ru-RU" dirty="0" smtClean="0">
              <a:solidFill>
                <a:srgbClr val="333333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b="1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307857" y="1783913"/>
            <a:ext cx="4545861" cy="3120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6938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5152"/>
          <a:stretch/>
        </p:blipFill>
        <p:spPr>
          <a:xfrm>
            <a:off x="483326" y="514893"/>
            <a:ext cx="5577839" cy="3376745"/>
          </a:xfrm>
          <a:prstGeom prst="rect">
            <a:avLst/>
          </a:prstGeom>
        </p:spPr>
      </p:pic>
      <p:pic>
        <p:nvPicPr>
          <p:cNvPr id="2054" name="Picture 6" descr="ÐÐ°ÑÑÐ¸Ð½ÐºÐ¸ Ð¿Ð¾ Ð·Ð°Ð¿ÑÐ¾ÑÑ ÑÐ¿Ð°ÑÐ¸Ð±Ð¾ Ð·Ð° Ð²Ð½Ð¸Ð¼Ð°Ð½Ð¸Ðµ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25736" y="2072636"/>
            <a:ext cx="5599611" cy="4413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935605" y="3592550"/>
            <a:ext cx="2631081" cy="3155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644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966651" y="731520"/>
            <a:ext cx="996260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Каждый день, вместе с педагогом-психологом и воспитателями проводится </a:t>
            </a:r>
            <a:r>
              <a:rPr lang="ru-RU" sz="24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утренняя артикуляционная гимнастика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 элементами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биоэнергопластики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, нейропсихологии и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кинезиологии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Это является частью «Утреннего круга».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1915886" y="2310951"/>
            <a:ext cx="2812204" cy="126012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7261957" y="2340069"/>
            <a:ext cx="2708827" cy="123101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4603909" y="4253851"/>
            <a:ext cx="2780959" cy="1201777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Двойная стрелка вверх/вниз 26"/>
          <p:cNvSpPr/>
          <p:nvPr/>
        </p:nvSpPr>
        <p:spPr>
          <a:xfrm rot="5400000">
            <a:off x="5852874" y="2037999"/>
            <a:ext cx="359230" cy="1954329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Двойная стрелка вверх/вниз 28"/>
          <p:cNvSpPr/>
          <p:nvPr/>
        </p:nvSpPr>
        <p:spPr>
          <a:xfrm rot="2057427" flipH="1">
            <a:off x="7174879" y="3398054"/>
            <a:ext cx="224935" cy="1096766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Двойная стрелка вверх/вниз 29"/>
          <p:cNvSpPr/>
          <p:nvPr/>
        </p:nvSpPr>
        <p:spPr>
          <a:xfrm rot="19304282">
            <a:off x="4565661" y="3393239"/>
            <a:ext cx="270953" cy="1123406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TextBox 30"/>
          <p:cNvSpPr txBox="1"/>
          <p:nvPr/>
        </p:nvSpPr>
        <p:spPr>
          <a:xfrm>
            <a:off x="2142309" y="2685812"/>
            <a:ext cx="24645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биоэнергопластика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689220" y="2685812"/>
            <a:ext cx="25346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кинезиология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728089" y="4636727"/>
            <a:ext cx="25338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  нейропсихология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1554245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66651" y="914401"/>
            <a:ext cx="9092466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Цель артикуляционной гимнастики: </a:t>
            </a:r>
          </a:p>
          <a:p>
            <a:pPr algn="ctr"/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активизация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интеллектуальной деятельности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ребенка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  <a:endParaRPr lang="ru-RU" sz="20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развитие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памяти, произвольного внимания, зрительного и слухового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восприятия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  <a:endParaRPr lang="ru-RU" sz="20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развитие  межполушарной взаимосвязи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  <a:endParaRPr lang="ru-RU" sz="20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воспитание точности, четкости, плавности и устойчивости артикуляторных движений;    </a:t>
            </a:r>
          </a:p>
          <a:p>
            <a:pPr algn="ctr"/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развитие координации движений кистей рук, мелкой моторики пальцев рук;</a:t>
            </a:r>
          </a:p>
          <a:p>
            <a:pPr algn="ctr"/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формирование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умения действовать по словесным инструкциям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ru-RU" sz="1200" dirty="0" smtClean="0"/>
              <a:t> </a:t>
            </a:r>
            <a:endParaRPr lang="ru-RU" sz="1200" dirty="0">
              <a:solidFill>
                <a:srgbClr val="000000"/>
              </a:solidFill>
              <a:ea typeface="Calibri" panose="020F050202020403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92480" y="4014651"/>
            <a:ext cx="102064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700790" y="3372830"/>
            <a:ext cx="2572704" cy="4119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705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92480" y="679269"/>
            <a:ext cx="835152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Биоэнергопластика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это соединение движений артикуляционного аппарата с движениями кисти рук.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биоэнергопластики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— сопряжённая работа пальцев и кистей рук и артикуляционного аппарата, движения рук имитируют движения речевого аппарата.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биоэнергопластики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существенно ускоряет исправление неправильно произносимых звуков у детей , потому что работающая ладонь во много раз усиливает импульсы, идущие к коре головного мозга от языка.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7909" y="3518817"/>
            <a:ext cx="4371703" cy="312447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503110" y="3284101"/>
            <a:ext cx="3281779" cy="3451316"/>
          </a:xfrm>
          <a:prstGeom prst="rect">
            <a:avLst/>
          </a:prstGeom>
        </p:spPr>
      </p:pic>
      <p:pic>
        <p:nvPicPr>
          <p:cNvPr id="8" name="Picture 2" descr="ÐÐ°ÑÑÐ¸Ð½ÐºÐ¸ Ð¿Ð¾ Ð·Ð°Ð¿ÑÐ¾ÑÑ ÐºÐ°ÑÑÐ¸Ð½ÐºÐ¸ Ð»Ð°Ð´Ð¾ÑÐµÐº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3999" y="1971930"/>
            <a:ext cx="2647406" cy="2184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1538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27611" y="801189"/>
            <a:ext cx="10189027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Движения тела, совместные движения руки и артикуляционного аппарата, если они пластичны, свободны, помогают активизировать естественное распределение биоэнергии в организме</a:t>
            </a:r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оказывает чрезвычайно благотворное влияние на активизацию интеллектуальной деятельности детей, развивает координацию движений и мелкую моторику. Стимулируя тонкую моторику и активизируя тем самым соответствующие отделы мозга, мы активизируем и соседние зоны, отвечающие за речь</a:t>
            </a:r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Взаимосвязь моторной и речевой зон проявляется в том, что человек, который затрудняется с выбором подходящего слова, помогает себе жестами, и наоборот: сосредоточенно рисующий или пишущий ребенок непроизвольно высовывает язык. </a:t>
            </a:r>
            <a:endParaRPr lang="ru-RU" dirty="0" smtClean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i="1" dirty="0" err="1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Биоэнергопластика</a:t>
            </a:r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синхронизирует работу полушарий головного мозга, улучшая внимание, память, мышление, речь.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074" name="Picture 2" descr="ÐÐ°ÑÑÐ¸Ð½ÐºÐ¸ Ð¿Ð¾ Ð·Ð°Ð¿ÑÐ¾ÑÑ ÐºÐ°ÑÑÐ¸Ð½ÐºÐ¸ Ð´ÐµÑÑÐºÐ¸Ñ Ð»Ð°Ð´Ð¾ÑÐµÐ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8477" y="3840481"/>
            <a:ext cx="5921829" cy="2176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6061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97280" y="600890"/>
            <a:ext cx="10266218" cy="37595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Bef>
                <a:spcPts val="1200"/>
              </a:spcBef>
              <a:spcAft>
                <a:spcPts val="800"/>
              </a:spcAft>
            </a:pP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    </a:t>
            </a:r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 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внедрении  </a:t>
            </a:r>
            <a:r>
              <a:rPr lang="ru-RU" b="1" i="1" dirty="0" err="1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биоэнергопластики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  работу детского сада (утренняя артикуляционная гимнастика ) была создана развивающая среда — картотека рисунков с описанием движений кисти и пальцев рук и органов артикуляции</a:t>
            </a:r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изготовлены перчаточные куклы. Родители и педагоги приняли активное участие в изготовлении кукол </a:t>
            </a:r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07000"/>
              </a:lnSpc>
              <a:spcBef>
                <a:spcPts val="1200"/>
              </a:spcBef>
              <a:spcAft>
                <a:spcPts val="800"/>
              </a:spcAft>
            </a:pP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Перчаточные 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куклы очень </a:t>
            </a:r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разнообразны внешне. Каждая 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имеет обязательный элемент — глаза. Некоторые имеют дополнительный атрибут — шляпы, банты, уши. Ребенку предоставляется право выбрать перчатки. </a:t>
            </a:r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помогает «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Говоруша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endParaRPr lang="ru-RU" dirty="0"/>
          </a:p>
          <a:p>
            <a:pPr>
              <a:lnSpc>
                <a:spcPct val="107000"/>
              </a:lnSpc>
              <a:spcBef>
                <a:spcPts val="1200"/>
              </a:spcBef>
              <a:spcAft>
                <a:spcPts val="800"/>
              </a:spcAft>
            </a:pPr>
            <a:endParaRPr lang="ru-RU" dirty="0" smtClean="0">
              <a:solidFill>
                <a:srgbClr val="333333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ts val="1200"/>
              </a:spcBef>
              <a:spcAft>
                <a:spcPts val="800"/>
              </a:spcAft>
            </a:pPr>
            <a:endParaRPr lang="ru-RU" sz="14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3963141" y="3490129"/>
            <a:ext cx="4162601" cy="301517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900504">
            <a:off x="662549" y="3795736"/>
            <a:ext cx="3082998" cy="255685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132934">
            <a:off x="8342524" y="3630802"/>
            <a:ext cx="2988859" cy="2610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2060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785293" y="-178799"/>
            <a:ext cx="2550819" cy="344834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94587" y="1884054"/>
            <a:ext cx="3330323" cy="296868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84364" y="905691"/>
            <a:ext cx="59309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Детям очень нравится весёлый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глазастик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гимнастика для язычка проходит с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удовольствием.</a:t>
            </a:r>
            <a:endParaRPr lang="ru-RU" sz="20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474499" y="2646199"/>
            <a:ext cx="3394360" cy="340921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7210697" y="2987040"/>
            <a:ext cx="4493623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Ценность и преимущества применяемой технологии: </a:t>
            </a:r>
            <a:endParaRPr lang="ru-RU" sz="2000" dirty="0" smtClean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-доступность </a:t>
            </a: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(финансовые затраты небольшие</a:t>
            </a:r>
            <a:r>
              <a:rPr lang="ru-RU" sz="20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ru-RU" sz="20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-простота </a:t>
            </a: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использования (применение </a:t>
            </a:r>
            <a:r>
              <a:rPr lang="ru-RU" sz="20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педагогами и</a:t>
            </a: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родителями) </a:t>
            </a:r>
            <a:r>
              <a:rPr lang="ru-RU" sz="20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вариативность</a:t>
            </a: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творческий подход (использование стихов, сказок, оформление перчаточных кукол)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959881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40525" y="792480"/>
            <a:ext cx="10519955" cy="5323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>
                <a:solidFill>
                  <a:srgbClr val="2C2C2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</a:t>
            </a:r>
            <a:r>
              <a:rPr lang="ru-RU" sz="2000" i="1" dirty="0">
                <a:solidFill>
                  <a:srgbClr val="2C2C2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помощью </a:t>
            </a:r>
            <a:r>
              <a:rPr lang="ru-RU" sz="2000" b="1" i="1" dirty="0">
                <a:solidFill>
                  <a:srgbClr val="2C2C2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приемов </a:t>
            </a:r>
            <a:r>
              <a:rPr lang="ru-RU" sz="2000" b="1" i="1" dirty="0" err="1">
                <a:solidFill>
                  <a:srgbClr val="2C2C2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кинезиологии</a:t>
            </a:r>
            <a:r>
              <a:rPr lang="ru-RU" sz="2000" b="1" i="1" dirty="0">
                <a:solidFill>
                  <a:srgbClr val="2C2C2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2000" i="1" dirty="0">
                <a:solidFill>
                  <a:srgbClr val="2C2C2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укрепляется здоровье, оптимизируются основные психические процессы (память, внимание, мышление, речь, слух,  воображение, восприятие), повышается умственная работоспособность, улучшается психоэмоциональное состояние</a:t>
            </a:r>
            <a:r>
              <a:rPr lang="ru-RU" sz="2000" i="1" dirty="0" smtClean="0">
                <a:solidFill>
                  <a:srgbClr val="2C2C2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кинезиологии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Создание условий для развития у детей межполушарного взаимодействия, способствующего активизации мыслительной деятельности посредством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кинезиологических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упражнений.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межполушарной специализации.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Синхронизация работы полушарий.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общей и мелкой моторики.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памяти, внимания, воображения, мышления.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речи.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произвольности.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Снятие эмоциональной напряженности.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положительного эмоционального настроя.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Профилактика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дислексии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дисграфии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7817" y="2560320"/>
            <a:ext cx="4754880" cy="3979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8262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9531" y="879566"/>
            <a:ext cx="929204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err="1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Нейропсихологи́ческая</a:t>
            </a:r>
            <a:r>
              <a:rPr lang="ru-RU" sz="2000" b="1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корре́кция</a:t>
            </a:r>
            <a:r>
              <a:rPr lang="ru-RU" sz="2000" b="1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000" b="1" dirty="0" err="1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нейрокорре́кция</a:t>
            </a:r>
            <a:r>
              <a:rPr lang="ru-RU" sz="2000" b="1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2000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— комплекс специальных психологических методик, которые направлены на </a:t>
            </a:r>
            <a:r>
              <a:rPr lang="ru-RU" sz="2000" dirty="0" err="1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переструктурирование</a:t>
            </a:r>
            <a:r>
              <a:rPr lang="ru-RU" sz="2000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нарушенных функций 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2" tooltip="Мозг"/>
              </a:rPr>
              <a:t>мозга</a:t>
            </a:r>
            <a:r>
              <a:rPr lang="ru-RU" sz="2000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и создание компенсирующих средств для того, чтобы ребёнок мог в дальнейшем самостоятельно обучаться и контролировать своё поведение.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258927" y="2775854"/>
            <a:ext cx="3389276" cy="360806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3383" y="2885250"/>
            <a:ext cx="4781006" cy="3389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4852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271</TotalTime>
  <Words>755</Words>
  <Application>Microsoft Office PowerPoint</Application>
  <PresentationFormat>Широкоэкранный</PresentationFormat>
  <Paragraphs>61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Garamond</vt:lpstr>
      <vt:lpstr>Symbol</vt:lpstr>
      <vt:lpstr>Times New Roman</vt:lpstr>
      <vt:lpstr>Натуральные материалы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биоэнергопластики с элементами кинезиологии и нейропсихологии в коррекции    звукопроизношения у детей дошкольного возраста</dc:title>
  <dc:creator>Марина Приданова</dc:creator>
  <cp:lastModifiedBy>Марина Приданова</cp:lastModifiedBy>
  <cp:revision>29</cp:revision>
  <dcterms:created xsi:type="dcterms:W3CDTF">2019-03-24T14:12:33Z</dcterms:created>
  <dcterms:modified xsi:type="dcterms:W3CDTF">2020-06-14T17:47:28Z</dcterms:modified>
</cp:coreProperties>
</file>