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68" r:id="rId4"/>
    <p:sldId id="269" r:id="rId5"/>
    <p:sldId id="270" r:id="rId6"/>
    <p:sldId id="261" r:id="rId7"/>
    <p:sldId id="271" r:id="rId8"/>
    <p:sldId id="272" r:id="rId9"/>
    <p:sldId id="273" r:id="rId10"/>
    <p:sldId id="274" r:id="rId11"/>
    <p:sldId id="276" r:id="rId12"/>
    <p:sldId id="275" r:id="rId13"/>
    <p:sldId id="277" r:id="rId14"/>
    <p:sldId id="256" r:id="rId15"/>
    <p:sldId id="257" r:id="rId16"/>
    <p:sldId id="258" r:id="rId17"/>
    <p:sldId id="26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51;&#1102;&#1076;&#1084;&#1080;&#1083;&#1072;\Downloads\Zvuki_prirody_-_Stryokot_kuznechikov_(iPlayer.fm).mp3" TargetMode="External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1;&#1102;&#1076;&#1084;&#1080;&#1083;&#1072;\Downloads\Pchely_-_ZHuzhzhanie_(iPlayer.fm)_mp3cut.foxcom.su_.mp3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1;&#1102;&#1076;&#1084;&#1080;&#1083;&#1072;\Downloads\Pchely_-_zhuzhzhanie_pchyol_(iPlayer.fm).mp3" TargetMode="Externa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324544" y="5949280"/>
            <a:ext cx="9468544" cy="1087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sz="2000" dirty="0" smtClean="0">
                <a:latin typeface="Georgia" pitchFamily="18" charset="0"/>
              </a:rPr>
              <a:t>       Насекомые живут везде. В пустынях и тропиках, в тайге и  Антарктиде.</a:t>
            </a:r>
          </a:p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404664"/>
            <a:ext cx="36724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333300"/>
                </a:solidFill>
                <a:latin typeface="Georgia" pitchFamily="18" charset="0"/>
              </a:rPr>
              <a:t>Насекомые</a:t>
            </a:r>
            <a:endParaRPr lang="ru-RU" sz="4400" dirty="0">
              <a:solidFill>
                <a:srgbClr val="333300"/>
              </a:solidFill>
              <a:latin typeface="Georgia" pitchFamily="18" charset="0"/>
            </a:endParaRPr>
          </a:p>
        </p:txBody>
      </p:sp>
      <p:pic>
        <p:nvPicPr>
          <p:cNvPr id="2050" name="Picture 2" descr="http://im1-tub-ru.yandex.net/i?id=6371b7b78f5efe318fe3b3f65c9e6e55-143-144&amp;n=2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6538" y="980728"/>
            <a:ext cx="2727950" cy="21602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4" name="Picture 6" descr="http://media1.klops.ru/imagecache/biger/e/5/3/e53624a42ee2d3216d2fb2f3fd2ccdd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356992"/>
            <a:ext cx="3080716" cy="22101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2" name="Picture 4" descr="http://im1-tub-ru.yandex.net/i?id=6c63128996114b1ff8c2564aef6d4339-108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1772816"/>
            <a:ext cx="4291677" cy="268229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40634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160338"/>
            <a:ext cx="28358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Georgia" pitchFamily="18" charset="0"/>
              </a:rPr>
              <a:t>Муравьи</a:t>
            </a:r>
            <a:endParaRPr lang="ru-RU" sz="4400" dirty="0">
              <a:latin typeface="Georgia" pitchFamily="18" charset="0"/>
            </a:endParaRPr>
          </a:p>
        </p:txBody>
      </p:sp>
      <p:sp>
        <p:nvSpPr>
          <p:cNvPr id="28674" name="AutoShape 2" descr="https://encrypted-tbn2.gstatic.com/images?q=tbn:ANd9GcRMjg_XYRgc9RIvc0FhCsCugNeofnn66R1hy0tXnPrt1K7CAIOQ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7" name="AutoShape 5" descr="http://shkolazhizni.ru/img/content/i70/70784_o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1" descr="Fire_ants0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052736"/>
            <a:ext cx="3960440" cy="32403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8675" name="Picture 3" descr="C:\Users\Людмила\Downloads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204864"/>
            <a:ext cx="4297745" cy="301483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8678" name="Picture 6" descr="C:\Users\Людмила\Downloads\70784_or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4365104"/>
            <a:ext cx="3960440" cy="210958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51520" y="5445224"/>
            <a:ext cx="4104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1788" indent="-331788" defTabSz="565150">
              <a:spcBef>
                <a:spcPts val="3100"/>
              </a:spcBef>
              <a:buClr>
                <a:srgbClr val="EBEBEB"/>
              </a:buClr>
              <a:buSzPct val="75000"/>
            </a:pPr>
            <a:r>
              <a:rPr lang="ru-RU" dirty="0" smtClean="0"/>
              <a:t>      Муравьи живут везде, от городских квартир до Антарктиды.                        Муравьи практически всеядны.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3251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_4cd7bc6224b0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7488832" cy="55249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dirty="0" smtClean="0"/>
              <a:t>Устройство муравейника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311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589240"/>
            <a:ext cx="8820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dirty="0" smtClean="0">
                <a:latin typeface="Georgia" pitchFamily="18" charset="0"/>
              </a:rPr>
              <a:t>Они «поют» при помощи крыльев и у всех  «уши» на передних ногах. Все кузнечики хорошо прыгают, отталкиваясь ногами, спускаются медленно с помощью крыльев.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92750" y="7937"/>
            <a:ext cx="7859216" cy="836712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Кузнечик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27650" name="AutoShape 2" descr="http://im2-tub-ru.yandex.net/i?id=c208d6ab1df77402b1b382f2e003d78d-61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3" name="AutoShape 5" descr="http://im3-tub-ru.yandex.net/i?id=d2f2a89057a5f99c7a9ddd4031a49acd-87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1" name="Picture 3" descr="C:\Users\Людмила\Downloads\загруженное (3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36912"/>
            <a:ext cx="3816424" cy="249956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7654" name="Picture 6" descr="C:\Users\Людмила\Downloads\i (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980728"/>
            <a:ext cx="5400600" cy="3600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Zvuki_prirody_-_Stryokot_kuznechikov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564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68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/>
          <a:lstStyle/>
          <a:p>
            <a:pPr algn="ctr"/>
            <a:r>
              <a:rPr lang="ru-RU" dirty="0" smtClean="0">
                <a:latin typeface="Georgia" pitchFamily="18" charset="0"/>
              </a:rPr>
              <a:t>Оса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1746" name="AutoShape 2" descr="https://encrypted-tbn2.gstatic.com/images?q=tbn:ANd9GcQuDs8NHt4_N1Jp4EIE3h4WKBY6abydpKS0rxjCEiIuxNSVXboxr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47" name="Picture 3" descr="C:\Users\Людмила\Downloads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68760"/>
            <a:ext cx="5832648" cy="43961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07975" y="5890332"/>
            <a:ext cx="85124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/>
              <a:t>  </a:t>
            </a:r>
            <a:r>
              <a:rPr lang="ru-RU" sz="2000" b="1" dirty="0" smtClean="0"/>
              <a:t>В отличие от пчел, осы не запасают мед. Часто осы строят гнезда в земле.</a:t>
            </a:r>
          </a:p>
        </p:txBody>
      </p:sp>
    </p:spTree>
    <p:extLst>
      <p:ext uri="{BB962C8B-B14F-4D97-AF65-F5344CB8AC3E}">
        <p14:creationId xmlns:p14="http://schemas.microsoft.com/office/powerpoint/2010/main" val="2346073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548680"/>
            <a:ext cx="3486582" cy="21602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2149" y="480515"/>
            <a:ext cx="3624635" cy="22965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298" y="3645024"/>
            <a:ext cx="3630598" cy="24087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275" y="3432329"/>
            <a:ext cx="3360141" cy="291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221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789040"/>
            <a:ext cx="3663407" cy="26642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83505" y="476672"/>
            <a:ext cx="3096344" cy="298649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093" y="3463167"/>
            <a:ext cx="3634160" cy="29038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476833"/>
            <a:ext cx="3571677" cy="2651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691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508508"/>
            <a:ext cx="3744416" cy="23724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41605"/>
            <a:ext cx="3491880" cy="25062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645024"/>
            <a:ext cx="3691880" cy="24494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514" y="3283323"/>
            <a:ext cx="3658453" cy="2923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851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1" y="395214"/>
            <a:ext cx="3755013" cy="28177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717032"/>
            <a:ext cx="4176464" cy="27648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70"/>
          <a:stretch/>
        </p:blipFill>
        <p:spPr>
          <a:xfrm>
            <a:off x="4896035" y="333474"/>
            <a:ext cx="3672409" cy="29412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077" y="3527275"/>
            <a:ext cx="4211960" cy="295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12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7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Насекомые обитают во всех средах - в воздухе, на земле и в воде</a:t>
            </a:r>
            <a:r>
              <a:rPr lang="ru-RU" dirty="0" smtClean="0">
                <a:latin typeface="Georgia" pitchFamily="18" charset="0"/>
              </a:rPr>
              <a:t>.</a:t>
            </a:r>
            <a:endParaRPr lang="ru-RU" dirty="0"/>
          </a:p>
        </p:txBody>
      </p:sp>
      <p:pic>
        <p:nvPicPr>
          <p:cNvPr id="4" name="Picture 12" descr="Медведк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789040"/>
            <a:ext cx="4218469" cy="27363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8" descr="http://im3-tub-ru.yandex.net/i?id=222ece8c5e3e078aaf53b5b5574122e1-62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268760"/>
            <a:ext cx="3857072" cy="27363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Picture 10" descr="http://img.qwled.com/i/11c711a5d57863e31f9d74b0f0849ac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3731324" cy="27363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cxnSp>
        <p:nvCxnSpPr>
          <p:cNvPr id="7" name="Прямая со стрелкой 6"/>
          <p:cNvCxnSpPr/>
          <p:nvPr/>
        </p:nvCxnSpPr>
        <p:spPr>
          <a:xfrm>
            <a:off x="4572000" y="764704"/>
            <a:ext cx="0" cy="23762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572000" y="764704"/>
            <a:ext cx="2088232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2699792" y="764704"/>
            <a:ext cx="1872208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832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535781" y="142875"/>
            <a:ext cx="8071322" cy="1509117"/>
          </a:xfrm>
        </p:spPr>
        <p:txBody>
          <a:bodyPr>
            <a:normAutofit/>
          </a:bodyPr>
          <a:lstStyle/>
          <a:p>
            <a:r>
              <a:rPr lang="ru-RU" dirty="0">
                <a:latin typeface="Georgia" pitchFamily="18" charset="0"/>
              </a:rPr>
              <a:t>Основные признаки насекомого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2204864"/>
            <a:ext cx="3168352" cy="3096344"/>
          </a:xfrm>
          <a:prstGeom prst="rect">
            <a:avLst/>
          </a:prstGeom>
        </p:spPr>
        <p:txBody>
          <a:bodyPr/>
          <a:lstStyle/>
          <a:p>
            <a:pPr marL="241093" indent="-241093">
              <a:spcBef>
                <a:spcPts val="2250"/>
              </a:spcBef>
              <a:buClr>
                <a:srgbClr val="EBEBEB"/>
              </a:buClr>
              <a:buSzPct val="75000"/>
              <a:buNone/>
            </a:pPr>
            <a:r>
              <a:rPr lang="ru-RU" sz="2000" dirty="0" smtClean="0"/>
              <a:t>    Шесть </a:t>
            </a:r>
            <a:r>
              <a:rPr lang="ru-RU" sz="2000" dirty="0"/>
              <a:t>ног</a:t>
            </a:r>
          </a:p>
          <a:p>
            <a:pPr marL="241093" indent="-241093">
              <a:spcBef>
                <a:spcPts val="2250"/>
              </a:spcBef>
              <a:buClr>
                <a:srgbClr val="EBEBEB"/>
              </a:buClr>
              <a:buSzPct val="75000"/>
              <a:buNone/>
            </a:pPr>
            <a:r>
              <a:rPr lang="ru-RU" sz="2000" dirty="0" smtClean="0"/>
              <a:t>    Три </a:t>
            </a:r>
            <a:r>
              <a:rPr lang="ru-RU" sz="2000" dirty="0"/>
              <a:t>части тела - </a:t>
            </a:r>
            <a:r>
              <a:rPr lang="ru-RU" sz="2000" dirty="0" smtClean="0"/>
              <a:t>голова, грудь, брюшко</a:t>
            </a:r>
            <a:endParaRPr lang="ru-RU" sz="2000" dirty="0"/>
          </a:p>
          <a:p>
            <a:pPr marL="241093" indent="-241093">
              <a:spcBef>
                <a:spcPts val="2250"/>
              </a:spcBef>
              <a:buClr>
                <a:srgbClr val="EBEBEB"/>
              </a:buClr>
              <a:buSzPct val="75000"/>
              <a:buNone/>
            </a:pPr>
            <a:r>
              <a:rPr lang="ru-RU" sz="2000" dirty="0" smtClean="0"/>
              <a:t>    В </a:t>
            </a:r>
            <a:r>
              <a:rPr lang="ru-RU" sz="2000" dirty="0"/>
              <a:t>большинстве случаев у насекомых есть крылья</a:t>
            </a:r>
            <a:endParaRPr lang="ru-RU" dirty="0"/>
          </a:p>
        </p:txBody>
      </p:sp>
      <p:pic>
        <p:nvPicPr>
          <p:cNvPr id="13316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5010671" y="3970363"/>
            <a:ext cx="1658689" cy="53578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13317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5483945" y="3970363"/>
            <a:ext cx="1658689" cy="53578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13319" name="AutoShape 7"/>
          <p:cNvSpPr>
            <a:spLocks/>
          </p:cNvSpPr>
          <p:nvPr/>
        </p:nvSpPr>
        <p:spPr bwMode="auto">
          <a:xfrm>
            <a:off x="7859242" y="5949280"/>
            <a:ext cx="1284758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r>
              <a:rPr lang="ru-RU" b="1" dirty="0">
                <a:solidFill>
                  <a:srgbClr val="D41D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Голова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1" name="AutoShape 9"/>
          <p:cNvSpPr>
            <a:spLocks/>
          </p:cNvSpPr>
          <p:nvPr/>
        </p:nvSpPr>
        <p:spPr bwMode="auto">
          <a:xfrm>
            <a:off x="5148064" y="5877272"/>
            <a:ext cx="1055936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r>
              <a:rPr lang="ru-RU" b="1" dirty="0">
                <a:solidFill>
                  <a:srgbClr val="D41D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Грудь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3" name="AutoShape 11"/>
          <p:cNvSpPr>
            <a:spLocks/>
          </p:cNvSpPr>
          <p:nvPr/>
        </p:nvSpPr>
        <p:spPr bwMode="auto">
          <a:xfrm>
            <a:off x="2843808" y="6093296"/>
            <a:ext cx="1489025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r>
              <a:rPr lang="ru-RU" b="1" dirty="0">
                <a:solidFill>
                  <a:srgbClr val="D41D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Брюшко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9" name="AutoShape 17"/>
          <p:cNvSpPr>
            <a:spLocks/>
          </p:cNvSpPr>
          <p:nvPr/>
        </p:nvSpPr>
        <p:spPr bwMode="auto">
          <a:xfrm>
            <a:off x="8502180" y="2269257"/>
            <a:ext cx="269006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26" name="Picture 2" descr="C:\Users\Людмила\Downloads\жу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844824"/>
            <a:ext cx="4704523" cy="3528392"/>
          </a:xfrm>
          <a:prstGeom prst="rect">
            <a:avLst/>
          </a:prstGeom>
          <a:noFill/>
        </p:spPr>
      </p:pic>
      <p:sp>
        <p:nvSpPr>
          <p:cNvPr id="13318" name="AutoShape 6"/>
          <p:cNvSpPr>
            <a:spLocks/>
          </p:cNvSpPr>
          <p:nvPr/>
        </p:nvSpPr>
        <p:spPr bwMode="auto">
          <a:xfrm rot="14032872">
            <a:off x="7206764" y="4651314"/>
            <a:ext cx="1626382" cy="753443"/>
          </a:xfrm>
          <a:prstGeom prst="rightArrow">
            <a:avLst>
              <a:gd name="adj1" fmla="val 32000"/>
              <a:gd name="adj2" fmla="val 64036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endParaRPr lang="ru-RU" sz="21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0" name="AutoShape 8"/>
          <p:cNvSpPr>
            <a:spLocks/>
          </p:cNvSpPr>
          <p:nvPr/>
        </p:nvSpPr>
        <p:spPr bwMode="auto">
          <a:xfrm rot="17969550">
            <a:off x="4772846" y="4546577"/>
            <a:ext cx="2015283" cy="754559"/>
          </a:xfrm>
          <a:prstGeom prst="rightArrow">
            <a:avLst>
              <a:gd name="adj1" fmla="val 32000"/>
              <a:gd name="adj2" fmla="val 63897"/>
            </a:avLst>
          </a:prstGeom>
          <a:gradFill rotWithShape="0">
            <a:gsLst>
              <a:gs pos="0">
                <a:srgbClr val="D03317"/>
              </a:gs>
              <a:gs pos="100000">
                <a:srgbClr val="A21415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dist="25400" dir="5400000" algn="ctr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endParaRPr lang="ru-RU" sz="21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2" name="AutoShape 10"/>
          <p:cNvSpPr>
            <a:spLocks/>
          </p:cNvSpPr>
          <p:nvPr/>
        </p:nvSpPr>
        <p:spPr bwMode="auto">
          <a:xfrm rot="18359254">
            <a:off x="2593356" y="4304439"/>
            <a:ext cx="3081820" cy="753442"/>
          </a:xfrm>
          <a:prstGeom prst="rightArrow">
            <a:avLst>
              <a:gd name="adj1" fmla="val 32000"/>
              <a:gd name="adj2" fmla="val 63992"/>
            </a:avLst>
          </a:prstGeom>
          <a:gradFill rotWithShape="0">
            <a:gsLst>
              <a:gs pos="0">
                <a:srgbClr val="D03317"/>
              </a:gs>
              <a:gs pos="100000">
                <a:srgbClr val="A21415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dist="25400" dir="5400000" algn="ctr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endParaRPr lang="ru-RU" sz="21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2547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88640"/>
            <a:ext cx="59766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Georgia" pitchFamily="18" charset="0"/>
              </a:rPr>
              <a:t>Питание насекомых</a:t>
            </a:r>
            <a:endParaRPr lang="ru-RU" sz="4400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5661248"/>
            <a:ext cx="8317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/>
              <a:t>      </a:t>
            </a:r>
            <a:r>
              <a:rPr lang="ru-RU" dirty="0" smtClean="0">
                <a:latin typeface="Georgia" pitchFamily="18" charset="0"/>
              </a:rPr>
              <a:t>Чем только не питаются насекомые! Бабочки - нектаром цветов, тараканы - хлебом, мухи - мясом, комары – кровью.</a:t>
            </a:r>
          </a:p>
        </p:txBody>
      </p:sp>
      <p:pic>
        <p:nvPicPr>
          <p:cNvPr id="16386" name="Picture 2" descr="http://www.infoniac.ru/upload/medialibrary/442/442d03b5163a67da6610104642c471b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196752"/>
            <a:ext cx="2655298" cy="205569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1" descr="4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54" b="-120"/>
          <a:stretch>
            <a:fillRect/>
          </a:stretch>
        </p:blipFill>
        <p:spPr bwMode="auto">
          <a:xfrm>
            <a:off x="6300192" y="1412776"/>
            <a:ext cx="2664296" cy="40324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388" name="Picture 4" descr="http://im3-tub-ru.yandex.net/i?id=847c796d9cbb2ee097d2de47b7b1b682-20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3573016"/>
            <a:ext cx="2664296" cy="19442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390" name="Picture 6" descr="http://portal.azertag.az/sites/default/files/bab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2789370" cy="40324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72613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88640"/>
            <a:ext cx="69127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Georgia" pitchFamily="18" charset="0"/>
              </a:rPr>
              <a:t>Насекомые защищаются</a:t>
            </a:r>
            <a:endParaRPr lang="ru-RU" sz="4400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08720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Чтобы спастись от врагов, у насекомых выработались защитные механизмы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6381328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Маскировочная окраска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5" name="Picture 1" descr="Gastropacha_quercifolia_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3672408" cy="22682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1" descr="Locust_mimicry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149080"/>
            <a:ext cx="3672408" cy="22322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1" descr="butterfly-005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412776"/>
            <a:ext cx="3456384" cy="230929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5436096" y="3789040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Отпугивающая окраска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3717032"/>
            <a:ext cx="5324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Маскировочная форма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96136" y="6381328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Использование яда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19458" name="Picture 2" descr="http://im2-tub-ru.yandex.net/i?id=20cdd2753871256751e6ed88966fe4e1-120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221088"/>
            <a:ext cx="3384376" cy="21678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87888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1-tub-ru.yandex.net/i?id=d22dc1c5c5a3fdd20cb8de17e50299a3-10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79475"/>
            <a:ext cx="4320480" cy="32403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9276" y="509590"/>
            <a:ext cx="3454921" cy="498012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Заголовок 1"/>
          <p:cNvSpPr>
            <a:spLocks noGrp="1"/>
          </p:cNvSpPr>
          <p:nvPr/>
        </p:nvSpPr>
        <p:spPr>
          <a:xfrm>
            <a:off x="-1692696" y="16815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Georgia" pitchFamily="18" charset="0"/>
              </a:rPr>
              <a:t>Стрекоза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8701" y="4941168"/>
            <a:ext cx="492057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Georgia" pitchFamily="18" charset="0"/>
              </a:rPr>
              <a:t>У стрекоз  по тридцать тысяч глазков, слепленных вместе с каждой стороны. Верхние глазки различают только чёрные и белые цвета, а нижние - все остальные.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501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2736304" cy="836712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Пчела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733256"/>
            <a:ext cx="878497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>
                <a:latin typeface="Georgia" pitchFamily="18" charset="0"/>
              </a:rPr>
              <a:t>Пчела проносит в улей нектар, из которого она делает мёд. А в качестве строительного материала использует воск, выделяемый железами на брюшке, и прополис  ( пчелиный клей), который насекомые добывают из почек растений.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23554" name="AutoShape 2" descr="http://im2-tub-ru.yandex.net/i?id=387b5ee3fb69acb861efdb17cb8209ea-123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7" name="AutoShape 5" descr="http://im3-tub-ru.yandex.net/i?id=2cd845608a7b8195af98dd2660242547-42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0" name="AutoShape 8" descr="http://sinodsk.shem.pnzreg.ru/files/sinodsk_shem_pnzreg_ru/pchel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1" name="Picture 9" descr="C:\Users\Людмила\Downloads\pche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908720"/>
            <a:ext cx="5076056" cy="380704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3555" name="Picture 3" descr="C:\Users\Людмила\Downloads\i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492896"/>
            <a:ext cx="4392488" cy="304929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Pchely_-_ZHuzhzhanie_(iPlayer.fm)_mp3cut.foxcom.su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952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213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352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sz="2000" dirty="0" smtClean="0">
                <a:latin typeface="Georgia" pitchFamily="18" charset="0"/>
              </a:rPr>
              <a:t>Человек разводит пчел и пользуется результатом их труда - медом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26626" name="AutoShape 2" descr="http://im1-tub-ru.yandex.net/i?id=60e0bcb7757f2bdf22e176e3487b3f8b-32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9" name="AutoShape 5" descr="http://www.bashinform.ru/upload/iblock/0f1/_previe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0" name="Picture 6" descr="C:\Users\Людмила\Downloads\_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52736"/>
            <a:ext cx="7318262" cy="53466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11297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323528" y="692696"/>
            <a:ext cx="4320480" cy="791617"/>
          </a:xfrm>
        </p:spPr>
        <p:txBody>
          <a:bodyPr/>
          <a:lstStyle/>
          <a:p>
            <a:pPr>
              <a:buNone/>
            </a:pPr>
            <a:r>
              <a:rPr lang="ru-RU" sz="2000" b="0" dirty="0" smtClean="0">
                <a:latin typeface="Georgia" pitchFamily="18" charset="0"/>
              </a:rPr>
              <a:t>Домашние пчелы живут в ульях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4932040" y="692697"/>
            <a:ext cx="4211960" cy="1008112"/>
          </a:xfrm>
        </p:spPr>
        <p:txBody>
          <a:bodyPr/>
          <a:lstStyle/>
          <a:p>
            <a:pPr>
              <a:buNone/>
            </a:pPr>
            <a:r>
              <a:rPr lang="ru-RU" sz="2000" b="0" dirty="0" smtClean="0">
                <a:latin typeface="Georgia" pitchFamily="18" charset="0"/>
              </a:rPr>
              <a:t>Дикие пчелы строят гнезда на деревьях</a:t>
            </a:r>
          </a:p>
          <a:p>
            <a:endParaRPr lang="ru-RU" dirty="0"/>
          </a:p>
        </p:txBody>
      </p:sp>
      <p:pic>
        <p:nvPicPr>
          <p:cNvPr id="25602" name="Picture 2" descr="C:\Users\Людмила\Downloads\i (5)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00808"/>
            <a:ext cx="4122738" cy="43204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5604" name="AutoShape 4" descr="http://fotoohota.spb.ru/g2/main.php/d/2112-2/IMGP2002_1_2_z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5" name="Picture 5" descr="C:\Users\Людмила\Downloads\IMGP2002_1_2_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700808"/>
            <a:ext cx="3818706" cy="43204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chely_-_zhuzhzhanie_pchyol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88424" y="630932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186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20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217</TotalTime>
  <Words>264</Words>
  <Application>Microsoft Office PowerPoint</Application>
  <PresentationFormat>Экран (4:3)</PresentationFormat>
  <Paragraphs>32</Paragraphs>
  <Slides>17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Презентация PowerPoint</vt:lpstr>
      <vt:lpstr>Презентация PowerPoint</vt:lpstr>
      <vt:lpstr>Основные признаки насекомого</vt:lpstr>
      <vt:lpstr>Презентация PowerPoint</vt:lpstr>
      <vt:lpstr>Презентация PowerPoint</vt:lpstr>
      <vt:lpstr>Презентация PowerPoint</vt:lpstr>
      <vt:lpstr>Пчела</vt:lpstr>
      <vt:lpstr>Презентация PowerPoint</vt:lpstr>
      <vt:lpstr>Презентация PowerPoint</vt:lpstr>
      <vt:lpstr>Презентация PowerPoint</vt:lpstr>
      <vt:lpstr>Устройство муравейника</vt:lpstr>
      <vt:lpstr>Кузнечик</vt:lpstr>
      <vt:lpstr>Оса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Юля</dc:creator>
  <cp:lastModifiedBy>Юля</cp:lastModifiedBy>
  <cp:revision>8</cp:revision>
  <dcterms:created xsi:type="dcterms:W3CDTF">2019-04-09T14:00:21Z</dcterms:created>
  <dcterms:modified xsi:type="dcterms:W3CDTF">2020-06-15T09:54:56Z</dcterms:modified>
</cp:coreProperties>
</file>