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4" r:id="rId6"/>
    <p:sldId id="259" r:id="rId7"/>
    <p:sldId id="260" r:id="rId8"/>
    <p:sldId id="261" r:id="rId9"/>
    <p:sldId id="270" r:id="rId10"/>
    <p:sldId id="262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28588" y="1844824"/>
            <a:ext cx="60486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Родительское собрание </a:t>
            </a:r>
          </a:p>
          <a:p>
            <a:pPr algn="ctr"/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средней группе 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 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тему:</a:t>
            </a:r>
          </a:p>
          <a:p>
            <a:pPr algn="ctr"/>
            <a:endParaRPr lang="ru-RU" sz="2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«ВОЛШЕБНЫЙ </a:t>
            </a: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МИР </a:t>
            </a: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КНИГИ»</a:t>
            </a:r>
          </a:p>
          <a:p>
            <a:pPr algn="ctr"/>
            <a:endParaRPr lang="ru-RU" sz="32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2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Подготовила :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Демиденко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А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r"/>
            <a:endParaRPr lang="ru-RU" sz="1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2663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329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88" y="754403"/>
            <a:ext cx="76683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Работа </a:t>
            </a:r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с книгой богата и разнообразна как по форме, так и его содержанию. </a:t>
            </a:r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Важно научить </a:t>
            </a:r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детей любить книгу, ощущать потребность в ней, понимать её. В обучении, воспитании и развитии ребенка огромную роль играет книга. </a:t>
            </a:r>
            <a:endParaRPr lang="ru-RU" sz="2000" b="1" i="1" dirty="0" smtClean="0">
              <a:solidFill>
                <a:srgbClr val="0070C0"/>
              </a:solidFill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endParaRPr lang="ru-RU" sz="2000" b="1" i="1" dirty="0" smtClean="0">
              <a:solidFill>
                <a:srgbClr val="0070C0"/>
              </a:solidFill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Но </a:t>
            </a:r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книга учит только тогда, когда ребенок умеет с ней работать, умеет читать в истинном смысле этого слова, т. е. понимает прочитанное, от этого во многом зависит и его воспитанность, и умственное развитие. </a:t>
            </a:r>
            <a:endParaRPr lang="ru-RU" sz="2000" b="1" i="1" dirty="0" smtClean="0">
              <a:solidFill>
                <a:srgbClr val="0070C0"/>
              </a:solidFill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endParaRPr lang="ru-RU" sz="2000" b="1" i="1" dirty="0">
              <a:solidFill>
                <a:srgbClr val="0070C0"/>
              </a:solidFill>
              <a:latin typeface="Arial" panose="020B0604020202020204" pitchFamily="34" charset="0"/>
              <a:cs typeface="Aharoni" panose="02010803020104030203" pitchFamily="2" charset="-79"/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Нужно </a:t>
            </a:r>
            <a:r>
              <a:rPr lang="ru-RU" sz="2000" b="1" i="1" dirty="0">
                <a:solidFill>
                  <a:srgbClr val="0070C0"/>
                </a:solidFill>
                <a:latin typeface="Arial" panose="020B0604020202020204" pitchFamily="34" charset="0"/>
                <a:cs typeface="Aharoni" panose="02010803020104030203" pitchFamily="2" charset="-79"/>
              </a:rPr>
              <a:t>помнить, что работа эта очень важная и её нужно проводить систематически. Оттого, насколько дружно мы будем ей заниматься, зависит будущее наших детей: какими они вырастут взрослыми читателями, и какими людьми. </a:t>
            </a:r>
            <a:endParaRPr lang="ru-RU" sz="2000" b="1" i="1" dirty="0" smtClean="0">
              <a:solidFill>
                <a:srgbClr val="0070C0"/>
              </a:solidFill>
              <a:latin typeface="Arial" panose="020B06040202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53223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836712"/>
            <a:ext cx="752432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70C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Вы не только должны как можно чаще читать детям, но и беседовать с ними по содержанию прочитанного; задавать вопросы, обсуждать поступки героев, отмечать художественные средства выразительности( эпитеты, сравнения и т.д.), обращать внимание на бережное отношение к книгам.</a:t>
            </a:r>
          </a:p>
          <a:p>
            <a:pPr algn="ctr"/>
            <a:endParaRPr lang="ru-RU" sz="2400" b="1" i="1" dirty="0" smtClean="0">
              <a:solidFill>
                <a:schemeClr val="accent5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ctr"/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ctr"/>
            <a:r>
              <a:rPr lang="ru-RU" sz="2400" b="1" i="1" u="sng" dirty="0" smtClean="0">
                <a:solidFill>
                  <a:schemeClr val="accent5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Читайте </a:t>
            </a:r>
            <a:r>
              <a:rPr lang="ru-RU" sz="2400" b="1" i="1" u="sng" dirty="0">
                <a:solidFill>
                  <a:schemeClr val="accent5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детьми как можно больше, </a:t>
            </a:r>
          </a:p>
          <a:p>
            <a:pPr algn="ctr"/>
            <a:r>
              <a:rPr lang="ru-RU" sz="2400" b="1" i="1" u="sng" dirty="0">
                <a:solidFill>
                  <a:schemeClr val="accent5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а главное поговорите, о чем прочитали!</a:t>
            </a:r>
          </a:p>
          <a:p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86111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9138" y="1484784"/>
            <a:ext cx="774035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“Привить ребёнку вкус </a:t>
            </a:r>
            <a:endParaRPr lang="ru-RU" sz="44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4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чтению - лучший подарок, который мы можем ему сделать”.</a:t>
            </a:r>
          </a:p>
          <a:p>
            <a:pPr algn="r"/>
            <a:r>
              <a:rPr lang="ru-RU" sz="28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С. </a:t>
            </a:r>
            <a:r>
              <a:rPr lang="ru-RU" sz="28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Лупан</a:t>
            </a:r>
            <a:endParaRPr lang="ru-RU" sz="2800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sz="4000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522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89638" y="2189997"/>
            <a:ext cx="50289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 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509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" y="-17802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151179"/>
            <a:ext cx="727280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…</a:t>
            </a:r>
            <a:r>
              <a:rPr lang="ru-RU" sz="3600" b="1" dirty="0" smtClean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Книга учит </a:t>
            </a:r>
            <a:r>
              <a:rPr lang="ru-RU" sz="3600" b="1" dirty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добро понимать,</a:t>
            </a:r>
          </a:p>
          <a:p>
            <a:r>
              <a:rPr lang="ru-RU" sz="3600" b="1" dirty="0" smtClean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О поступках </a:t>
            </a:r>
            <a:r>
              <a:rPr lang="ru-RU" sz="3600" b="1" dirty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людей рассуждать.</a:t>
            </a:r>
          </a:p>
          <a:p>
            <a:r>
              <a:rPr lang="ru-RU" sz="3600" b="1" dirty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Коль плохой, то его осудить,</a:t>
            </a:r>
          </a:p>
          <a:p>
            <a:r>
              <a:rPr lang="ru-RU" sz="3600" b="1" dirty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Ну а слабый — его защитить!</a:t>
            </a:r>
          </a:p>
          <a:p>
            <a:r>
              <a:rPr lang="ru-RU" sz="3600" b="1" dirty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Дети учатся думать, мечтать,</a:t>
            </a:r>
          </a:p>
          <a:p>
            <a:r>
              <a:rPr lang="ru-RU" sz="3600" b="1" dirty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На вопросы ответ получать.</a:t>
            </a:r>
          </a:p>
          <a:p>
            <a:r>
              <a:rPr lang="ru-RU" sz="3600" b="1" dirty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Каждый раз что-нибудь узнают,</a:t>
            </a:r>
          </a:p>
          <a:p>
            <a:r>
              <a:rPr lang="ru-RU" sz="3600" b="1" dirty="0">
                <a:solidFill>
                  <a:schemeClr val="tx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Окружающий мир познают.</a:t>
            </a:r>
          </a:p>
          <a:p>
            <a:r>
              <a:rPr lang="ru-RU" sz="2000" b="1" i="1" dirty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А. Лесных</a:t>
            </a:r>
          </a:p>
        </p:txBody>
      </p:sp>
    </p:spTree>
    <p:extLst>
      <p:ext uri="{BB962C8B-B14F-4D97-AF65-F5344CB8AC3E}">
        <p14:creationId xmlns:p14="http://schemas.microsoft.com/office/powerpoint/2010/main" val="2149701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980728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rgbClr val="00B050"/>
                </a:solidFill>
              </a:rPr>
              <a:t>«Я, вероятно, не сумею передать достаточно ярко, убедитель­но, как было велико мое изумление, когда я почувствовал, что почти каждая книга как бы открывает передо мною окно в новый неведомый мир» </a:t>
            </a:r>
            <a:endParaRPr lang="ru-RU" sz="2800" i="1" dirty="0" smtClean="0">
              <a:solidFill>
                <a:srgbClr val="00B05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B050"/>
                </a:solidFill>
              </a:rPr>
              <a:t>(</a:t>
            </a:r>
            <a:r>
              <a:rPr lang="ru-RU" sz="2800" i="1" dirty="0">
                <a:solidFill>
                  <a:srgbClr val="00B050"/>
                </a:solidFill>
              </a:rPr>
              <a:t>М. Горький</a:t>
            </a:r>
            <a:r>
              <a:rPr lang="ru-RU" sz="2800" i="1" dirty="0" smtClean="0">
                <a:solidFill>
                  <a:srgbClr val="00B050"/>
                </a:solidFill>
              </a:rPr>
              <a:t>).</a:t>
            </a:r>
          </a:p>
          <a:p>
            <a:r>
              <a:rPr lang="ru-RU" sz="2800" i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ru-RU" sz="2800" dirty="0" smtClean="0"/>
              <a:t>Эти </a:t>
            </a:r>
            <a:r>
              <a:rPr lang="ru-RU" sz="2800" dirty="0"/>
              <a:t>слова писателя точно отражают желание всех взрослых подобрать для детей такие книги, которые ответили бы на все их «</a:t>
            </a:r>
            <a:r>
              <a:rPr lang="ru-RU" sz="2800" dirty="0" smtClean="0"/>
              <a:t>почему».</a:t>
            </a:r>
            <a:endParaRPr lang="ru-RU" sz="28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617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71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75656" y="379110"/>
            <a:ext cx="7488832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В</a:t>
            </a:r>
            <a:r>
              <a:rPr lang="ru-RU" sz="2800" b="1" dirty="0" smtClean="0">
                <a:solidFill>
                  <a:srgbClr val="FF0000"/>
                </a:solidFill>
              </a:rPr>
              <a:t>икторина « Мы – читающая семья»</a:t>
            </a: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pPr fontAlgn="base"/>
            <a:r>
              <a:rPr lang="ru-RU" sz="2400" b="1" dirty="0" smtClean="0">
                <a:solidFill>
                  <a:srgbClr val="7030A0"/>
                </a:solidFill>
              </a:rPr>
              <a:t>1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«Возле леса, на опушке, трое их живет в избушке. Три кровати, три подушки. Угадайте без подсказки кто герои этой сказки? </a:t>
            </a:r>
          </a:p>
          <a:p>
            <a:pPr fontAlgn="base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Летела стрела и попала в болото, а в этом болоте поймал ее кто-то. Кто, простившись с зеленою кожей, сделался мигом красивой, пригожей ?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 и незлобен,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милый чудачек. С ним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хозяин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 мальчик Робин, и приятель Пятачок. Для него прогулка праздник. И на мёд особый нюх. Это плюшевый проказник, медвежонок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Всех на свете он добрей, лечит он больных зверей. И однажды из болота вытащил он бегемота. Он известен, знаменит это...</a:t>
            </a:r>
          </a:p>
          <a:p>
            <a:endParaRPr lang="ru-RU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668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0" y="0"/>
            <a:ext cx="9144000" cy="685800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62063" y="2539127"/>
            <a:ext cx="2295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6380" y="692696"/>
            <a:ext cx="745700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 С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букварем шагает в школу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деревянный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мальчуган. Попадает вместо школы в полотняный балаган. Как зовется эта книжка? Как зовется сам мальчишка? 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На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сметане мешен,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окошке стужен,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бок, румяный бок, Покатился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девочку очень любила,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шапочку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красную ей подарила. Девочка имя забыла свое. А ну, подскажите, как звали ее?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 Кто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 такие волшебные слова: «По щучьему веленью, по моему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хотенью … »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  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Многим долго неизвестный стал он каждому дружком. Всем по сказке интересной Мальчик – луковка знаком. Очень просто, хоть и длинно, он зовётся… </a:t>
            </a:r>
          </a:p>
          <a:p>
            <a:pPr marL="457200" indent="-457200">
              <a:buAutoNum type="arabicPeriod" startAt="9"/>
            </a:pP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759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404664"/>
            <a:ext cx="756084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амятка «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Что делать, если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ребенок</a:t>
            </a:r>
          </a:p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не хочет слушать чтение книг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?»‘</a:t>
            </a:r>
            <a:endParaRPr lang="ru-RU" sz="2400" b="1" i="1" dirty="0" smtClean="0">
              <a:solidFill>
                <a:schemeClr val="accent3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**Пробуждайте интерес ребенка к картинкам. Большинство книг для маленьких содержат много иллюстраций, и если ребенок ими заинтересуется, он, естественно, начнет и слу­шать. Найдите такие, которые нравятся ребенку больше дру­гих, и побеседуйте о них.</a:t>
            </a:r>
          </a:p>
          <a:p>
            <a:pPr lvl="0"/>
            <a:endParaRPr lang="ru-RU" sz="2000" b="1" i="1" dirty="0" smtClean="0">
              <a:solidFill>
                <a:srgbClr val="C000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/>
            <a:r>
              <a:rPr lang="ru-RU" sz="2000" b="1" i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**Искушайте </a:t>
            </a:r>
            <a:r>
              <a:rPr lang="ru-RU" sz="2000" b="1" i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ребенка чтением. Выберите книгу, которая, по вашему мнению, его заинтересует, сядьте в сторонке и громко читайте себе. Только сесть надо в таком месте, чтобы ребенок мог легко к вам присоединиться.</a:t>
            </a:r>
          </a:p>
          <a:p>
            <a:pPr lvl="0"/>
            <a:endParaRPr lang="ru-RU" sz="2000" b="1" i="1" dirty="0" smtClean="0">
              <a:solidFill>
                <a:srgbClr val="C000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/>
            <a:r>
              <a:rPr lang="ru-RU" sz="2000" b="1" i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**Купите </a:t>
            </a:r>
            <a:r>
              <a:rPr lang="ru-RU" sz="2000" b="1" i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книгу, к тексту которой существует магнитофонная кассета с записью, и покажите ребенку, как включать магни­тофон. Если ребенку это понравится, вы сможете записать на магнитофон и другие тексты</a:t>
            </a:r>
            <a:r>
              <a:rPr lang="ru-RU" sz="2000" b="1" i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sz="2000" b="1" i="1" dirty="0">
              <a:solidFill>
                <a:srgbClr val="C000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8989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1606" y="116632"/>
            <a:ext cx="734481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Памятки для родителей: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Как обращается с книгой Ваш ребенок?</a:t>
            </a:r>
          </a:p>
          <a:p>
            <a:endParaRPr lang="ru-RU" b="1" dirty="0" smtClean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--Потому, как выглядят книги, принадлежащие в доме ребенку. Вы можете судить о том, достаточное ли внимание Вы уделяете привитию сыну или дочери навыков обращения с книгой. Обрати­те внимание, придерживается ли Ваш ребенок следующих правил обращения с книгой:</a:t>
            </a: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--Прежде чем взять книгу, нужно проверить, чистые ли у вас руки.</a:t>
            </a: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--Читать и рассматривать книгу можно только за столом.</a:t>
            </a: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--Книгу нужно беречь: не пачкать ее, не заминать страницы, правильно их перелистывать, не смачивать палец слюной; не играть с книгой: она от этого портится.</a:t>
            </a: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--После того, как посмотрели и прочитали книгу, надо поло­жить ее на место.</a:t>
            </a: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--Хранить книгу необходимо в специально отведенном для нее месте — в книжном шкафу или на полке, а не среди игр.</a:t>
            </a: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Если заметили, что книга не в порядке (порвалась или от­клеилась обложка, выпала страница), ее нужно починить. Если трудно сделать это самим, обратиться за помощью к взрослым.</a:t>
            </a:r>
            <a:endParaRPr lang="ru-RU" b="1" i="1" dirty="0">
              <a:solidFill>
                <a:schemeClr val="tx2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1736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197346"/>
            <a:ext cx="748883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Если Вы решили купить своему ребенку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новую книгу.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b="1" i="1" dirty="0">
                <a:latin typeface="Batang" panose="02030600000101010101" pitchFamily="18" charset="-127"/>
                <a:ea typeface="Batang" panose="02030600000101010101" pitchFamily="18" charset="-127"/>
              </a:rPr>
              <a:t>При выборе книг для своего ребенка обратите внимание на следующие их качества.</a:t>
            </a: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--Как </a:t>
            </a:r>
            <a:r>
              <a:rPr lang="ru-RU" b="1" i="1" dirty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книга иллюстрирована? Дети любят смотреть картинки не меньше, чем слушать; они ценят красоту, юмор, фанта­зию; избегайте книг, где стиль рисунков слишком деловой или упрощенный.</a:t>
            </a: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--Соответствует </a:t>
            </a:r>
            <a:r>
              <a:rPr lang="ru-RU" b="1" i="1" dirty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ли книга способностям ребенка как слушате­ля? Не судите по возрасту, а выбирайте истории достаточно сложные, чтобы завладеть вниманием ребенка, но при том достаточно простые, чтобы он мог следить за развитием событий.</a:t>
            </a: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--Понравится </a:t>
            </a:r>
            <a:r>
              <a:rPr lang="ru-RU" b="1" i="1" dirty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ли книга именно Вашему ребенку? Не слишком обращайте внимание на ее учебную ценность: любая исто­рия, которая ребенку нравится, будет в этом смысле ценной.</a:t>
            </a: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--Обладает </a:t>
            </a:r>
            <a:r>
              <a:rPr lang="ru-RU" b="1" i="1" dirty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ли книга силой эмоционального воздействия? Хотя детям нравятся и те книги, которые просто содержат информацию, но долгое время для ребенка любимыми оста­ются такие, которые близки ему эмоционально</a:t>
            </a:r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b="1" i="1" dirty="0">
              <a:solidFill>
                <a:schemeClr val="tx2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lvl="0"/>
            <a:r>
              <a:rPr lang="ru-RU" b="1" i="1" dirty="0" smtClean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--Нравится </a:t>
            </a:r>
            <a:r>
              <a:rPr lang="ru-RU" b="1" i="1" dirty="0">
                <a:solidFill>
                  <a:schemeClr val="tx2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ли книга Вам? Если Вы читаете то, что больше нравится Вам самим, есть больше оснований ожидать, что это понравится ребенку.</a:t>
            </a:r>
          </a:p>
        </p:txBody>
      </p:sp>
    </p:spTree>
    <p:extLst>
      <p:ext uri="{BB962C8B-B14F-4D97-AF65-F5344CB8AC3E}">
        <p14:creationId xmlns:p14="http://schemas.microsoft.com/office/powerpoint/2010/main" val="862112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197346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>
              <a:solidFill>
                <a:schemeClr val="tx2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https://pp.userapi.com/c849224/v849224931/158cae/94sbsbyjvIc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1" t="-2150" r="15831" b="-1"/>
          <a:stretch/>
        </p:blipFill>
        <p:spPr bwMode="auto">
          <a:xfrm>
            <a:off x="1619672" y="197346"/>
            <a:ext cx="7200800" cy="647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4826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1043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 Windows</cp:lastModifiedBy>
  <cp:revision>11</cp:revision>
  <dcterms:modified xsi:type="dcterms:W3CDTF">2019-12-12T19:41:14Z</dcterms:modified>
</cp:coreProperties>
</file>