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312" r:id="rId6"/>
    <p:sldId id="261" r:id="rId7"/>
    <p:sldId id="262" r:id="rId8"/>
    <p:sldId id="263" r:id="rId9"/>
    <p:sldId id="315" r:id="rId10"/>
    <p:sldId id="264" r:id="rId11"/>
    <p:sldId id="265" r:id="rId12"/>
    <p:sldId id="266" r:id="rId13"/>
    <p:sldId id="268" r:id="rId14"/>
    <p:sldId id="271" r:id="rId15"/>
    <p:sldId id="272" r:id="rId16"/>
    <p:sldId id="274" r:id="rId17"/>
    <p:sldId id="277" r:id="rId18"/>
    <p:sldId id="278" r:id="rId19"/>
    <p:sldId id="314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9" r:id="rId38"/>
    <p:sldId id="301" r:id="rId39"/>
    <p:sldId id="300" r:id="rId40"/>
    <p:sldId id="302" r:id="rId41"/>
    <p:sldId id="303" r:id="rId42"/>
    <p:sldId id="304" r:id="rId43"/>
    <p:sldId id="309" r:id="rId44"/>
    <p:sldId id="310" r:id="rId45"/>
    <p:sldId id="311" r:id="rId46"/>
    <p:sldId id="313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0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16D92A-F080-497A-861E-BE7B390EA29D}" type="doc">
      <dgm:prSet loTypeId="urn:microsoft.com/office/officeart/2005/8/layout/funnel1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C7D96BF-D776-43F4-919B-BDF3BBC8CE9C}">
      <dgm:prSet phldrT="[Текст]"/>
      <dgm:spPr/>
      <dgm:t>
        <a:bodyPr/>
        <a:lstStyle/>
        <a:p>
          <a:r>
            <a:rPr lang="ru-RU" dirty="0" smtClean="0"/>
            <a:t> </a:t>
          </a:r>
          <a:r>
            <a:rPr lang="ru-RU" b="1" i="1" dirty="0" smtClean="0">
              <a:solidFill>
                <a:schemeClr val="tx1"/>
              </a:solidFill>
              <a:latin typeface="Century Schoolbook" pitchFamily="18" charset="0"/>
            </a:rPr>
            <a:t>интерьер</a:t>
          </a:r>
          <a:endParaRPr lang="ru-RU" b="1" i="1" dirty="0">
            <a:solidFill>
              <a:schemeClr val="tx1"/>
            </a:solidFill>
            <a:latin typeface="Century Schoolbook" pitchFamily="18" charset="0"/>
          </a:endParaRPr>
        </a:p>
      </dgm:t>
    </dgm:pt>
    <dgm:pt modelId="{3A66FAA8-BA38-4F61-B549-51C1992D6B88}" type="parTrans" cxnId="{CCCAB8AD-E44F-47C3-A248-4C98E0F14C57}">
      <dgm:prSet/>
      <dgm:spPr/>
      <dgm:t>
        <a:bodyPr/>
        <a:lstStyle/>
        <a:p>
          <a:endParaRPr lang="ru-RU"/>
        </a:p>
      </dgm:t>
    </dgm:pt>
    <dgm:pt modelId="{B71D684F-048E-4A1F-A3B8-C26D54E93A75}" type="sibTrans" cxnId="{CCCAB8AD-E44F-47C3-A248-4C98E0F14C57}">
      <dgm:prSet/>
      <dgm:spPr/>
      <dgm:t>
        <a:bodyPr/>
        <a:lstStyle/>
        <a:p>
          <a:endParaRPr lang="ru-RU"/>
        </a:p>
      </dgm:t>
    </dgm:pt>
    <dgm:pt modelId="{FB6565B0-368A-4208-BA3C-9CCD1461C74C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1"/>
              </a:solidFill>
              <a:latin typeface="Century Schoolbook" pitchFamily="18" charset="0"/>
            </a:rPr>
            <a:t>Мысли</a:t>
          </a:r>
          <a:endParaRPr lang="ru-RU" b="1" i="1" dirty="0">
            <a:solidFill>
              <a:schemeClr val="tx1"/>
            </a:solidFill>
            <a:latin typeface="Century Schoolbook" pitchFamily="18" charset="0"/>
          </a:endParaRPr>
        </a:p>
      </dgm:t>
    </dgm:pt>
    <dgm:pt modelId="{11F393FF-7F0B-4B0A-9A62-D59EEE751C3D}" type="parTrans" cxnId="{8574D186-DB38-4AEC-B103-394AF1AF3032}">
      <dgm:prSet/>
      <dgm:spPr/>
      <dgm:t>
        <a:bodyPr/>
        <a:lstStyle/>
        <a:p>
          <a:endParaRPr lang="ru-RU"/>
        </a:p>
      </dgm:t>
    </dgm:pt>
    <dgm:pt modelId="{CDC03452-846B-4D2C-9A8D-130BDBC8B7A6}" type="sibTrans" cxnId="{8574D186-DB38-4AEC-B103-394AF1AF3032}">
      <dgm:prSet/>
      <dgm:spPr/>
      <dgm:t>
        <a:bodyPr/>
        <a:lstStyle/>
        <a:p>
          <a:endParaRPr lang="ru-RU"/>
        </a:p>
      </dgm:t>
    </dgm:pt>
    <dgm:pt modelId="{96872BDE-6EF8-4B7B-B74E-78FE7C0EC3D6}">
      <dgm:prSet phldrT="[Текст]"/>
      <dgm:spPr/>
      <dgm:t>
        <a:bodyPr/>
        <a:lstStyle/>
        <a:p>
          <a:r>
            <a:rPr lang="ru-RU" b="1" i="1" dirty="0" smtClean="0">
              <a:latin typeface="Century Schoolbook" pitchFamily="18" charset="0"/>
            </a:rPr>
            <a:t>Обломов</a:t>
          </a:r>
          <a:endParaRPr lang="ru-RU" b="1" i="1" dirty="0">
            <a:latin typeface="Century Schoolbook" pitchFamily="18" charset="0"/>
          </a:endParaRPr>
        </a:p>
      </dgm:t>
    </dgm:pt>
    <dgm:pt modelId="{E4BBDF6A-6C73-4649-9E09-4A3231E43807}" type="parTrans" cxnId="{69FADE3A-1A24-4941-921C-5A63724E6FA6}">
      <dgm:prSet/>
      <dgm:spPr/>
      <dgm:t>
        <a:bodyPr/>
        <a:lstStyle/>
        <a:p>
          <a:endParaRPr lang="ru-RU"/>
        </a:p>
      </dgm:t>
    </dgm:pt>
    <dgm:pt modelId="{4D302E1B-02D0-4763-A633-ECACA09C6A9D}" type="sibTrans" cxnId="{69FADE3A-1A24-4941-921C-5A63724E6FA6}">
      <dgm:prSet/>
      <dgm:spPr/>
      <dgm:t>
        <a:bodyPr/>
        <a:lstStyle/>
        <a:p>
          <a:endParaRPr lang="ru-RU"/>
        </a:p>
      </dgm:t>
    </dgm:pt>
    <dgm:pt modelId="{3B581BE1-D39D-4718-9FE3-59238C3D383F}">
      <dgm:prSet phldrT="[Текст]"/>
      <dgm:spPr/>
      <dgm:t>
        <a:bodyPr/>
        <a:lstStyle/>
        <a:p>
          <a:endParaRPr lang="ru-RU"/>
        </a:p>
      </dgm:t>
    </dgm:pt>
    <dgm:pt modelId="{7E5BFB83-0B62-4FBA-8DE7-4B6384E9521B}" type="parTrans" cxnId="{73BBFCA3-C365-42E7-9B22-EBFF2BAC3630}">
      <dgm:prSet/>
      <dgm:spPr/>
      <dgm:t>
        <a:bodyPr/>
        <a:lstStyle/>
        <a:p>
          <a:endParaRPr lang="ru-RU"/>
        </a:p>
      </dgm:t>
    </dgm:pt>
    <dgm:pt modelId="{02CFA774-1109-4871-B2CC-E75131AB6733}" type="sibTrans" cxnId="{73BBFCA3-C365-42E7-9B22-EBFF2BAC3630}">
      <dgm:prSet/>
      <dgm:spPr/>
      <dgm:t>
        <a:bodyPr/>
        <a:lstStyle/>
        <a:p>
          <a:endParaRPr lang="ru-RU"/>
        </a:p>
      </dgm:t>
    </dgm:pt>
    <dgm:pt modelId="{0CBD3582-F7F1-46D5-BFFC-DA4C7018C4E7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1"/>
              </a:solidFill>
              <a:latin typeface="Century Schoolbook" pitchFamily="18" charset="0"/>
            </a:rPr>
            <a:t>внешний вид</a:t>
          </a:r>
          <a:endParaRPr lang="ru-RU" b="1" i="1" dirty="0">
            <a:solidFill>
              <a:schemeClr val="tx1"/>
            </a:solidFill>
            <a:latin typeface="Century Schoolbook" pitchFamily="18" charset="0"/>
          </a:endParaRPr>
        </a:p>
      </dgm:t>
    </dgm:pt>
    <dgm:pt modelId="{E698F86B-4BCC-48B4-88C5-F9457BA864D9}" type="parTrans" cxnId="{D7488EAD-D17C-45E4-A8FD-9E953AA19E93}">
      <dgm:prSet/>
      <dgm:spPr/>
      <dgm:t>
        <a:bodyPr/>
        <a:lstStyle/>
        <a:p>
          <a:endParaRPr lang="ru-RU"/>
        </a:p>
      </dgm:t>
    </dgm:pt>
    <dgm:pt modelId="{2B953CE2-4374-41D3-BEA4-C12C81D2A82C}" type="sibTrans" cxnId="{D7488EAD-D17C-45E4-A8FD-9E953AA19E93}">
      <dgm:prSet/>
      <dgm:spPr/>
      <dgm:t>
        <a:bodyPr/>
        <a:lstStyle/>
        <a:p>
          <a:endParaRPr lang="ru-RU"/>
        </a:p>
      </dgm:t>
    </dgm:pt>
    <dgm:pt modelId="{134EE683-1809-4B14-AA0E-5F4E22BB37B5}" type="pres">
      <dgm:prSet presAssocID="{BF16D92A-F080-497A-861E-BE7B390EA29D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E01241-A588-4E0F-838B-FACFA4FFE508}" type="pres">
      <dgm:prSet presAssocID="{BF16D92A-F080-497A-861E-BE7B390EA29D}" presName="ellipse" presStyleLbl="trBgShp" presStyleIdx="0" presStyleCnt="1"/>
      <dgm:spPr/>
    </dgm:pt>
    <dgm:pt modelId="{AACF6EF4-BCCC-4A0E-B219-4BF26B78E897}" type="pres">
      <dgm:prSet presAssocID="{BF16D92A-F080-497A-861E-BE7B390EA29D}" presName="arrow1" presStyleLbl="fgShp" presStyleIdx="0" presStyleCnt="1"/>
      <dgm:spPr/>
    </dgm:pt>
    <dgm:pt modelId="{1B15E0E6-608D-4FB0-8659-A9095D4A6376}" type="pres">
      <dgm:prSet presAssocID="{BF16D92A-F080-497A-861E-BE7B390EA29D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471F24-06B7-4E79-BDDB-4BEC28CB000A}" type="pres">
      <dgm:prSet presAssocID="{0CBD3582-F7F1-46D5-BFFC-DA4C7018C4E7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601B59-9074-4092-804D-09F1CCE4039B}" type="pres">
      <dgm:prSet presAssocID="{FB6565B0-368A-4208-BA3C-9CCD1461C74C}" presName="item2" presStyleLbl="node1" presStyleIdx="1" presStyleCnt="3" custLinFactNeighborX="-38889" custLinFactNeighborY="-470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6E0694-36CF-4D8D-AE3C-2136660DD277}" type="pres">
      <dgm:prSet presAssocID="{96872BDE-6EF8-4B7B-B74E-78FE7C0EC3D6}" presName="item3" presStyleLbl="node1" presStyleIdx="2" presStyleCnt="3" custLinFactNeighborX="-41111" custLinFactNeighborY="-43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BE339A-CC6A-46A4-9A52-BE511170AC7C}" type="pres">
      <dgm:prSet presAssocID="{BF16D92A-F080-497A-861E-BE7B390EA29D}" presName="funnel" presStyleLbl="trAlignAcc1" presStyleIdx="0" presStyleCnt="1" custScaleX="142857" custLinFactNeighborX="179" custLinFactNeighborY="4860"/>
      <dgm:spPr/>
    </dgm:pt>
  </dgm:ptLst>
  <dgm:cxnLst>
    <dgm:cxn modelId="{CCCAB8AD-E44F-47C3-A248-4C98E0F14C57}" srcId="{BF16D92A-F080-497A-861E-BE7B390EA29D}" destId="{2C7D96BF-D776-43F4-919B-BDF3BBC8CE9C}" srcOrd="0" destOrd="0" parTransId="{3A66FAA8-BA38-4F61-B549-51C1992D6B88}" sibTransId="{B71D684F-048E-4A1F-A3B8-C26D54E93A75}"/>
    <dgm:cxn modelId="{731BD78A-1769-4111-A746-A3F9D3990185}" type="presOf" srcId="{96872BDE-6EF8-4B7B-B74E-78FE7C0EC3D6}" destId="{1B15E0E6-608D-4FB0-8659-A9095D4A6376}" srcOrd="0" destOrd="0" presId="urn:microsoft.com/office/officeart/2005/8/layout/funnel1"/>
    <dgm:cxn modelId="{8574D186-DB38-4AEC-B103-394AF1AF3032}" srcId="{BF16D92A-F080-497A-861E-BE7B390EA29D}" destId="{FB6565B0-368A-4208-BA3C-9CCD1461C74C}" srcOrd="2" destOrd="0" parTransId="{11F393FF-7F0B-4B0A-9A62-D59EEE751C3D}" sibTransId="{CDC03452-846B-4D2C-9A8D-130BDBC8B7A6}"/>
    <dgm:cxn modelId="{69FADE3A-1A24-4941-921C-5A63724E6FA6}" srcId="{BF16D92A-F080-497A-861E-BE7B390EA29D}" destId="{96872BDE-6EF8-4B7B-B74E-78FE7C0EC3D6}" srcOrd="3" destOrd="0" parTransId="{E4BBDF6A-6C73-4649-9E09-4A3231E43807}" sibTransId="{4D302E1B-02D0-4763-A633-ECACA09C6A9D}"/>
    <dgm:cxn modelId="{73BBFCA3-C365-42E7-9B22-EBFF2BAC3630}" srcId="{BF16D92A-F080-497A-861E-BE7B390EA29D}" destId="{3B581BE1-D39D-4718-9FE3-59238C3D383F}" srcOrd="4" destOrd="0" parTransId="{7E5BFB83-0B62-4FBA-8DE7-4B6384E9521B}" sibTransId="{02CFA774-1109-4871-B2CC-E75131AB6733}"/>
    <dgm:cxn modelId="{FAD47223-0B21-4E77-AF72-CD303CB39AE5}" type="presOf" srcId="{0CBD3582-F7F1-46D5-BFFC-DA4C7018C4E7}" destId="{AB601B59-9074-4092-804D-09F1CCE4039B}" srcOrd="0" destOrd="0" presId="urn:microsoft.com/office/officeart/2005/8/layout/funnel1"/>
    <dgm:cxn modelId="{4D3CE611-6CEC-4AFD-B625-FFE0A0A75697}" type="presOf" srcId="{FB6565B0-368A-4208-BA3C-9CCD1461C74C}" destId="{1B471F24-06B7-4E79-BDDB-4BEC28CB000A}" srcOrd="0" destOrd="0" presId="urn:microsoft.com/office/officeart/2005/8/layout/funnel1"/>
    <dgm:cxn modelId="{29F11375-768F-48AA-BB72-D5291EECC246}" type="presOf" srcId="{2C7D96BF-D776-43F4-919B-BDF3BBC8CE9C}" destId="{276E0694-36CF-4D8D-AE3C-2136660DD277}" srcOrd="0" destOrd="0" presId="urn:microsoft.com/office/officeart/2005/8/layout/funnel1"/>
    <dgm:cxn modelId="{D7488EAD-D17C-45E4-A8FD-9E953AA19E93}" srcId="{BF16D92A-F080-497A-861E-BE7B390EA29D}" destId="{0CBD3582-F7F1-46D5-BFFC-DA4C7018C4E7}" srcOrd="1" destOrd="0" parTransId="{E698F86B-4BCC-48B4-88C5-F9457BA864D9}" sibTransId="{2B953CE2-4374-41D3-BEA4-C12C81D2A82C}"/>
    <dgm:cxn modelId="{011FAE2B-EEF2-4340-B0EC-0680D5CBFD44}" type="presOf" srcId="{BF16D92A-F080-497A-861E-BE7B390EA29D}" destId="{134EE683-1809-4B14-AA0E-5F4E22BB37B5}" srcOrd="0" destOrd="0" presId="urn:microsoft.com/office/officeart/2005/8/layout/funnel1"/>
    <dgm:cxn modelId="{95FC2EBA-04C2-4DF8-A401-5A593F2A4E93}" type="presParOf" srcId="{134EE683-1809-4B14-AA0E-5F4E22BB37B5}" destId="{82E01241-A588-4E0F-838B-FACFA4FFE508}" srcOrd="0" destOrd="0" presId="urn:microsoft.com/office/officeart/2005/8/layout/funnel1"/>
    <dgm:cxn modelId="{4C407773-4853-49DD-AD87-CD2B218CB28C}" type="presParOf" srcId="{134EE683-1809-4B14-AA0E-5F4E22BB37B5}" destId="{AACF6EF4-BCCC-4A0E-B219-4BF26B78E897}" srcOrd="1" destOrd="0" presId="urn:microsoft.com/office/officeart/2005/8/layout/funnel1"/>
    <dgm:cxn modelId="{59385F3F-A36B-45B6-9F66-207734C31EA1}" type="presParOf" srcId="{134EE683-1809-4B14-AA0E-5F4E22BB37B5}" destId="{1B15E0E6-608D-4FB0-8659-A9095D4A6376}" srcOrd="2" destOrd="0" presId="urn:microsoft.com/office/officeart/2005/8/layout/funnel1"/>
    <dgm:cxn modelId="{AB708608-920C-4281-A3EE-BADF3D3754A7}" type="presParOf" srcId="{134EE683-1809-4B14-AA0E-5F4E22BB37B5}" destId="{1B471F24-06B7-4E79-BDDB-4BEC28CB000A}" srcOrd="3" destOrd="0" presId="urn:microsoft.com/office/officeart/2005/8/layout/funnel1"/>
    <dgm:cxn modelId="{9F48F6A3-7743-449A-B4E8-FC08A9E5B0C4}" type="presParOf" srcId="{134EE683-1809-4B14-AA0E-5F4E22BB37B5}" destId="{AB601B59-9074-4092-804D-09F1CCE4039B}" srcOrd="4" destOrd="0" presId="urn:microsoft.com/office/officeart/2005/8/layout/funnel1"/>
    <dgm:cxn modelId="{BA4C379F-D2D7-4AA1-B8B8-089E4F4C9AB4}" type="presParOf" srcId="{134EE683-1809-4B14-AA0E-5F4E22BB37B5}" destId="{276E0694-36CF-4D8D-AE3C-2136660DD277}" srcOrd="5" destOrd="0" presId="urn:microsoft.com/office/officeart/2005/8/layout/funnel1"/>
    <dgm:cxn modelId="{6F8843D0-7117-402B-AB7D-D9FA60B106F9}" type="presParOf" srcId="{134EE683-1809-4B14-AA0E-5F4E22BB37B5}" destId="{1DBE339A-CC6A-46A4-9A52-BE511170AC7C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E01241-A588-4E0F-838B-FACFA4FFE508}">
      <dsp:nvSpPr>
        <dsp:cNvPr id="0" name=""/>
        <dsp:cNvSpPr/>
      </dsp:nvSpPr>
      <dsp:spPr>
        <a:xfrm>
          <a:off x="1452524" y="274298"/>
          <a:ext cx="5308092" cy="1843430"/>
        </a:xfrm>
        <a:prstGeom prst="ellipse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CF6EF4-BCCC-4A0E-B219-4BF26B78E897}">
      <dsp:nvSpPr>
        <dsp:cNvPr id="0" name=""/>
        <dsp:cNvSpPr/>
      </dsp:nvSpPr>
      <dsp:spPr>
        <a:xfrm>
          <a:off x="3600450" y="4788233"/>
          <a:ext cx="1028700" cy="658368"/>
        </a:xfrm>
        <a:prstGeom prst="down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15E0E6-608D-4FB0-8659-A9095D4A6376}">
      <dsp:nvSpPr>
        <dsp:cNvPr id="0" name=""/>
        <dsp:cNvSpPr/>
      </dsp:nvSpPr>
      <dsp:spPr>
        <a:xfrm>
          <a:off x="1645919" y="5314928"/>
          <a:ext cx="4937760" cy="123444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i="1" kern="1200" dirty="0" smtClean="0">
              <a:latin typeface="Century Schoolbook" pitchFamily="18" charset="0"/>
            </a:rPr>
            <a:t>Обломов</a:t>
          </a:r>
          <a:endParaRPr lang="ru-RU" sz="4400" b="1" i="1" kern="1200" dirty="0">
            <a:latin typeface="Century Schoolbook" pitchFamily="18" charset="0"/>
          </a:endParaRPr>
        </a:p>
      </dsp:txBody>
      <dsp:txXfrm>
        <a:off x="1645919" y="5314928"/>
        <a:ext cx="4937760" cy="1234440"/>
      </dsp:txXfrm>
    </dsp:sp>
    <dsp:sp modelId="{1B471F24-06B7-4E79-BDDB-4BEC28CB000A}">
      <dsp:nvSpPr>
        <dsp:cNvPr id="0" name=""/>
        <dsp:cNvSpPr/>
      </dsp:nvSpPr>
      <dsp:spPr>
        <a:xfrm>
          <a:off x="3382365" y="2260100"/>
          <a:ext cx="1851660" cy="185166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dirty="0" smtClean="0">
              <a:solidFill>
                <a:schemeClr val="tx1"/>
              </a:solidFill>
              <a:latin typeface="Century Schoolbook" pitchFamily="18" charset="0"/>
            </a:rPr>
            <a:t>Мысли</a:t>
          </a:r>
          <a:endParaRPr lang="ru-RU" sz="1900" b="1" i="1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3653534" y="2531269"/>
        <a:ext cx="1309322" cy="1309322"/>
      </dsp:txXfrm>
    </dsp:sp>
    <dsp:sp modelId="{AB601B59-9074-4092-804D-09F1CCE4039B}">
      <dsp:nvSpPr>
        <dsp:cNvPr id="0" name=""/>
        <dsp:cNvSpPr/>
      </dsp:nvSpPr>
      <dsp:spPr>
        <a:xfrm>
          <a:off x="1337307" y="0"/>
          <a:ext cx="1851660" cy="1851660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dirty="0" smtClean="0">
              <a:solidFill>
                <a:schemeClr val="tx1"/>
              </a:solidFill>
              <a:latin typeface="Century Schoolbook" pitchFamily="18" charset="0"/>
            </a:rPr>
            <a:t>внешний вид</a:t>
          </a:r>
          <a:endParaRPr lang="ru-RU" sz="1900" b="1" i="1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1608476" y="271169"/>
        <a:ext cx="1309322" cy="1309322"/>
      </dsp:txXfrm>
    </dsp:sp>
    <dsp:sp modelId="{276E0694-36CF-4D8D-AE3C-2136660DD277}">
      <dsp:nvSpPr>
        <dsp:cNvPr id="0" name=""/>
        <dsp:cNvSpPr/>
      </dsp:nvSpPr>
      <dsp:spPr>
        <a:xfrm>
          <a:off x="3188972" y="0"/>
          <a:ext cx="1851660" cy="1851660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 </a:t>
          </a:r>
          <a:r>
            <a:rPr lang="ru-RU" sz="1900" b="1" i="1" kern="1200" dirty="0" smtClean="0">
              <a:solidFill>
                <a:schemeClr val="tx1"/>
              </a:solidFill>
              <a:latin typeface="Century Schoolbook" pitchFamily="18" charset="0"/>
            </a:rPr>
            <a:t>интерьер</a:t>
          </a:r>
          <a:endParaRPr lang="ru-RU" sz="1900" b="1" i="1" kern="1200" dirty="0">
            <a:solidFill>
              <a:schemeClr val="tx1"/>
            </a:solidFill>
            <a:latin typeface="Century Schoolbook" pitchFamily="18" charset="0"/>
          </a:endParaRPr>
        </a:p>
      </dsp:txBody>
      <dsp:txXfrm>
        <a:off x="3460141" y="271169"/>
        <a:ext cx="1309322" cy="1309322"/>
      </dsp:txXfrm>
    </dsp:sp>
    <dsp:sp modelId="{1DBE339A-CC6A-46A4-9A52-BE511170AC7C}">
      <dsp:nvSpPr>
        <dsp:cNvPr id="0" name=""/>
        <dsp:cNvSpPr/>
      </dsp:nvSpPr>
      <dsp:spPr>
        <a:xfrm>
          <a:off x="8" y="271960"/>
          <a:ext cx="8229591" cy="460857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3776-3218-409C-9C78-3590DF6BA906}" type="datetimeFigureOut">
              <a:rPr lang="ru-RU" smtClean="0"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50D-2AFA-442F-906E-2FB58E423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625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3776-3218-409C-9C78-3590DF6BA906}" type="datetimeFigureOut">
              <a:rPr lang="ru-RU" smtClean="0"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50D-2AFA-442F-906E-2FB58E423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044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3776-3218-409C-9C78-3590DF6BA906}" type="datetimeFigureOut">
              <a:rPr lang="ru-RU" smtClean="0"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50D-2AFA-442F-906E-2FB58E423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376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3776-3218-409C-9C78-3590DF6BA906}" type="datetimeFigureOut">
              <a:rPr lang="ru-RU" smtClean="0"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50D-2AFA-442F-906E-2FB58E423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272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3776-3218-409C-9C78-3590DF6BA906}" type="datetimeFigureOut">
              <a:rPr lang="ru-RU" smtClean="0"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50D-2AFA-442F-906E-2FB58E423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92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3776-3218-409C-9C78-3590DF6BA906}" type="datetimeFigureOut">
              <a:rPr lang="ru-RU" smtClean="0"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50D-2AFA-442F-906E-2FB58E423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662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3776-3218-409C-9C78-3590DF6BA906}" type="datetimeFigureOut">
              <a:rPr lang="ru-RU" smtClean="0"/>
              <a:t>15.06.2020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50D-2AFA-442F-906E-2FB58E423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807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3776-3218-409C-9C78-3590DF6BA906}" type="datetimeFigureOut">
              <a:rPr lang="ru-RU" smtClean="0"/>
              <a:t>15.06.2020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50D-2AFA-442F-906E-2FB58E423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950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3776-3218-409C-9C78-3590DF6BA906}" type="datetimeFigureOut">
              <a:rPr lang="ru-RU" smtClean="0"/>
              <a:t>15.06.2020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50D-2AFA-442F-906E-2FB58E423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473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3776-3218-409C-9C78-3590DF6BA906}" type="datetimeFigureOut">
              <a:rPr lang="ru-RU" smtClean="0"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50D-2AFA-442F-906E-2FB58E423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87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3776-3218-409C-9C78-3590DF6BA906}" type="datetimeFigureOut">
              <a:rPr lang="ru-RU" smtClean="0"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50D-2AFA-442F-906E-2FB58E423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139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43776-3218-409C-9C78-3590DF6BA906}" type="datetimeFigureOut">
              <a:rPr lang="ru-RU" smtClean="0"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BD50D-2AFA-442F-906E-2FB58E423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441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352928" cy="1296144"/>
          </a:xfrm>
          <a:solidFill>
            <a:schemeClr val="lt1">
              <a:alpha val="69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latin typeface="Century Schoolbook" pitchFamily="18" charset="0"/>
              </a:rPr>
              <a:t>Так кто же он, Обломов?</a:t>
            </a:r>
            <a:endParaRPr lang="ru-RU" b="1" i="1" dirty="0">
              <a:latin typeface="Century Schoolbook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44824"/>
            <a:ext cx="6408712" cy="4749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146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i="1" dirty="0" smtClean="0">
                <a:latin typeface="Century Schoolbook" pitchFamily="18" charset="0"/>
              </a:rPr>
              <a:t>Положение</a:t>
            </a:r>
            <a:endParaRPr lang="ru-RU" i="1" dirty="0"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124744"/>
            <a:ext cx="4536504" cy="5616624"/>
          </a:xfrm>
          <a:solidFill>
            <a:schemeClr val="lt1">
              <a:alpha val="61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i="1" dirty="0" smtClean="0">
                <a:latin typeface="Century Schoolbook" pitchFamily="18" charset="0"/>
              </a:rPr>
              <a:t>"...Обломов, дворянин родом...»</a:t>
            </a:r>
          </a:p>
          <a:p>
            <a:r>
              <a:rPr lang="ru-RU" i="1" dirty="0" smtClean="0">
                <a:latin typeface="Century Schoolbook" pitchFamily="18" charset="0"/>
              </a:rPr>
              <a:t>"...коллежский секретарь Илья Обломов...»</a:t>
            </a:r>
          </a:p>
          <a:p>
            <a:r>
              <a:rPr lang="ru-RU" i="1" dirty="0" smtClean="0">
                <a:latin typeface="Century Schoolbook" pitchFamily="18" charset="0"/>
              </a:rPr>
              <a:t>"...Обломов прослужил кое-как года два; может быть, он дотянул бы и третий, до получения чина, но особенный случай заставил его ранее покинуть службу..."</a:t>
            </a:r>
            <a:endParaRPr lang="ru-RU" i="1" dirty="0">
              <a:latin typeface="Century Schoolbook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48" y="1340768"/>
            <a:ext cx="3995684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102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solidFill>
            <a:schemeClr val="lt1">
              <a:alpha val="7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latin typeface="Century Schoolbook" pitchFamily="18" charset="0"/>
              </a:rPr>
              <a:t>Служба Обломова</a:t>
            </a:r>
            <a:endParaRPr lang="ru-RU" b="1" i="1" dirty="0"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908720"/>
            <a:ext cx="5338936" cy="5832648"/>
          </a:xfrm>
          <a:solidFill>
            <a:schemeClr val="lt1">
              <a:alpha val="76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i="1" dirty="0" smtClean="0">
                <a:latin typeface="Century Schoolbook" pitchFamily="18" charset="0"/>
              </a:rPr>
              <a:t>В возрасте около 20 лет Обломов приезжает в Петербург, чтобы служить чиновником (этот приезд происходит за 12 лет до событий, описанных в романе):</a:t>
            </a:r>
          </a:p>
          <a:p>
            <a:r>
              <a:rPr lang="ru-RU" i="1" dirty="0" smtClean="0">
                <a:latin typeface="Century Schoolbook" pitchFamily="18" charset="0"/>
              </a:rPr>
              <a:t>"...в службе, что и было целью его приезда в Петербург..." </a:t>
            </a:r>
          </a:p>
          <a:p>
            <a:r>
              <a:rPr lang="ru-RU" i="1" dirty="0" smtClean="0">
                <a:latin typeface="Century Schoolbook" pitchFamily="18" charset="0"/>
              </a:rPr>
              <a:t>"...От этого главное поприще – служба на первых порах озадачила его самым неприятным образом..."</a:t>
            </a:r>
            <a:endParaRPr lang="ru-RU" i="1" dirty="0">
              <a:latin typeface="Century Schoolbook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28800"/>
            <a:ext cx="3333750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997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i="1" dirty="0" smtClean="0">
                <a:latin typeface="Century Schoolbook" pitchFamily="18" charset="0"/>
              </a:rPr>
              <a:t>Служба Обломова</a:t>
            </a:r>
            <a:endParaRPr lang="ru-RU" sz="3600" b="1" i="1" dirty="0"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i="1" dirty="0" smtClean="0">
                <a:latin typeface="Century Schoolbook" pitchFamily="18" charset="0"/>
              </a:rPr>
              <a:t>"...А вместе канцелярскими чиновниками служили...«</a:t>
            </a:r>
          </a:p>
          <a:p>
            <a:r>
              <a:rPr lang="ru-RU" i="1" dirty="0" smtClean="0">
                <a:latin typeface="Century Schoolbook" pitchFamily="18" charset="0"/>
              </a:rPr>
              <a:t>"...Он полагал, что чиновники одного места составляли между собою дружную, тесную семью, неусыпно пекущуюся о взаимном спокойствии и удовольствиях...«</a:t>
            </a:r>
          </a:p>
          <a:p>
            <a:r>
              <a:rPr lang="ru-RU" i="1" dirty="0">
                <a:latin typeface="Century Schoolbook" pitchFamily="18" charset="0"/>
              </a:rPr>
              <a:t>...Илья Ильич думал, что начальник до того входит в положение своего подчиненного, что заботливо расспросит его: каково он почивал ночью, отчего у него мутные глаза и не болит ли голова?..«</a:t>
            </a:r>
          </a:p>
          <a:p>
            <a:r>
              <a:rPr lang="ru-RU" i="1" dirty="0">
                <a:latin typeface="Century Schoolbook" pitchFamily="18" charset="0"/>
              </a:rPr>
              <a:t>"...он </a:t>
            </a:r>
            <a:r>
              <a:rPr lang="ru-RU" b="1" i="1" dirty="0">
                <a:latin typeface="Century Schoolbook" pitchFamily="18" charset="0"/>
              </a:rPr>
              <a:t>жестоко разочаровался в первый же день своей службы</a:t>
            </a:r>
            <a:r>
              <a:rPr lang="ru-RU" i="1" dirty="0">
                <a:latin typeface="Century Schoolbook" pitchFamily="18" charset="0"/>
              </a:rPr>
              <a:t>. С приездом начальника начиналась беготня, суета, все смущались, все сбивали друг друга с ног..."</a:t>
            </a:r>
          </a:p>
          <a:p>
            <a:endParaRPr lang="ru-RU" i="1" dirty="0" smtClean="0">
              <a:latin typeface="Century Schoolbook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10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Century Schoolbook" pitchFamily="18" charset="0"/>
              </a:rPr>
              <a:t>Служба Обломова</a:t>
            </a:r>
            <a:endParaRPr lang="ru-RU" sz="3600" b="1" i="1" dirty="0"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i="1" dirty="0" smtClean="0">
                <a:latin typeface="Century Schoolbook" pitchFamily="18" charset="0"/>
              </a:rPr>
              <a:t>"...Он полагал, что [...] посещение присутственного места отнюдь не есть обязательная привычка, которой надо придерживаться ежедневно, и что слякоть, жара или просто нерасположение всегда будут служить достаточными и законными предлогами к </a:t>
            </a:r>
            <a:r>
              <a:rPr lang="ru-RU" i="1" dirty="0" err="1" smtClean="0">
                <a:latin typeface="Century Schoolbook" pitchFamily="18" charset="0"/>
              </a:rPr>
              <a:t>нехождению</a:t>
            </a:r>
            <a:r>
              <a:rPr lang="ru-RU" i="1" dirty="0" smtClean="0">
                <a:latin typeface="Century Schoolbook" pitchFamily="18" charset="0"/>
              </a:rPr>
              <a:t> в должность...«</a:t>
            </a:r>
          </a:p>
          <a:p>
            <a:r>
              <a:rPr lang="ru-RU" i="1" dirty="0">
                <a:latin typeface="Century Schoolbook" pitchFamily="18" charset="0"/>
              </a:rPr>
              <a:t>"...всё требовали скоро, все куда-то торопились, ни на чем не останавливались [...] Все это навело на него страх и скуку великую. «Когда же жить? Когда жить?» – твердил он...«</a:t>
            </a:r>
          </a:p>
          <a:p>
            <a:r>
              <a:rPr lang="ru-RU" i="1" dirty="0">
                <a:latin typeface="Century Schoolbook" pitchFamily="18" charset="0"/>
              </a:rPr>
              <a:t>"...Исстрадался Илья Ильич от страха и тоски на службе даже и при добром, снисходительном начальнике..."</a:t>
            </a:r>
          </a:p>
          <a:p>
            <a:endParaRPr lang="ru-RU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92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90066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Century Schoolbook" pitchFamily="18" charset="0"/>
              </a:rPr>
              <a:t>Служба Обломова</a:t>
            </a:r>
            <a:endParaRPr lang="ru-RU" sz="3600" b="1" i="1" dirty="0"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i="1" dirty="0" smtClean="0">
                <a:latin typeface="Century Schoolbook" pitchFamily="18" charset="0"/>
              </a:rPr>
              <a:t>"Еще более призадумался Обломов, когда замелькали у него в глазах пакеты с надписью нужное и весьма нужное, когда его заставляли делать разные справки, выписки, рыться в делах, писать тетради в два пальца толщиной, которые, точно на смех, называли записками... </a:t>
            </a:r>
          </a:p>
          <a:p>
            <a:r>
              <a:rPr lang="ru-RU" i="1" dirty="0" smtClean="0">
                <a:latin typeface="Century Schoolbook" pitchFamily="18" charset="0"/>
              </a:rPr>
              <a:t>Раза два его поднимали ночью и заставляли писать "записки", несколько раз добывали посредством курьера из гостей - все по поводу этих же записок."</a:t>
            </a:r>
            <a:endParaRPr lang="ru-RU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1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i="1" dirty="0" smtClean="0">
                <a:latin typeface="Century Schoolbook" pitchFamily="18" charset="0"/>
              </a:rPr>
              <a:t>Отставка Обломова</a:t>
            </a:r>
            <a:endParaRPr lang="ru-RU" i="1" dirty="0"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908720"/>
            <a:ext cx="4536504" cy="5217443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i="1" dirty="0" smtClean="0">
                <a:latin typeface="Century Schoolbook" pitchFamily="18" charset="0"/>
              </a:rPr>
              <a:t>"...Он отправил однажды какую‑то нужную бумагу вместо Астрахани в Архангельск. Дело объяснилось; стали отыскивать виноватого...«</a:t>
            </a:r>
          </a:p>
          <a:p>
            <a:r>
              <a:rPr lang="ru-RU" i="1" dirty="0">
                <a:latin typeface="Century Schoolbook" pitchFamily="18" charset="0"/>
              </a:rPr>
              <a:t>"...Обломов не дождался заслуженной кары, ушел домой и прислал медицинское свидетельство..."</a:t>
            </a:r>
          </a:p>
          <a:p>
            <a:endParaRPr lang="ru-RU" i="1" dirty="0">
              <a:latin typeface="Century Schoolbook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84" y="1772816"/>
            <a:ext cx="3995684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089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>
                <a:latin typeface="Century Schoolbook" pitchFamily="18" charset="0"/>
              </a:rPr>
              <a:t>Отставка Обломова</a:t>
            </a:r>
            <a:endParaRPr lang="ru-RU" i="1" dirty="0"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i="1" dirty="0" smtClean="0">
                <a:latin typeface="Century Schoolbook" pitchFamily="18" charset="0"/>
              </a:rPr>
              <a:t>"...Обломов не вынес и подал в отставку. Так кончилась – и потом уже не возобновлялась – его государственная деятельность...«</a:t>
            </a:r>
          </a:p>
          <a:p>
            <a:r>
              <a:rPr lang="ru-RU" i="1" dirty="0" smtClean="0">
                <a:latin typeface="Century Schoolbook" pitchFamily="18" charset="0"/>
              </a:rPr>
              <a:t>"...Обломов прослужил кое-как года два...«</a:t>
            </a:r>
          </a:p>
          <a:p>
            <a:r>
              <a:rPr lang="ru-RU" i="1" dirty="0" smtClean="0">
                <a:latin typeface="Century Schoolbook" pitchFamily="18" charset="0"/>
              </a:rPr>
              <a:t>"...может быть, он дотянул бы и третий, до получения чина..." (прим.: до получения следующего чина Обломову нужно прослужить 3 года, а он прослужил только 2 года)</a:t>
            </a:r>
          </a:p>
          <a:p>
            <a:r>
              <a:rPr lang="ru-RU" i="1" dirty="0" smtClean="0">
                <a:latin typeface="Century Schoolbook" pitchFamily="18" charset="0"/>
              </a:rPr>
              <a:t>"...на коллежского секретаря Обломова..."</a:t>
            </a:r>
            <a:endParaRPr lang="ru-RU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63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i="1" dirty="0" smtClean="0">
                <a:latin typeface="Century Schoolbook" pitchFamily="18" charset="0"/>
              </a:rPr>
              <a:t>У Обломова есть 300 душ крестьян:  </a:t>
            </a:r>
          </a:p>
          <a:p>
            <a:r>
              <a:rPr lang="ru-RU" i="1" dirty="0" smtClean="0">
                <a:latin typeface="Century Schoolbook" pitchFamily="18" charset="0"/>
              </a:rPr>
              <a:t>"...Помилуй, а Обломовка? Триста душ!.."</a:t>
            </a:r>
          </a:p>
          <a:p>
            <a:r>
              <a:rPr lang="ru-RU" i="1" dirty="0" smtClean="0">
                <a:latin typeface="Century Schoolbook" pitchFamily="18" charset="0"/>
              </a:rPr>
              <a:t>(прим.: от родителей Обломов получил 350 душ, но с годами число крестьян уменьшилось до 300)</a:t>
            </a:r>
          </a:p>
          <a:p>
            <a:endParaRPr lang="ru-RU" i="1" dirty="0" smtClean="0">
              <a:latin typeface="Century Schoolbook" pitchFamily="18" charset="0"/>
            </a:endParaRPr>
          </a:p>
          <a:p>
            <a:r>
              <a:rPr lang="ru-RU" i="1" dirty="0" smtClean="0">
                <a:latin typeface="Century Schoolbook" pitchFamily="18" charset="0"/>
              </a:rPr>
              <a:t>Обломов 12 лет безвыездно живет в Петербурге:</a:t>
            </a:r>
          </a:p>
          <a:p>
            <a:r>
              <a:rPr lang="ru-RU" i="1" dirty="0" smtClean="0">
                <a:latin typeface="Century Schoolbook" pitchFamily="18" charset="0"/>
              </a:rPr>
              <a:t>"...В Гороховой улице, в одном из больших домов, народонаселения которого стало бы на целый уездный город, лежал утром в постели, на своей квартире, Илья Ильич Обломов..."</a:t>
            </a:r>
          </a:p>
          <a:p>
            <a:r>
              <a:rPr lang="ru-RU" i="1" dirty="0" smtClean="0">
                <a:latin typeface="Century Schoolbook" pitchFamily="18" charset="0"/>
              </a:rPr>
              <a:t>"... безвыездно живет двенадцатый год в Петербурге..."</a:t>
            </a:r>
            <a:endParaRPr lang="ru-RU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81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480720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i="1" dirty="0" smtClean="0">
                <a:latin typeface="Century Schoolbook" pitchFamily="18" charset="0"/>
              </a:rPr>
              <a:t>Илья Обломов 12 лет не посещал свое имение Обломовка:</a:t>
            </a:r>
          </a:p>
          <a:p>
            <a:r>
              <a:rPr lang="ru-RU" i="1" dirty="0" smtClean="0">
                <a:latin typeface="Century Schoolbook" pitchFamily="18" charset="0"/>
              </a:rPr>
              <a:t>"...Я двенадцать лет не был там..."</a:t>
            </a:r>
          </a:p>
          <a:p>
            <a:endParaRPr lang="ru-RU" i="1" dirty="0" smtClean="0">
              <a:latin typeface="Century Schoolbook" pitchFamily="18" charset="0"/>
            </a:endParaRPr>
          </a:p>
          <a:p>
            <a:r>
              <a:rPr lang="ru-RU" i="1" dirty="0" smtClean="0">
                <a:latin typeface="Century Schoolbook" pitchFamily="18" charset="0"/>
              </a:rPr>
              <a:t>Обломов - усталый и скучающий человек:</a:t>
            </a:r>
          </a:p>
          <a:p>
            <a:r>
              <a:rPr lang="ru-RU" i="1" dirty="0" smtClean="0">
                <a:latin typeface="Century Schoolbook" pitchFamily="18" charset="0"/>
              </a:rPr>
              <a:t>"...Иногда взгляд его помрачался выражением будто усталости или скуки..."</a:t>
            </a:r>
          </a:p>
          <a:p>
            <a:endParaRPr lang="ru-RU" i="1" dirty="0" smtClean="0">
              <a:latin typeface="Century Schoolbook" pitchFamily="18" charset="0"/>
            </a:endParaRPr>
          </a:p>
          <a:p>
            <a:r>
              <a:rPr lang="ru-RU" i="1" dirty="0" smtClean="0">
                <a:latin typeface="Century Schoolbook" pitchFamily="18" charset="0"/>
              </a:rPr>
              <a:t>Обломов все время зевает от скуки:</a:t>
            </a:r>
          </a:p>
          <a:p>
            <a:r>
              <a:rPr lang="ru-RU" i="1" dirty="0" smtClean="0">
                <a:latin typeface="Century Schoolbook" pitchFamily="18" charset="0"/>
              </a:rPr>
              <a:t>"...Какое здоровье! – зевая, сказал Обломов..."</a:t>
            </a:r>
          </a:p>
          <a:p>
            <a:r>
              <a:rPr lang="ru-RU" i="1" dirty="0" smtClean="0">
                <a:latin typeface="Century Schoolbook" pitchFamily="18" charset="0"/>
              </a:rPr>
              <a:t>"...Педанты, должно быть! – сказал, зевая, Обломов..."</a:t>
            </a:r>
          </a:p>
          <a:p>
            <a:endParaRPr lang="ru-RU" i="1" dirty="0" smtClean="0">
              <a:latin typeface="Century Schoolbook" pitchFamily="18" charset="0"/>
            </a:endParaRPr>
          </a:p>
          <a:p>
            <a:r>
              <a:rPr lang="ru-RU" i="1" dirty="0" smtClean="0">
                <a:latin typeface="Century Schoolbook" pitchFamily="18" charset="0"/>
              </a:rPr>
              <a:t>Обломов - беспечный человек:</a:t>
            </a:r>
          </a:p>
          <a:p>
            <a:r>
              <a:rPr lang="ru-RU" i="1" dirty="0" smtClean="0">
                <a:latin typeface="Century Schoolbook" pitchFamily="18" charset="0"/>
              </a:rPr>
              <a:t>"...во всем лице теплился ровный свет беспечности. С лица беспечность переходила в позы всего тела, даже в складки шлафрока..."</a:t>
            </a:r>
            <a:endParaRPr lang="ru-RU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47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975327"/>
              </p:ext>
            </p:extLst>
          </p:nvPr>
        </p:nvGraphicFramePr>
        <p:xfrm>
          <a:off x="611560" y="404664"/>
          <a:ext cx="82296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latin typeface="Century Schoolbook" pitchFamily="18" charset="0"/>
                        </a:rPr>
                        <a:t>Положительное </a:t>
                      </a:r>
                      <a:endParaRPr lang="ru-RU" sz="3200" b="1" i="1" dirty="0">
                        <a:latin typeface="Century Schoolbook" pitchFamily="18" charset="0"/>
                      </a:endParaRPr>
                    </a:p>
                  </a:txBody>
                  <a:tcPr>
                    <a:solidFill>
                      <a:schemeClr val="bg1">
                        <a:alpha val="7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latin typeface="Century Schoolbook" pitchFamily="18" charset="0"/>
                        </a:rPr>
                        <a:t>Отрицательное</a:t>
                      </a:r>
                      <a:endParaRPr lang="ru-RU" sz="3200" b="1" i="1" dirty="0">
                        <a:latin typeface="Century Schoolbook" pitchFamily="18" charset="0"/>
                      </a:endParaRPr>
                    </a:p>
                  </a:txBody>
                  <a:tcPr>
                    <a:solidFill>
                      <a:schemeClr val="bg1">
                        <a:alpha val="71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3200" b="1" i="1" dirty="0">
                        <a:latin typeface="Century Schoolbook" pitchFamily="18" charset="0"/>
                      </a:endParaRPr>
                    </a:p>
                  </a:txBody>
                  <a:tcPr>
                    <a:solidFill>
                      <a:schemeClr val="bg1">
                        <a:alpha val="7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i="1" dirty="0">
                        <a:latin typeface="Century Schoolbook" pitchFamily="18" charset="0"/>
                      </a:endParaRPr>
                    </a:p>
                  </a:txBody>
                  <a:tcPr>
                    <a:solidFill>
                      <a:schemeClr val="bg1">
                        <a:alpha val="71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694" y="1700808"/>
            <a:ext cx="5710014" cy="495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36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2701569"/>
              </p:ext>
            </p:extLst>
          </p:nvPr>
        </p:nvGraphicFramePr>
        <p:xfrm>
          <a:off x="457200" y="0"/>
          <a:ext cx="8229600" cy="659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1754005" y="1916368"/>
            <a:ext cx="1957394" cy="1851660"/>
            <a:chOff x="2571782" y="-255158"/>
            <a:chExt cx="1957394" cy="185166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Овал 5"/>
            <p:cNvSpPr/>
            <p:nvPr/>
          </p:nvSpPr>
          <p:spPr>
            <a:xfrm>
              <a:off x="2571782" y="-255158"/>
              <a:ext cx="1851660" cy="185166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Овал 4"/>
            <p:cNvSpPr/>
            <p:nvPr/>
          </p:nvSpPr>
          <p:spPr>
            <a:xfrm>
              <a:off x="2643790" y="39761"/>
              <a:ext cx="1885386" cy="130932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i="1" dirty="0" smtClean="0">
                  <a:solidFill>
                    <a:schemeClr val="tx1"/>
                  </a:solidFill>
                  <a:latin typeface="Century Schoolbook" pitchFamily="18" charset="0"/>
                </a:rPr>
                <a:t>занятия</a:t>
              </a:r>
              <a:endParaRPr lang="ru-RU" sz="2400" b="1" i="1" kern="1200" dirty="0">
                <a:solidFill>
                  <a:schemeClr val="tx1"/>
                </a:solidFill>
                <a:latin typeface="Century Schoolbook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796136" y="-44147"/>
            <a:ext cx="2304256" cy="2296886"/>
            <a:chOff x="3950208" y="423253"/>
            <a:chExt cx="1851660" cy="185166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Овал 8"/>
            <p:cNvSpPr/>
            <p:nvPr/>
          </p:nvSpPr>
          <p:spPr>
            <a:xfrm>
              <a:off x="3950208" y="423253"/>
              <a:ext cx="1851660" cy="185166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Овал 4"/>
            <p:cNvSpPr/>
            <p:nvPr/>
          </p:nvSpPr>
          <p:spPr>
            <a:xfrm>
              <a:off x="4056572" y="694422"/>
              <a:ext cx="1745295" cy="130932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 </a:t>
              </a:r>
              <a:r>
                <a:rPr lang="ru-RU" sz="2400" b="1" i="1" kern="1200" dirty="0" smtClean="0">
                  <a:solidFill>
                    <a:schemeClr val="tx1"/>
                  </a:solidFill>
                  <a:latin typeface="Century Schoolbook" pitchFamily="18" charset="0"/>
                </a:rPr>
                <a:t>окружение</a:t>
              </a:r>
              <a:endParaRPr lang="ru-RU" sz="2400" b="1" i="1" kern="1200" dirty="0">
                <a:solidFill>
                  <a:schemeClr val="tx1"/>
                </a:solidFill>
                <a:latin typeface="Century Schoolbook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371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131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Обломов любит простор и свободу. Ему не нравится носить галстук или жилет: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"...Обломов всегда ходил дома без галстука и без жилета, потому что любил простор и приволье..." </a:t>
            </a:r>
          </a:p>
          <a:p>
            <a:endParaRPr lang="ru-RU" dirty="0" smtClean="0"/>
          </a:p>
          <a:p>
            <a:r>
              <a:rPr lang="ru-RU" dirty="0" smtClean="0"/>
              <a:t>Обломов - апатичный человек:</a:t>
            </a:r>
          </a:p>
          <a:p>
            <a:r>
              <a:rPr lang="ru-RU" dirty="0" smtClean="0"/>
              <a:t>"...Вся тревога разрешалась вздохом и замирала в апатии или в дремоте..."</a:t>
            </a:r>
          </a:p>
          <a:p>
            <a:endParaRPr lang="ru-RU" dirty="0" smtClean="0"/>
          </a:p>
          <a:p>
            <a:r>
              <a:rPr lang="ru-RU" dirty="0" smtClean="0"/>
              <a:t>Обломов - ленивый мужчина:</a:t>
            </a:r>
          </a:p>
          <a:p>
            <a:r>
              <a:rPr lang="ru-RU" dirty="0" smtClean="0"/>
              <a:t>"...Лентяй ты, лентяй! Пропадешь, брат, Илья Ильич, ни за копейку!..."</a:t>
            </a:r>
          </a:p>
          <a:p>
            <a:r>
              <a:rPr lang="ru-RU" dirty="0" smtClean="0"/>
              <a:t>"...Все такой же неисправимый, беззаботный ленивец!.."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987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Обломов лениво смотрит и разговаривает: "...Нет, не все! – лениво заметил Обломов..." "...Он лениво, машинально, будто в забытьи, глядит в лицо хозяйки..." Обломов понимает, что он - ленив, но не может измениться: "...Обломов сознавал необходимость до окончания плана предпринять что-нибудь решительное..." "...Что ж это я в самом деле? – сказал он вслух с досадой, – надо совесть знать: пора за дело! Дай только волю себе..."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096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Обломов все время лежит на диване:</a:t>
            </a:r>
          </a:p>
          <a:p>
            <a:r>
              <a:rPr lang="ru-RU" dirty="0" smtClean="0"/>
              <a:t>"...Лежанье у Ильи Ильича не было ни необходимостью, как у больного или как у человека, который хочет спать, ни случайностью, как у того, кто устал, ни наслаждением, как у лентяя: это было его нормальным состоянием..."</a:t>
            </a:r>
          </a:p>
          <a:p>
            <a:r>
              <a:rPr lang="ru-RU" dirty="0" smtClean="0"/>
              <a:t>"...Что ты это лежишь по </a:t>
            </a:r>
            <a:r>
              <a:rPr lang="ru-RU" dirty="0" err="1" smtClean="0"/>
              <a:t>сю</a:t>
            </a:r>
            <a:r>
              <a:rPr lang="ru-RU" dirty="0" smtClean="0"/>
              <a:t> пору, как колода?.."</a:t>
            </a:r>
          </a:p>
          <a:p>
            <a:endParaRPr lang="ru-RU" dirty="0" smtClean="0"/>
          </a:p>
          <a:p>
            <a:r>
              <a:rPr lang="ru-RU" dirty="0" smtClean="0"/>
              <a:t>Обломов любит поспать:</a:t>
            </a:r>
          </a:p>
          <a:p>
            <a:r>
              <a:rPr lang="ru-RU" dirty="0" smtClean="0"/>
              <a:t>"...Ночью писать, – думал Обломов, – когда же спать-то?..."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979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Обломов все время лежит в одной комнате и редко бывает в других комнатах в доме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"...все постоянно в одной комнате, где мы его нашли, служившей ему спальней, кабинетом и приемной..."</a:t>
            </a:r>
          </a:p>
          <a:p>
            <a:r>
              <a:rPr lang="ru-RU" dirty="0" smtClean="0"/>
              <a:t>"...Куда? Здесь ищи! Я с третьего дня там не был..." (не выходил из кабинета в гостиную 2 дня)</a:t>
            </a:r>
          </a:p>
          <a:p>
            <a:endParaRPr lang="ru-RU" dirty="0" smtClean="0"/>
          </a:p>
          <a:p>
            <a:r>
              <a:rPr lang="ru-RU" dirty="0" smtClean="0"/>
              <a:t>Обломов - домосед. Он почти не выходит из дома:</a:t>
            </a:r>
          </a:p>
          <a:p>
            <a:r>
              <a:rPr lang="ru-RU" dirty="0" smtClean="0"/>
              <a:t>"...Когда он был дома – а он был почти всегда дома, – он все лежал..."</a:t>
            </a:r>
          </a:p>
          <a:p>
            <a:r>
              <a:rPr lang="ru-RU" dirty="0" smtClean="0"/>
              <a:t>"...А теперь когда станешь убирать? Вы всё дома сидите..."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5405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Обломов - домашний, семейный человек:</a:t>
            </a:r>
          </a:p>
          <a:p>
            <a:r>
              <a:rPr lang="ru-RU" dirty="0" smtClean="0"/>
              <a:t>"...он до того был проникнут семейным началом..."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735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Обломова нет порядка в доме:</a:t>
            </a:r>
          </a:p>
          <a:p>
            <a:r>
              <a:rPr lang="ru-RU" dirty="0" smtClean="0"/>
              <a:t>"...Какая у тебя чистота везде: пыли-то, грязи-то, Боже мой! Вон, вон, погляди ка в углах-то – ничего не делаешь!.." (Обломов слуге Захару о своей квартире)</a:t>
            </a:r>
          </a:p>
          <a:p>
            <a:r>
              <a:rPr lang="ru-RU" dirty="0" smtClean="0"/>
              <a:t>"...Посмотри ка, ведь ты живешь точно на постоялом дворе, а еще барин, помещик!.."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410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Обломов не читает книги и журналы:</a:t>
            </a:r>
          </a:p>
          <a:p>
            <a:r>
              <a:rPr lang="ru-RU" dirty="0" smtClean="0"/>
              <a:t>"...страницы, на которых развернуты были книги, покрылись пылью и пожелтели; видно, что их бросили давно; </a:t>
            </a:r>
            <a:r>
              <a:rPr lang="ru-RU" dirty="0" err="1" smtClean="0"/>
              <a:t>нумер</a:t>
            </a:r>
            <a:r>
              <a:rPr lang="ru-RU" dirty="0" smtClean="0"/>
              <a:t> газеты был прошлогодний..."</a:t>
            </a:r>
          </a:p>
          <a:p>
            <a:r>
              <a:rPr lang="ru-RU" dirty="0" smtClean="0"/>
              <a:t>"...сказал Обломов, – я так мало читаю..."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935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Обломов не любит принимать решения и действовать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"...Легко ли? предстояло думать о средствах к принятию каких-нибудь мер..."</a:t>
            </a:r>
          </a:p>
          <a:p>
            <a:r>
              <a:rPr lang="ru-RU" dirty="0" smtClean="0"/>
              <a:t>"...неприятные письма старосты ежегодно повторялись, побуждали его к деятельности и, следовательно, нарушали покой..."</a:t>
            </a:r>
          </a:p>
          <a:p>
            <a:r>
              <a:rPr lang="ru-RU" dirty="0" smtClean="0"/>
              <a:t>"...Как бы это устроить, чтоб… не съезжать? – в раздумье, про себя рассуждал Обломов..."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0139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Обломов много думает, но мало делает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"...Ты ступай к себе, а я подумаю [...] Но он был в затруднении, о чем думать: о письме ли старосты, о переезде ли на новую квартиру.."</a:t>
            </a:r>
          </a:p>
          <a:p>
            <a:r>
              <a:rPr lang="ru-RU" dirty="0" smtClean="0"/>
              <a:t>"...Обломов философствовал и не заметил..."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39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Обломов давно обдумывает план, как улучшить дела в Обломовке, но на практике он ничего не делает:</a:t>
            </a:r>
          </a:p>
          <a:p>
            <a:r>
              <a:rPr lang="ru-RU" dirty="0" smtClean="0"/>
              <a:t>"...несколько лет назад, уже стал создавать в уме план разных перемен и улучшений в порядке управления своим имением..."</a:t>
            </a:r>
          </a:p>
          <a:p>
            <a:r>
              <a:rPr lang="ru-RU" dirty="0" smtClean="0"/>
              <a:t>"...Но план был еще далеко не весь обдуман..."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057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3816424" cy="634082"/>
          </a:xfrm>
          <a:solidFill>
            <a:schemeClr val="lt1">
              <a:alpha val="67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i="1" dirty="0" smtClean="0">
                <a:latin typeface="Century Schoolbook" pitchFamily="18" charset="0"/>
              </a:rPr>
              <a:t>Внешность</a:t>
            </a:r>
            <a:endParaRPr lang="ru-RU" sz="3200" b="1" i="1" dirty="0"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16632"/>
            <a:ext cx="4608512" cy="6741368"/>
          </a:xfrm>
          <a:solidFill>
            <a:schemeClr val="lt1">
              <a:alpha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i="1" dirty="0" smtClean="0">
                <a:latin typeface="Century Schoolbook" pitchFamily="18" charset="0"/>
              </a:rPr>
              <a:t>"...Это был человек лет тридцати двух‑трех от роду, среднего роста, приятной наружности, с темно‑серыми глазами..."</a:t>
            </a:r>
          </a:p>
          <a:p>
            <a:r>
              <a:rPr lang="ru-RU" sz="2400" b="1" i="1" dirty="0" smtClean="0">
                <a:latin typeface="Century Schoolbook" pitchFamily="18" charset="0"/>
              </a:rPr>
              <a:t>"...талия округлилась, волосы стали немилосердно лезть, стукнуло тридцать лет..."</a:t>
            </a:r>
          </a:p>
          <a:p>
            <a:r>
              <a:rPr lang="ru-RU" sz="2400" b="1" i="1" dirty="0" smtClean="0">
                <a:latin typeface="Century Schoolbook" pitchFamily="18" charset="0"/>
              </a:rPr>
              <a:t>"...тело его, судя по матовому, чересчур белому цвету шеи, маленьких пухлых рук, мягких плеч, казалось слишком изнеженным для мужчины..."</a:t>
            </a:r>
            <a:endParaRPr lang="ru-RU" sz="2400" b="1" i="1" dirty="0">
              <a:latin typeface="Century Schoolbook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84784"/>
            <a:ext cx="4099274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35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Обломов - капризный человек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"...в его капризах, на которые хотя он и ворчал.."</a:t>
            </a:r>
          </a:p>
          <a:p>
            <a:r>
              <a:rPr lang="ru-RU" dirty="0" smtClean="0"/>
              <a:t>"...На вас не угодишь. Да мало ли домов!.."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505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Обломов - задумчивый человек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"...Илья Ильич, погруженный в задумчивость, долго не замечал Захара..."</a:t>
            </a:r>
          </a:p>
          <a:p>
            <a:r>
              <a:rPr lang="ru-RU" dirty="0" smtClean="0"/>
              <a:t>"...Обломов опять погрузился в задумчивость..."</a:t>
            </a:r>
          </a:p>
          <a:p>
            <a:r>
              <a:rPr lang="ru-RU" dirty="0" smtClean="0"/>
              <a:t>"...Он задумчиво сидел в креслах, в своей лениво красивой позе, не замечая, что вокруг него делалось, не слушая, что говорилось..."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1993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9411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Обломов - рассеянный </a:t>
            </a:r>
            <a:r>
              <a:rPr lang="ru-RU" dirty="0" smtClean="0"/>
              <a:t>человек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"...Все теряете! – заметил он, отворяя дверь в гостиную, чтоб посмотреть, нет ли там..." (Захар об Обломове)</a:t>
            </a:r>
          </a:p>
          <a:p>
            <a:r>
              <a:rPr lang="ru-RU" dirty="0" smtClean="0"/>
              <a:t>"...Где письмо-то? Захар, Захар! Опять он куда-то дел его! – говорил Обломов..."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2700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5811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Обломов все откладывает на потом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"...Вы же ведь все прогоняли меня: завтра да завтра..."</a:t>
            </a:r>
          </a:p>
          <a:p>
            <a:r>
              <a:rPr lang="ru-RU" dirty="0" smtClean="0"/>
              <a:t>"...Ну, так и теперь разве нельзя до завтра?.."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040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Обломов - медлительный человек. Он не любит спешить:</a:t>
            </a:r>
          </a:p>
          <a:p>
            <a:r>
              <a:rPr lang="ru-RU" dirty="0" smtClean="0"/>
              <a:t>"...Э </a:t>
            </a:r>
            <a:r>
              <a:rPr lang="ru-RU" dirty="0" err="1" smtClean="0"/>
              <a:t>э</a:t>
            </a:r>
            <a:r>
              <a:rPr lang="ru-RU" dirty="0" smtClean="0"/>
              <a:t> </a:t>
            </a:r>
            <a:r>
              <a:rPr lang="ru-RU" dirty="0" err="1" smtClean="0"/>
              <a:t>э</a:t>
            </a:r>
            <a:r>
              <a:rPr lang="ru-RU" dirty="0" smtClean="0"/>
              <a:t>! слишком проворно! Видишь, еще что! Не сейчас ли прикажете?.."</a:t>
            </a:r>
          </a:p>
          <a:p>
            <a:r>
              <a:rPr lang="ru-RU" dirty="0" smtClean="0"/>
              <a:t>"...Да как же это я вдруг, ни с того ни с сего, на Выборгскую сторону..."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635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Обломов - несамостоятельный человек. Он надеется на </a:t>
            </a:r>
            <a:r>
              <a:rPr lang="ru-RU" dirty="0" smtClean="0"/>
              <a:t>дру</a:t>
            </a:r>
            <a:r>
              <a:rPr lang="ru-RU" dirty="0"/>
              <a:t>гих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"...Ты не беспокой меня, а там, как хочешь, так и распорядись, только чтоб не переезжать..." (Обломов слуге Захару)</a:t>
            </a:r>
          </a:p>
          <a:p>
            <a:r>
              <a:rPr lang="ru-RU" dirty="0" smtClean="0"/>
              <a:t>"...мне и думать-то об этом не хочется. Пусть Захар что-нибудь придумает..."</a:t>
            </a:r>
          </a:p>
          <a:p>
            <a:r>
              <a:rPr lang="ru-RU" dirty="0" smtClean="0"/>
              <a:t>"...Ничего не умеешь сам сделать. Все я да я! Ну, куда ты годишься? Не человек: просто солома!.." (</a:t>
            </a:r>
            <a:r>
              <a:rPr lang="ru-RU" dirty="0" err="1" smtClean="0"/>
              <a:t>Тарантьев</a:t>
            </a:r>
            <a:r>
              <a:rPr lang="ru-RU" dirty="0" smtClean="0"/>
              <a:t> об Обломове)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69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Обломов не любит перемены в жизни:</a:t>
            </a:r>
          </a:p>
          <a:p>
            <a:r>
              <a:rPr lang="ru-RU" dirty="0" smtClean="0"/>
              <a:t>"...Ну, пусть эти «некоторые» и переезжают. А я терпеть не могу никаких перемен!.."</a:t>
            </a:r>
          </a:p>
          <a:p>
            <a:r>
              <a:rPr lang="ru-RU" dirty="0" smtClean="0"/>
              <a:t>"...Я восемь лет живу, так менять-то не хочется..."</a:t>
            </a:r>
          </a:p>
          <a:p>
            <a:r>
              <a:rPr lang="ru-RU" dirty="0" smtClean="0"/>
              <a:t>"...С квартиры гонят; вообразите – надо съезжать: ломки, возни… подумать страшно!..«</a:t>
            </a:r>
          </a:p>
          <a:p>
            <a:r>
              <a:rPr lang="ru-RU" dirty="0"/>
              <a:t>Обломов - нерешительный человек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49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2520280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Обломов - баловень, жалуется на слабое здоровье, боится заболеть:</a:t>
            </a:r>
          </a:p>
          <a:p>
            <a:r>
              <a:rPr lang="ru-RU" dirty="0" smtClean="0"/>
              <a:t>"...Какое здоровье! [...] Плохо! приливы замучили..."</a:t>
            </a:r>
          </a:p>
          <a:p>
            <a:r>
              <a:rPr lang="ru-RU" dirty="0" smtClean="0"/>
              <a:t>"...здоровье-то плохо у меня..."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924944"/>
            <a:ext cx="3995684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752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Обломов завидует чужим успехам, но сам ничего не делает:</a:t>
            </a:r>
          </a:p>
          <a:p>
            <a:r>
              <a:rPr lang="ru-RU" dirty="0" smtClean="0"/>
              <a:t>"...Эк ломят! – с завистью говорил Обломов; потом вздохнул и задумался..." (Обломов о </a:t>
            </a:r>
            <a:r>
              <a:rPr lang="ru-RU" dirty="0" err="1" smtClean="0"/>
              <a:t>Судьбинском</a:t>
            </a:r>
            <a:r>
              <a:rPr lang="ru-RU" dirty="0" smtClean="0"/>
              <a:t>)</a:t>
            </a:r>
          </a:p>
          <a:p>
            <a:r>
              <a:rPr lang="ru-RU" dirty="0" smtClean="0"/>
              <a:t>"...Каков </a:t>
            </a:r>
            <a:r>
              <a:rPr lang="ru-RU" dirty="0" err="1" smtClean="0"/>
              <a:t>Судьбинский</a:t>
            </a:r>
            <a:r>
              <a:rPr lang="ru-RU" dirty="0" smtClean="0"/>
              <a:t>! – прибавил, не без зависти, Обломов..."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52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260648"/>
            <a:ext cx="4125144" cy="5822107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Обломов - не карьерист. Он не строит карьеру, как его знакомые:</a:t>
            </a:r>
          </a:p>
          <a:p>
            <a:r>
              <a:rPr lang="ru-RU" dirty="0" smtClean="0"/>
              <a:t>"...Он понял, что ему досталось в удел семейное счастье и заботы об имении..."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3995684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655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1700808"/>
            <a:ext cx="4114800" cy="2232248"/>
          </a:xfrm>
          <a:solidFill>
            <a:schemeClr val="lt1">
              <a:alpha val="76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i="1" dirty="0" smtClean="0">
                <a:latin typeface="Century Schoolbook" pitchFamily="18" charset="0"/>
              </a:rPr>
              <a:t>"...</a:t>
            </a:r>
            <a:r>
              <a:rPr lang="ru-RU" sz="2800" b="1" i="1" dirty="0">
                <a:latin typeface="Century Schoolbook" pitchFamily="18" charset="0"/>
              </a:rPr>
              <a:t>лучи глаз сменились двумя тусклыми точками </a:t>
            </a:r>
            <a:r>
              <a:rPr lang="ru-RU" sz="2800" b="1" i="1" dirty="0" smtClean="0">
                <a:latin typeface="Century Schoolbook" pitchFamily="18" charset="0"/>
              </a:rPr>
              <a:t>"</a:t>
            </a:r>
            <a:r>
              <a:rPr lang="ru-RU" sz="2800" b="1" i="1" dirty="0">
                <a:latin typeface="Century Schoolbook" pitchFamily="18" charset="0"/>
              </a:rPr>
              <a:t>  </a:t>
            </a:r>
            <a:endParaRPr lang="ru-RU" sz="2800" b="1" i="1" dirty="0" smtClean="0">
              <a:latin typeface="Century Schoolbook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89059"/>
            <a:ext cx="3812188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469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941168"/>
            <a:ext cx="8229600" cy="1143000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Обломов - безнадежный, пропащий человек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6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"...Пропащий, совсем пропащий человек! – говорил </a:t>
            </a:r>
            <a:r>
              <a:rPr lang="ru-RU" dirty="0" err="1" smtClean="0"/>
              <a:t>Тарантьев</a:t>
            </a:r>
            <a:r>
              <a:rPr lang="ru-RU" dirty="0" smtClean="0"/>
              <a:t>..."</a:t>
            </a:r>
          </a:p>
          <a:p>
            <a:r>
              <a:rPr lang="ru-RU" dirty="0" smtClean="0"/>
              <a:t>"...Ну, брат Илья Ильич, совсем пропадешь ты..."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7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188640"/>
            <a:ext cx="4186808" cy="5937523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b="1" i="1" dirty="0" smtClean="0">
                <a:latin typeface="Century Schoolbook" pitchFamily="18" charset="0"/>
              </a:rPr>
              <a:t>Обломов - чудак:</a:t>
            </a:r>
          </a:p>
          <a:p>
            <a:r>
              <a:rPr lang="ru-RU" b="1" i="1" dirty="0" smtClean="0">
                <a:latin typeface="Century Schoolbook" pitchFamily="18" charset="0"/>
              </a:rPr>
              <a:t>"...Чудак ты этакой!.."(</a:t>
            </a:r>
            <a:r>
              <a:rPr lang="ru-RU" b="1" i="1" dirty="0" err="1" smtClean="0">
                <a:latin typeface="Century Schoolbook" pitchFamily="18" charset="0"/>
              </a:rPr>
              <a:t>Тарантьев</a:t>
            </a:r>
            <a:r>
              <a:rPr lang="ru-RU" b="1" i="1" dirty="0" smtClean="0">
                <a:latin typeface="Century Schoolbook" pitchFamily="18" charset="0"/>
              </a:rPr>
              <a:t> о нем)"</a:t>
            </a:r>
          </a:p>
          <a:p>
            <a:r>
              <a:rPr lang="ru-RU" b="1" i="1" dirty="0" smtClean="0">
                <a:latin typeface="Century Schoolbook" pitchFamily="18" charset="0"/>
              </a:rPr>
              <a:t>"...Ах вы, чудак!.." (</a:t>
            </a:r>
            <a:r>
              <a:rPr lang="ru-RU" b="1" i="1" dirty="0" err="1" smtClean="0">
                <a:latin typeface="Century Schoolbook" pitchFamily="18" charset="0"/>
              </a:rPr>
              <a:t>Пенкин</a:t>
            </a:r>
            <a:r>
              <a:rPr lang="ru-RU" b="1" i="1" dirty="0" smtClean="0">
                <a:latin typeface="Century Schoolbook" pitchFamily="18" charset="0"/>
              </a:rPr>
              <a:t> о  нем)</a:t>
            </a:r>
            <a:endParaRPr lang="ru-RU" b="1" i="1" dirty="0">
              <a:latin typeface="Century Schoolbook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3995684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333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Обломов любит покой:</a:t>
            </a:r>
          </a:p>
          <a:p>
            <a:r>
              <a:rPr lang="ru-RU" dirty="0" smtClean="0"/>
              <a:t>"...да в десять мест в один день – несчастный!» – заключил он, перевертываясь на спину и радуясь, что нет у него таких пустых желаний и мыслей, что он не мыкается, а лежит вот тут, сохраняя свое человеческое достоинство и свой покой..."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502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175420"/>
            <a:ext cx="4665964" cy="6493939"/>
          </a:xfrm>
          <a:solidFill>
            <a:schemeClr val="lt1"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>
                <a:latin typeface="Century Schoolbook" pitchFamily="18" charset="0"/>
              </a:rPr>
              <a:t>Обломов - доверчивый, наивный </a:t>
            </a:r>
            <a:r>
              <a:rPr lang="ru-RU" b="1" i="1" dirty="0" smtClean="0">
                <a:latin typeface="Century Schoolbook" pitchFamily="18" charset="0"/>
              </a:rPr>
              <a:t>человек</a:t>
            </a:r>
          </a:p>
          <a:p>
            <a:r>
              <a:rPr lang="ru-RU" b="1" i="1" dirty="0">
                <a:latin typeface="Century Schoolbook" pitchFamily="18" charset="0"/>
              </a:rPr>
              <a:t>Обломов - человечный, гуманный </a:t>
            </a:r>
            <a:r>
              <a:rPr lang="ru-RU" b="1" i="1" dirty="0" smtClean="0">
                <a:latin typeface="Century Schoolbook" pitchFamily="18" charset="0"/>
              </a:rPr>
              <a:t>мужчина</a:t>
            </a:r>
          </a:p>
          <a:p>
            <a:r>
              <a:rPr lang="ru-RU" i="1" dirty="0">
                <a:latin typeface="Century Schoolbook" pitchFamily="18" charset="0"/>
              </a:rPr>
              <a:t>Обломов - ласковый </a:t>
            </a:r>
            <a:r>
              <a:rPr lang="ru-RU" i="1" dirty="0" smtClean="0">
                <a:latin typeface="Century Schoolbook" pitchFamily="18" charset="0"/>
              </a:rPr>
              <a:t>человек</a:t>
            </a:r>
          </a:p>
          <a:p>
            <a:r>
              <a:rPr lang="ru-RU" i="1" dirty="0">
                <a:latin typeface="Century Schoolbook" pitchFamily="18" charset="0"/>
              </a:rPr>
              <a:t>Обломов не любит балы и высшее общество</a:t>
            </a:r>
            <a:endParaRPr lang="ru-RU" b="1" i="1" dirty="0" smtClean="0">
              <a:latin typeface="Century Schoolbook" pitchFamily="18" charset="0"/>
            </a:endParaRPr>
          </a:p>
          <a:p>
            <a:endParaRPr lang="ru-RU" b="1" i="1" dirty="0">
              <a:latin typeface="Century Schoolbook" pitchFamily="18" charset="0"/>
            </a:endParaRPr>
          </a:p>
          <a:p>
            <a:endParaRPr lang="ru-RU" i="1" dirty="0">
              <a:latin typeface="Century Schoolbook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13" y="967509"/>
            <a:ext cx="3995684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503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733256"/>
            <a:ext cx="8301608" cy="854968"/>
          </a:xfrm>
          <a:solidFill>
            <a:schemeClr val="lt1">
              <a:alpha val="61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Century Schoolbook" pitchFamily="18" charset="0"/>
              </a:rPr>
              <a:t>Обломов ничего не достиг к 30 годам</a:t>
            </a:r>
            <a:br>
              <a:rPr lang="ru-RU" sz="3600" b="1" i="1" dirty="0" smtClean="0">
                <a:latin typeface="Century Schoolbook" pitchFamily="18" charset="0"/>
              </a:rPr>
            </a:br>
            <a:endParaRPr lang="ru-RU" sz="3600" b="1" i="1" dirty="0"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984" y="188640"/>
            <a:ext cx="4341168" cy="5328592"/>
          </a:xfrm>
          <a:solidFill>
            <a:schemeClr val="lt1">
              <a:alpha val="69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latin typeface="Century Schoolbook" pitchFamily="18" charset="0"/>
              </a:rPr>
              <a:t>"...стукнуло тридцать лет, а он ни на шаг не подвинулся ни на каком поприще и все еще стоял у порога своей арены, там же, где был десять лет назад..."</a:t>
            </a:r>
            <a:endParaRPr lang="ru-RU" b="1" i="1" dirty="0">
              <a:latin typeface="Century Schoolbook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3995684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803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29600" cy="1143000"/>
          </a:xfrm>
          <a:solidFill>
            <a:schemeClr val="lt1">
              <a:alpha val="86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Century Schoolbook" pitchFamily="18" charset="0"/>
              </a:rPr>
              <a:t>Обломов умирает рано, в возрасте около 40 лет</a:t>
            </a:r>
            <a:br>
              <a:rPr lang="ru-RU" sz="3200" b="1" i="1" dirty="0" smtClean="0">
                <a:latin typeface="Century Schoolbook" pitchFamily="18" charset="0"/>
              </a:rPr>
            </a:br>
            <a:endParaRPr lang="ru-RU" sz="3200" b="1" i="1" dirty="0"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332656"/>
            <a:ext cx="4485184" cy="4968552"/>
          </a:xfrm>
          <a:solidFill>
            <a:schemeClr val="lt1">
              <a:alpha val="67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latin typeface="Century Schoolbook" pitchFamily="18" charset="0"/>
              </a:rPr>
              <a:t>"...Илья Ильич скончался, по‑видимому, без боли, без мучений, как будто остановились часы, которые забыли завести..."</a:t>
            </a:r>
            <a:endParaRPr lang="ru-RU" b="1" i="1" dirty="0">
              <a:latin typeface="Century Schoolbook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3995684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274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" t="1268" r="51708" b="4020"/>
          <a:stretch/>
        </p:blipFill>
        <p:spPr>
          <a:xfrm>
            <a:off x="1115616" y="262424"/>
            <a:ext cx="7231859" cy="5542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49" t="2894" r="2372" b="5240"/>
          <a:stretch/>
        </p:blipFill>
        <p:spPr>
          <a:xfrm>
            <a:off x="1102318" y="231782"/>
            <a:ext cx="7311045" cy="5544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0748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260648"/>
            <a:ext cx="4618856" cy="6480720"/>
          </a:xfrm>
          <a:solidFill>
            <a:schemeClr val="lt1">
              <a:alpha val="84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i="1" dirty="0" smtClean="0">
                <a:latin typeface="Century Schoolbook" pitchFamily="18" charset="0"/>
              </a:rPr>
              <a:t>"...</a:t>
            </a:r>
            <a:r>
              <a:rPr lang="ru-RU" sz="2800" b="1" i="1" dirty="0">
                <a:latin typeface="Century Schoolbook" pitchFamily="18" charset="0"/>
              </a:rPr>
              <a:t>Он посмотрел в зеркало: бледен, желт, глаза тусклые..." </a:t>
            </a:r>
            <a:endParaRPr lang="ru-RU" sz="2800" b="1" i="1" dirty="0" smtClean="0">
              <a:latin typeface="Century Schoolbook" pitchFamily="18" charset="0"/>
            </a:endParaRPr>
          </a:p>
          <a:p>
            <a:r>
              <a:rPr lang="ru-RU" sz="2800" b="1" i="1" dirty="0" smtClean="0">
                <a:latin typeface="Century Schoolbook" pitchFamily="18" charset="0"/>
              </a:rPr>
              <a:t>"...</a:t>
            </a:r>
            <a:r>
              <a:rPr lang="ru-RU" sz="2800" b="1" i="1" dirty="0">
                <a:latin typeface="Century Schoolbook" pitchFamily="18" charset="0"/>
              </a:rPr>
              <a:t>Цвет лица у Ильи Ильича не был ни румяный, ни смуглый, ни положительно бледный, а безразличный или казался таким..."  </a:t>
            </a:r>
            <a:endParaRPr lang="ru-RU" sz="2800" b="1" i="1" dirty="0" smtClean="0">
              <a:latin typeface="Century Schoolbook" pitchFamily="18" charset="0"/>
            </a:endParaRPr>
          </a:p>
          <a:p>
            <a:r>
              <a:rPr lang="ru-RU" sz="2800" b="1" i="1" dirty="0" smtClean="0">
                <a:latin typeface="Century Schoolbook" pitchFamily="18" charset="0"/>
              </a:rPr>
              <a:t>"...</a:t>
            </a:r>
            <a:r>
              <a:rPr lang="ru-RU" sz="2800" b="1" i="1" dirty="0">
                <a:latin typeface="Century Schoolbook" pitchFamily="18" charset="0"/>
              </a:rPr>
              <a:t>Лицо у него [...] белое, нежное..." </a:t>
            </a:r>
            <a:endParaRPr lang="ru-RU" sz="2800" b="1" i="1" dirty="0" smtClean="0">
              <a:latin typeface="Century Schoolbook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48000"/>
            <a:ext cx="3812188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303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188640"/>
            <a:ext cx="4629200" cy="6408712"/>
          </a:xfrm>
          <a:solidFill>
            <a:schemeClr val="lt1">
              <a:alpha val="69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latin typeface="Century Schoolbook" pitchFamily="18" charset="0"/>
              </a:rPr>
              <a:t>"...Вон вы какие нехорошие стали! Прежде вы были как огурчик, а теперь, как сидите, Бог знает на что похожи..."  "...Вон и у тебя лицо измято, а ты и не бегаешь, все лежишь..."  "...Ты сказал давеча, что у меня лицо не совсем свежо, измято, – продолжал Обломов..."  "...меня, смешного, с сонным взглядом, с дряблыми щеками..."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692696"/>
            <a:ext cx="3559396" cy="5733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427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  <a:solidFill>
            <a:schemeClr val="lt1">
              <a:alpha val="72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sz="3400" i="1" dirty="0" smtClean="0">
                <a:latin typeface="Century Schoolbook" pitchFamily="18" charset="0"/>
              </a:rPr>
              <a:t>"...к покойным чертам лица его..." "...в его ранние, молодые годы, покойные черты лица его оживлялись чаще..." У Обломова светлые волосы: "...и везде блондин, везде..." (во время гадания Ольге выпадает "блондин", то есть Обломов) </a:t>
            </a:r>
          </a:p>
          <a:p>
            <a:r>
              <a:rPr lang="ru-RU" sz="3400" i="1" dirty="0" smtClean="0">
                <a:latin typeface="Century Schoolbook" pitchFamily="18" charset="0"/>
              </a:rPr>
              <a:t> Обломов все время ходит небритый, потому что ему лень бриться: "...Вскоре и вечера надоели ему: надо надевать фрак, каждый день бриться..." (не любит бриться каждый день)  "...как же это вдруг… постой… дай подумать… ведь я не брит..." </a:t>
            </a:r>
          </a:p>
          <a:p>
            <a:r>
              <a:rPr lang="ru-RU" sz="3400" i="1" dirty="0" smtClean="0">
                <a:latin typeface="Century Schoolbook" pitchFamily="18" charset="0"/>
              </a:rPr>
              <a:t> "...Ты сбрось с себя прежде жир, тяжесть тела, тогда отлетит и сон души..."  "...талия округлилась, волосы стали немилосердно лезть, стукнуло тридцать лет..."  "...в детстве приобретенной полноты..." </a:t>
            </a:r>
          </a:p>
          <a:p>
            <a:r>
              <a:rPr lang="ru-RU" sz="3400" i="1" dirty="0" smtClean="0">
                <a:latin typeface="Century Schoolbook" pitchFamily="18" charset="0"/>
              </a:rPr>
              <a:t>"...Обломов как то обрюзг не по летам..."</a:t>
            </a:r>
            <a:br>
              <a:rPr lang="ru-RU" sz="3400" i="1" dirty="0" smtClean="0">
                <a:latin typeface="Century Schoolbook" pitchFamily="18" charset="0"/>
              </a:rPr>
            </a:br>
            <a:endParaRPr lang="ru-RU" sz="3400" i="1" dirty="0" smtClean="0">
              <a:latin typeface="Century Schoolbook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421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  <a:solidFill>
            <a:schemeClr val="lt1">
              <a:alpha val="69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latin typeface="Century Schoolbook" pitchFamily="18" charset="0"/>
              </a:rPr>
              <a:t>Одежда Обломова</a:t>
            </a:r>
            <a:endParaRPr lang="ru-RU" b="1" i="1" dirty="0"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013176"/>
            <a:ext cx="8363272" cy="1656184"/>
          </a:xfrm>
          <a:solidFill>
            <a:schemeClr val="lt1">
              <a:alpha val="66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i="1" dirty="0" smtClean="0">
                <a:latin typeface="Century Schoolbook" pitchFamily="18" charset="0"/>
              </a:rPr>
              <a:t>– Что это на вас за шлафрок? Такие давно бросили носить, – стыдил он Обломова...</a:t>
            </a:r>
          </a:p>
          <a:p>
            <a:r>
              <a:rPr lang="ru-RU" i="1" dirty="0" smtClean="0">
                <a:latin typeface="Century Schoolbook" pitchFamily="18" charset="0"/>
              </a:rPr>
              <a:t>     – Это не шлафрок, а халат, – сказал Обломов, с любовью кутаясь в широкие полы халата...</a:t>
            </a:r>
            <a:endParaRPr lang="ru-RU" i="1" dirty="0">
              <a:latin typeface="Century Schoolbook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836712"/>
            <a:ext cx="5328592" cy="394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36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13176"/>
            <a:ext cx="8229600" cy="1431032"/>
          </a:xfrm>
          <a:solidFill>
            <a:schemeClr val="lt1">
              <a:alpha val="63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i="1" dirty="0">
                <a:latin typeface="Century Schoolbook" pitchFamily="18" charset="0"/>
              </a:rPr>
              <a:t>У Обломова в доме теплая и спокойная </a:t>
            </a:r>
            <a:r>
              <a:rPr lang="ru-RU" sz="3600" b="1" i="1" dirty="0" smtClean="0">
                <a:latin typeface="Century Schoolbook" pitchFamily="18" charset="0"/>
              </a:rPr>
              <a:t>атмосфера </a:t>
            </a:r>
            <a:r>
              <a:rPr lang="ru-RU" sz="3600" b="1" i="1" dirty="0">
                <a:latin typeface="Century Schoolbook" pitchFamily="18" charset="0"/>
              </a:rPr>
              <a:t/>
            </a:r>
            <a:br>
              <a:rPr lang="ru-RU" sz="3600" b="1" i="1" dirty="0">
                <a:latin typeface="Century Schoolbook" pitchFamily="18" charset="0"/>
              </a:rPr>
            </a:br>
            <a:endParaRPr lang="ru-RU" sz="3600" b="1" i="1" dirty="0"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9778" y="404664"/>
            <a:ext cx="4402832" cy="4464496"/>
          </a:xfrm>
          <a:solidFill>
            <a:schemeClr val="lt1">
              <a:alpha val="66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i="1" dirty="0" smtClean="0">
                <a:latin typeface="Century Schoolbook" pitchFamily="18" charset="0"/>
              </a:rPr>
              <a:t>"...Они находили теплый, покойный приют и всегда одинаково если не радушный, то равнодушный прием..." (о доме Обломова)</a:t>
            </a:r>
            <a:endParaRPr lang="ru-RU" i="1" dirty="0">
              <a:latin typeface="Century Schoolbook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83"/>
          <a:stretch/>
        </p:blipFill>
        <p:spPr>
          <a:xfrm>
            <a:off x="0" y="630878"/>
            <a:ext cx="4502274" cy="3606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945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2182</Words>
  <Application>Microsoft Office PowerPoint</Application>
  <PresentationFormat>Экран (4:3)</PresentationFormat>
  <Paragraphs>165</Paragraphs>
  <Slides>46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50" baseType="lpstr">
      <vt:lpstr>Arial</vt:lpstr>
      <vt:lpstr>Calibri</vt:lpstr>
      <vt:lpstr>Century Schoolbook</vt:lpstr>
      <vt:lpstr>Тема Office</vt:lpstr>
      <vt:lpstr>Так кто же он, Обломов?</vt:lpstr>
      <vt:lpstr>Презентация PowerPoint</vt:lpstr>
      <vt:lpstr>Внешность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Одежда Обломова</vt:lpstr>
      <vt:lpstr>У Обломова в доме теплая и спокойная атмосфера  </vt:lpstr>
      <vt:lpstr>Положение</vt:lpstr>
      <vt:lpstr>Служба Обломова</vt:lpstr>
      <vt:lpstr>Служба Обломова</vt:lpstr>
      <vt:lpstr>Служба Обломова</vt:lpstr>
      <vt:lpstr>Служба Обломова</vt:lpstr>
      <vt:lpstr>Отставка Обломова</vt:lpstr>
      <vt:lpstr>Отставка Обломова</vt:lpstr>
      <vt:lpstr>Презентация PowerPoint</vt:lpstr>
      <vt:lpstr>Презентация PowerPoint</vt:lpstr>
      <vt:lpstr>Презентация PowerPoint</vt:lpstr>
      <vt:lpstr>Обломов любит простор и свободу. Ему не нравится носить галстук или жилет: </vt:lpstr>
      <vt:lpstr>Презентация PowerPoint</vt:lpstr>
      <vt:lpstr>Презентация PowerPoint</vt:lpstr>
      <vt:lpstr>Обломов все время лежит в одной комнате и редко бывает в других комнатах в доме</vt:lpstr>
      <vt:lpstr>Презентация PowerPoint</vt:lpstr>
      <vt:lpstr>Презентация PowerPoint</vt:lpstr>
      <vt:lpstr>Презентация PowerPoint</vt:lpstr>
      <vt:lpstr>Обломов не любит принимать решения и действовать</vt:lpstr>
      <vt:lpstr>Обломов много думает, но мало делает</vt:lpstr>
      <vt:lpstr>Презентация PowerPoint</vt:lpstr>
      <vt:lpstr>Обломов - капризный человек</vt:lpstr>
      <vt:lpstr>Обломов - задумчивый человек</vt:lpstr>
      <vt:lpstr>Обломов - рассеянный человек </vt:lpstr>
      <vt:lpstr>Обломов все откладывает на потом</vt:lpstr>
      <vt:lpstr>Презентация PowerPoint</vt:lpstr>
      <vt:lpstr>Обломов - несамостоятельный человек. Он надеется на других</vt:lpstr>
      <vt:lpstr>Презентация PowerPoint</vt:lpstr>
      <vt:lpstr>Презентация PowerPoint</vt:lpstr>
      <vt:lpstr>Презентация PowerPoint</vt:lpstr>
      <vt:lpstr>Презентация PowerPoint</vt:lpstr>
      <vt:lpstr>Обломов - безнадежный, пропащий человек</vt:lpstr>
      <vt:lpstr>Презентация PowerPoint</vt:lpstr>
      <vt:lpstr>Презентация PowerPoint</vt:lpstr>
      <vt:lpstr>Презентация PowerPoint</vt:lpstr>
      <vt:lpstr>Обломов ничего не достиг к 30 годам </vt:lpstr>
      <vt:lpstr>Обломов умирает рано, в возрасте около 40 лет </vt:lpstr>
      <vt:lpstr>Презентация PowerPoint</vt:lpstr>
    </vt:vector>
  </TitlesOfParts>
  <Company>Global-Net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Так кто же он, Обломов?</dc:title>
  <dc:creator>User</dc:creator>
  <cp:lastModifiedBy>Пользователь Windows</cp:lastModifiedBy>
  <cp:revision>24</cp:revision>
  <dcterms:created xsi:type="dcterms:W3CDTF">2017-11-26T14:48:55Z</dcterms:created>
  <dcterms:modified xsi:type="dcterms:W3CDTF">2020-06-15T19:35:49Z</dcterms:modified>
</cp:coreProperties>
</file>