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10" r:id="rId3"/>
    <p:sldId id="318" r:id="rId4"/>
    <p:sldId id="312" r:id="rId5"/>
    <p:sldId id="315" r:id="rId6"/>
    <p:sldId id="313" r:id="rId7"/>
    <p:sldId id="319" r:id="rId8"/>
    <p:sldId id="314" r:id="rId9"/>
    <p:sldId id="320" r:id="rId10"/>
    <p:sldId id="316" r:id="rId11"/>
    <p:sldId id="317" r:id="rId12"/>
    <p:sldId id="287" r:id="rId13"/>
    <p:sldId id="299" r:id="rId14"/>
    <p:sldId id="295" r:id="rId15"/>
    <p:sldId id="321" r:id="rId16"/>
    <p:sldId id="30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89408" autoAdjust="0"/>
  </p:normalViewPr>
  <p:slideViewPr>
    <p:cSldViewPr snapToGrid="0">
      <p:cViewPr varScale="1">
        <p:scale>
          <a:sx n="66" d="100"/>
          <a:sy n="66" d="100"/>
        </p:scale>
        <p:origin x="150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A56CE-FB83-482D-944B-17C4F014D172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6A6EB-85BA-460D-A810-D871F73884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94977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9035E-E6AC-4152-A7C8-788ACA8C079A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F0D2B-6035-4830-A327-75135CE20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76396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F0D2B-6035-4830-A327-75135CE20426}" type="slidenum">
              <a:rPr lang="ru-RU" smtClean="0"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63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828D-377B-479F-8588-E2D732E4064C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10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C57F-7A52-4B76-973E-0AF59209FC52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7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EFBA8-F769-4E5B-9DEC-E79DD15D106E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237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38D83-F7BB-4470-87E6-1435122D279B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76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D64C7-B43F-434F-92EF-842B2C5FF4A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453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C4C0-F518-4C65-8816-2E5264637D66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4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D1C06-CB63-4523-9A99-87FE661496DB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1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CD4A6-26C4-4A43-9B63-938FB3191F1B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68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8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3C675-BF66-4942-B61C-AF64EA3DAB1C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41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249D-C9A5-4CD7-83C5-4852EBEE5BCD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72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CBDD-239F-4A70-AC0E-E7246BB3AF19}" type="datetime1">
              <a:rPr lang="ru-RU" smtClean="0"/>
              <a:t>12.05.2020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9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CC93-7A54-47D4-93E3-6CC80545605E}" type="datetime1">
              <a:rPr lang="ru-RU" smtClean="0"/>
              <a:t>12.05.2020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85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6ED5-25DD-4E8E-883B-8B01A7E98D27}" type="datetime1">
              <a:rPr lang="ru-RU" smtClean="0"/>
              <a:t>12.05.2020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4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C442-B31A-4D54-AB5E-3FA7513BEF8C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96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FD5B-1140-48B1-A447-2F390882191E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D2563-26FF-405B-8F3A-C4B618E1C58F}" type="datetime1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9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лна 4"/>
          <p:cNvSpPr/>
          <p:nvPr/>
        </p:nvSpPr>
        <p:spPr>
          <a:xfrm>
            <a:off x="1382879" y="914827"/>
            <a:ext cx="7272808" cy="4394151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Повторение грамматических времен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235326" y="1787858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32311" y="6100550"/>
            <a:ext cx="378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Ушакова Е.С.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35315" y="638629"/>
            <a:ext cx="7058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We are reading the adverts at the moment.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76402" y="1168402"/>
            <a:ext cx="7362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</a:t>
            </a:r>
            <a:r>
              <a:rPr lang="en-US" sz="2400" dirty="0" smtClean="0">
                <a:solidFill>
                  <a:srgbClr val="C00000"/>
                </a:solidFill>
              </a:rPr>
              <a:t>……………………</a:t>
            </a:r>
            <a:r>
              <a:rPr lang="en-US" sz="2400" dirty="0" smtClean="0"/>
              <a:t> the adverts at the moment.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264229" y="1059543"/>
            <a:ext cx="3483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are </a:t>
            </a:r>
            <a:r>
              <a:rPr lang="en-US" sz="2400" dirty="0" smtClean="0">
                <a:solidFill>
                  <a:srgbClr val="7030A0"/>
                </a:solidFill>
              </a:rPr>
              <a:t>not reading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1087" y="1683660"/>
            <a:ext cx="7409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……………………….. </a:t>
            </a:r>
            <a:r>
              <a:rPr lang="en-US" sz="2400" dirty="0" smtClean="0"/>
              <a:t>the adverts at the moment?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65086" y="1603827"/>
            <a:ext cx="2677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Are they reading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51428" y="2540000"/>
            <a:ext cx="7141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Jane </a:t>
            </a:r>
            <a:r>
              <a:rPr lang="en-US" sz="2400" dirty="0" smtClean="0">
                <a:solidFill>
                  <a:srgbClr val="C00000"/>
                </a:solidFill>
              </a:rPr>
              <a:t>…...</a:t>
            </a:r>
            <a:r>
              <a:rPr lang="en-US" sz="2400" dirty="0" smtClean="0"/>
              <a:t> taking pictures now. 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01257" y="2467428"/>
            <a:ext cx="478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is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8058" y="2997200"/>
            <a:ext cx="7141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Jane </a:t>
            </a:r>
            <a:r>
              <a:rPr lang="en-US" sz="2400" dirty="0" smtClean="0">
                <a:solidFill>
                  <a:srgbClr val="C00000"/>
                </a:solidFill>
              </a:rPr>
              <a:t>…...................</a:t>
            </a:r>
            <a:r>
              <a:rPr lang="en-US" sz="2400" dirty="0" smtClean="0"/>
              <a:t> pictures now. 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1602" y="2873829"/>
            <a:ext cx="214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i</a:t>
            </a:r>
            <a:r>
              <a:rPr lang="en-US" sz="2400" dirty="0" smtClean="0">
                <a:solidFill>
                  <a:srgbClr val="7030A0"/>
                </a:solidFill>
              </a:rPr>
              <a:t>s not taking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49830" y="3454401"/>
            <a:ext cx="7141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</a:t>
            </a:r>
            <a:r>
              <a:rPr lang="en-US" sz="2400" dirty="0" smtClean="0">
                <a:solidFill>
                  <a:srgbClr val="C00000"/>
                </a:solidFill>
              </a:rPr>
              <a:t>…..</a:t>
            </a:r>
            <a:r>
              <a:rPr lang="en-US" sz="2400" dirty="0" smtClean="0"/>
              <a:t> Jane </a:t>
            </a:r>
            <a:r>
              <a:rPr lang="en-US" sz="2400" dirty="0" smtClean="0">
                <a:solidFill>
                  <a:srgbClr val="C00000"/>
                </a:solidFill>
              </a:rPr>
              <a:t>..............</a:t>
            </a:r>
            <a:r>
              <a:rPr lang="en-US" sz="2400" dirty="0" smtClean="0"/>
              <a:t> pictures now? 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7488" y="3389085"/>
            <a:ext cx="124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taking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79601" y="3360057"/>
            <a:ext cx="573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I</a:t>
            </a:r>
            <a:r>
              <a:rPr lang="en-US" sz="2400" dirty="0" smtClean="0">
                <a:solidFill>
                  <a:srgbClr val="7030A0"/>
                </a:solidFill>
              </a:rPr>
              <a:t>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82057" y="4426857"/>
            <a:ext cx="6676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I </a:t>
            </a:r>
            <a:r>
              <a:rPr lang="en-US" sz="2400" dirty="0" smtClean="0">
                <a:solidFill>
                  <a:srgbClr val="C00000"/>
                </a:solidFill>
              </a:rPr>
              <a:t>…..</a:t>
            </a:r>
            <a:r>
              <a:rPr lang="en-US" sz="2400" dirty="0" smtClean="0"/>
              <a:t> listening to the music now.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2971" y="4354286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am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3828" y="4985657"/>
            <a:ext cx="6676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I</a:t>
            </a:r>
            <a:r>
              <a:rPr lang="en-US" sz="2400" dirty="0" smtClean="0">
                <a:solidFill>
                  <a:srgbClr val="C00000"/>
                </a:solidFill>
              </a:rPr>
              <a:t> …………………..  </a:t>
            </a:r>
            <a:r>
              <a:rPr lang="en-US" sz="2400" dirty="0" smtClean="0"/>
              <a:t>to the music now.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090057" y="4934856"/>
            <a:ext cx="303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am not listening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7542" y="5573486"/>
            <a:ext cx="6676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C00000"/>
                </a:solidFill>
              </a:rPr>
              <a:t>……</a:t>
            </a:r>
            <a:r>
              <a:rPr lang="en-US" sz="2400" dirty="0" smtClean="0"/>
              <a:t> you </a:t>
            </a:r>
            <a:r>
              <a:rPr lang="en-US" sz="2400" dirty="0" smtClean="0">
                <a:solidFill>
                  <a:srgbClr val="C00000"/>
                </a:solidFill>
              </a:rPr>
              <a:t>…………</a:t>
            </a:r>
            <a:r>
              <a:rPr lang="en-US" sz="2400" dirty="0" smtClean="0"/>
              <a:t>  to the music now?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814285" y="5471887"/>
            <a:ext cx="1335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Are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4743" y="5515428"/>
            <a:ext cx="210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listening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7" name="Плюс 26"/>
          <p:cNvSpPr/>
          <p:nvPr/>
        </p:nvSpPr>
        <p:spPr>
          <a:xfrm>
            <a:off x="8345496" y="653142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инус 27"/>
          <p:cNvSpPr/>
          <p:nvPr/>
        </p:nvSpPr>
        <p:spPr>
          <a:xfrm>
            <a:off x="8550431" y="1060278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справка 28">
            <a:hlinkClick r:id="" action="ppaction://noaction" highlightClick="1"/>
          </p:cNvPr>
          <p:cNvSpPr/>
          <p:nvPr/>
        </p:nvSpPr>
        <p:spPr>
          <a:xfrm>
            <a:off x="8688640" y="2085182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люс 29"/>
          <p:cNvSpPr/>
          <p:nvPr/>
        </p:nvSpPr>
        <p:spPr>
          <a:xfrm>
            <a:off x="6676354" y="2670632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Минус 30"/>
          <p:cNvSpPr/>
          <p:nvPr/>
        </p:nvSpPr>
        <p:spPr>
          <a:xfrm>
            <a:off x="6736146" y="3135825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справка 31">
            <a:hlinkClick r:id="" action="ppaction://noaction" highlightClick="1"/>
          </p:cNvPr>
          <p:cNvSpPr/>
          <p:nvPr/>
        </p:nvSpPr>
        <p:spPr>
          <a:xfrm>
            <a:off x="6816298" y="3493071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люс 32"/>
          <p:cNvSpPr/>
          <p:nvPr/>
        </p:nvSpPr>
        <p:spPr>
          <a:xfrm>
            <a:off x="7358525" y="4528458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Минус 33"/>
          <p:cNvSpPr/>
          <p:nvPr/>
        </p:nvSpPr>
        <p:spPr>
          <a:xfrm>
            <a:off x="7418317" y="5124278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справка 34">
            <a:hlinkClick r:id="" action="ppaction://noaction" highlightClick="1"/>
          </p:cNvPr>
          <p:cNvSpPr/>
          <p:nvPr/>
        </p:nvSpPr>
        <p:spPr>
          <a:xfrm>
            <a:off x="7498469" y="5554094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0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302" y="1561311"/>
            <a:ext cx="6139971" cy="4604979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96716" y="673768"/>
            <a:ext cx="7828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Различие между Настоящим и</a:t>
            </a:r>
          </a:p>
          <a:p>
            <a:r>
              <a:rPr lang="ru-RU" sz="2400" dirty="0" smtClean="0"/>
              <a:t>Настоящим продолженным временем.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940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5413829" y="145143"/>
            <a:ext cx="2423885" cy="242388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6019" y="1140338"/>
            <a:ext cx="6589199" cy="1280890"/>
          </a:xfrm>
        </p:spPr>
        <p:txBody>
          <a:bodyPr/>
          <a:lstStyle/>
          <a:p>
            <a:r>
              <a:rPr lang="en-US" b="1" dirty="0" smtClean="0"/>
              <a:t>Past Simple:</a:t>
            </a:r>
            <a:br>
              <a:rPr lang="en-US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9889" y="195617"/>
            <a:ext cx="2452165" cy="250663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yesterday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Last week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In 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Last Friday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Last month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</a:rPr>
              <a:t>t</a:t>
            </a:r>
            <a:r>
              <a:rPr lang="en-US" sz="2400" b="1" dirty="0" smtClean="0">
                <a:solidFill>
                  <a:schemeClr val="bg1"/>
                </a:solidFill>
              </a:rPr>
              <a:t>wo days ago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English lesson.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635279"/>
              </p:ext>
            </p:extLst>
          </p:nvPr>
        </p:nvGraphicFramePr>
        <p:xfrm>
          <a:off x="1858514" y="3007581"/>
          <a:ext cx="6678304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576"/>
                <a:gridCol w="1669576"/>
                <a:gridCol w="1669576"/>
                <a:gridCol w="1669576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Regular verbs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Irregular verbs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live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eat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hate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have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wait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go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be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take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459850" y="3644097"/>
            <a:ext cx="1282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lived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32555" y="4012586"/>
            <a:ext cx="111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hated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46201" y="436742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waited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46202" y="474956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cried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73497" y="5131704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played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1920" y="3644097"/>
            <a:ext cx="114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ate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94625" y="4053530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had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94624" y="4394724"/>
            <a:ext cx="1201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went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26386" y="4749566"/>
            <a:ext cx="2183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w</a:t>
            </a:r>
            <a:r>
              <a:rPr lang="en-US" b="1" dirty="0" smtClean="0">
                <a:solidFill>
                  <a:srgbClr val="7030A0"/>
                </a:solidFill>
              </a:rPr>
              <a:t>as/were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35567" y="5145351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took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2686" y="914397"/>
            <a:ext cx="357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Простое прошедшее время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3" grpId="0"/>
      <p:bldP spid="24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1146411" y="1610433"/>
            <a:ext cx="941696" cy="80521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1119117" y="3343701"/>
            <a:ext cx="928048" cy="60050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1228298" y="5254391"/>
            <a:ext cx="682388" cy="69603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176215" y="1378424"/>
            <a:ext cx="2021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 smtClean="0">
                <a:solidFill>
                  <a:srgbClr val="7030A0"/>
                </a:solidFill>
              </a:rPr>
              <a:t>V</a:t>
            </a:r>
            <a:r>
              <a:rPr lang="en-US" sz="4000" b="1" dirty="0" err="1" smtClean="0">
                <a:solidFill>
                  <a:srgbClr val="7030A0"/>
                </a:solidFill>
              </a:rPr>
              <a:t>ed</a:t>
            </a:r>
            <a:r>
              <a:rPr lang="en-US" sz="4000" b="1" dirty="0" smtClean="0">
                <a:solidFill>
                  <a:srgbClr val="7030A0"/>
                </a:solidFill>
              </a:rPr>
              <a:t> / 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0250" y="2991140"/>
            <a:ext cx="26885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didn’t +</a:t>
            </a:r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835827" y="1514902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794077" y="18424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pic>
        <p:nvPicPr>
          <p:cNvPr id="17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851749" y="3209499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796351" y="35916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20454" y="5163408"/>
            <a:ext cx="10054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Did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3850311" y="4917748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133833" y="4888182"/>
            <a:ext cx="830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51695" y="535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176215" y="1378424"/>
            <a:ext cx="1497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 smtClean="0">
                <a:solidFill>
                  <a:srgbClr val="7030A0"/>
                </a:solidFill>
              </a:rPr>
              <a:t>V</a:t>
            </a:r>
            <a:r>
              <a:rPr lang="en-US" sz="4000" b="1" dirty="0" err="1" smtClean="0">
                <a:solidFill>
                  <a:srgbClr val="7030A0"/>
                </a:solidFill>
              </a:rPr>
              <a:t>ed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9529" y="1407452"/>
            <a:ext cx="10310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r>
              <a:rPr lang="en-US" sz="2800" b="1" dirty="0">
                <a:solidFill>
                  <a:srgbClr val="7030A0"/>
                </a:solidFill>
              </a:rPr>
              <a:t>2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2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1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t">
              <a:spcBef>
                <a:spcPts val="0"/>
              </a:spcBef>
            </a:pPr>
            <a:r>
              <a:rPr lang="ru-RU" sz="1000" dirty="0">
                <a:latin typeface="Arial" panose="020B0604020202020204" pitchFamily="34" charset="0"/>
              </a:rPr>
              <a:t/>
            </a:r>
            <a:br>
              <a:rPr lang="ru-RU" sz="1000" dirty="0">
                <a:latin typeface="Arial" panose="020B0604020202020204" pitchFamily="34" charset="0"/>
              </a:rPr>
            </a:br>
            <a:endParaRPr lang="ru-RU" sz="1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English lesson. 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51379" y="928045"/>
            <a:ext cx="6673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Last summer he enjoy</a:t>
            </a:r>
            <a:r>
              <a:rPr lang="en-US" sz="2400" dirty="0" smtClean="0">
                <a:solidFill>
                  <a:srgbClr val="FF0000"/>
                </a:solidFill>
              </a:rPr>
              <a:t>ed</a:t>
            </a:r>
            <a:r>
              <a:rPr lang="en-US" sz="2400" dirty="0" smtClean="0"/>
              <a:t> sunbathing.</a:t>
            </a:r>
          </a:p>
          <a:p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58037" y="1543338"/>
            <a:ext cx="6569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Last summer </a:t>
            </a:r>
            <a:r>
              <a:rPr lang="en-US" sz="2400" dirty="0" smtClean="0"/>
              <a:t>he </a:t>
            </a:r>
            <a:r>
              <a:rPr lang="en-US" sz="2400" dirty="0" smtClean="0">
                <a:solidFill>
                  <a:srgbClr val="C00000"/>
                </a:solidFill>
              </a:rPr>
              <a:t>…………………</a:t>
            </a:r>
            <a:r>
              <a:rPr lang="en-US" sz="2400" dirty="0" smtClean="0"/>
              <a:t> sunbathing.</a:t>
            </a:r>
            <a:endParaRPr lang="en-US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584850" y="2139945"/>
            <a:ext cx="64459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……</a:t>
            </a:r>
            <a:r>
              <a:rPr lang="en-US" sz="2400" dirty="0" smtClean="0"/>
              <a:t> </a:t>
            </a:r>
            <a:r>
              <a:rPr lang="en-US" sz="2400" dirty="0"/>
              <a:t>he </a:t>
            </a:r>
            <a:r>
              <a:rPr lang="en-US" sz="2400" dirty="0" smtClean="0"/>
              <a:t>…………. </a:t>
            </a:r>
            <a:r>
              <a:rPr lang="en-US" sz="2400" dirty="0"/>
              <a:t>sunbathing last </a:t>
            </a:r>
            <a:r>
              <a:rPr lang="en-US" sz="2400" dirty="0" smtClean="0"/>
              <a:t>summer?</a:t>
            </a:r>
            <a:endParaRPr lang="en-US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68635" y="1430049"/>
            <a:ext cx="2055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didn’t enjoy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0114" y="2061029"/>
            <a:ext cx="771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Did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36521" y="2025134"/>
            <a:ext cx="108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enjoy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20615" y="3861231"/>
            <a:ext cx="5718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Last Friday we tr</a:t>
            </a:r>
            <a:r>
              <a:rPr lang="en-US" sz="2400" dirty="0" smtClean="0">
                <a:solidFill>
                  <a:srgbClr val="FF0000"/>
                </a:solidFill>
              </a:rPr>
              <a:t>ied</a:t>
            </a:r>
            <a:r>
              <a:rPr lang="en-US" sz="2400" dirty="0" smtClean="0"/>
              <a:t> windsurfing.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60882" y="4345683"/>
            <a:ext cx="6887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Last Friday </a:t>
            </a:r>
            <a:r>
              <a:rPr lang="en-US" sz="2400" dirty="0" smtClean="0"/>
              <a:t>we </a:t>
            </a:r>
            <a:r>
              <a:rPr lang="en-US" sz="2400" dirty="0" smtClean="0">
                <a:solidFill>
                  <a:srgbClr val="C00000"/>
                </a:solidFill>
              </a:rPr>
              <a:t>…………………</a:t>
            </a:r>
            <a:r>
              <a:rPr lang="en-US" sz="2400" dirty="0" smtClean="0"/>
              <a:t>  windsurfing</a:t>
            </a:r>
            <a:r>
              <a:rPr lang="en-US" sz="2400" dirty="0"/>
              <a:t>.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82901" y="4955285"/>
            <a:ext cx="7436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…………….</a:t>
            </a:r>
            <a:r>
              <a:rPr lang="en-US" sz="2400" dirty="0" smtClean="0"/>
              <a:t>  windsurfing last Friday?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592107" y="2756803"/>
            <a:ext cx="5557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When</a:t>
            </a:r>
            <a:r>
              <a:rPr lang="en-US" sz="2400" dirty="0" smtClean="0">
                <a:solidFill>
                  <a:srgbClr val="FF0000"/>
                </a:solidFill>
              </a:rPr>
              <a:t> ……</a:t>
            </a:r>
            <a:r>
              <a:rPr lang="en-US" sz="2400" dirty="0" smtClean="0"/>
              <a:t> </a:t>
            </a:r>
            <a:r>
              <a:rPr lang="en-US" sz="2400" dirty="0"/>
              <a:t>he </a:t>
            </a:r>
            <a:r>
              <a:rPr lang="en-US" sz="2400" dirty="0" smtClean="0">
                <a:solidFill>
                  <a:srgbClr val="C00000"/>
                </a:solidFill>
              </a:rPr>
              <a:t>………….</a:t>
            </a:r>
            <a:r>
              <a:rPr lang="en-US" sz="2400" dirty="0" smtClean="0"/>
              <a:t> sunbathing?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619829" y="2677886"/>
            <a:ext cx="75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</a:t>
            </a:r>
            <a:r>
              <a:rPr lang="en-US" sz="2400" dirty="0" smtClean="0">
                <a:solidFill>
                  <a:srgbClr val="7030A0"/>
                </a:solidFill>
              </a:rPr>
              <a:t>id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016236" y="2641991"/>
            <a:ext cx="108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enjoy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6442" y="4289363"/>
            <a:ext cx="1600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didn’t try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65234" y="4826391"/>
            <a:ext cx="1858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Did you try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990158" y="5470542"/>
            <a:ext cx="7436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When </a:t>
            </a:r>
            <a:r>
              <a:rPr lang="en-US" sz="2400" dirty="0" smtClean="0">
                <a:solidFill>
                  <a:srgbClr val="C00000"/>
                </a:solidFill>
              </a:rPr>
              <a:t>……………. </a:t>
            </a:r>
            <a:r>
              <a:rPr lang="en-US" sz="2400" dirty="0" smtClean="0"/>
              <a:t>   windsurfing?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959463" y="5414219"/>
            <a:ext cx="1840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did </a:t>
            </a:r>
            <a:r>
              <a:rPr lang="en-US" sz="2400" dirty="0">
                <a:solidFill>
                  <a:srgbClr val="7030A0"/>
                </a:solidFill>
              </a:rPr>
              <a:t>you try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2" name="Плюс 21"/>
          <p:cNvSpPr/>
          <p:nvPr/>
        </p:nvSpPr>
        <p:spPr>
          <a:xfrm>
            <a:off x="8505154" y="1001483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8521404" y="1655362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справка 29">
            <a:hlinkClick r:id="" action="ppaction://noaction" highlightClick="1"/>
          </p:cNvPr>
          <p:cNvSpPr/>
          <p:nvPr/>
        </p:nvSpPr>
        <p:spPr>
          <a:xfrm>
            <a:off x="8572528" y="2201290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8026401" y="2888338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WHEN 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2" name="Плюс 31"/>
          <p:cNvSpPr/>
          <p:nvPr/>
        </p:nvSpPr>
        <p:spPr>
          <a:xfrm>
            <a:off x="8461606" y="3947887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Минус 32"/>
          <p:cNvSpPr/>
          <p:nvPr/>
        </p:nvSpPr>
        <p:spPr>
          <a:xfrm>
            <a:off x="8521398" y="4413080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правляющая кнопка: справка 33">
            <a:hlinkClick r:id="" action="ppaction://noaction" highlightClick="1"/>
          </p:cNvPr>
          <p:cNvSpPr/>
          <p:nvPr/>
        </p:nvSpPr>
        <p:spPr>
          <a:xfrm>
            <a:off x="8514466" y="4973522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997372" y="5602513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WHEN ?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3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8" grpId="0"/>
      <p:bldP spid="9" grpId="0"/>
      <p:bldP spid="10" grpId="0"/>
      <p:bldP spid="19" grpId="0"/>
      <p:bldP spid="20" grpId="0"/>
      <p:bldP spid="24" grpId="0"/>
      <p:bldP spid="25" grpId="0"/>
      <p:bldP spid="26" grpId="0"/>
      <p:bldP spid="27" grpId="0"/>
      <p:bldP spid="11" grpId="0"/>
      <p:bldP spid="12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25834" t="14748" r="26698" b="38980"/>
          <a:stretch/>
        </p:blipFill>
        <p:spPr>
          <a:xfrm>
            <a:off x="1118937" y="1323474"/>
            <a:ext cx="7652084" cy="4712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402" y="3096128"/>
            <a:ext cx="946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went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65684" y="3328737"/>
            <a:ext cx="1652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clean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21831" y="3613485"/>
            <a:ext cx="356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revised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49052" y="3910264"/>
            <a:ext cx="2614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finished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501189" y="3348790"/>
            <a:ext cx="3208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453063" y="3589421"/>
            <a:ext cx="545431" cy="80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882190" y="3906253"/>
            <a:ext cx="5935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800600" y="4134852"/>
            <a:ext cx="561474" cy="64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90275" y="4191000"/>
            <a:ext cx="1058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plays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3685674" y="4467726"/>
            <a:ext cx="513347" cy="32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54179" y="4479760"/>
            <a:ext cx="78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do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64832" y="4451684"/>
            <a:ext cx="214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like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106779" y="4656221"/>
            <a:ext cx="529389" cy="112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94020" y="4728411"/>
            <a:ext cx="110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went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617495" y="5045243"/>
            <a:ext cx="2406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971800" y="5041232"/>
            <a:ext cx="1299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want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243137" y="5293894"/>
            <a:ext cx="577516" cy="64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136232" y="5321968"/>
            <a:ext cx="1652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mowed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4491790" y="5542547"/>
            <a:ext cx="513347" cy="3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931694" y="5614737"/>
            <a:ext cx="78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was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3866147" y="5851358"/>
            <a:ext cx="208547" cy="32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09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21" grpId="0"/>
      <p:bldP spid="24" grpId="0"/>
      <p:bldP spid="25" grpId="0"/>
      <p:bldP spid="28" grpId="0"/>
      <p:bldP spid="33" grpId="0"/>
      <p:bldP spid="36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15904" y="2579426"/>
            <a:ext cx="5581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Thank you!!!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9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усеченными противолежащими углами 10"/>
          <p:cNvSpPr/>
          <p:nvPr/>
        </p:nvSpPr>
        <p:spPr>
          <a:xfrm>
            <a:off x="5370286" y="261257"/>
            <a:ext cx="2206171" cy="26416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3701" y="1281787"/>
            <a:ext cx="3503099" cy="61414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Present Simple</a:t>
            </a:r>
            <a:br>
              <a:rPr lang="en-US" b="1" dirty="0" smtClean="0"/>
            </a:br>
            <a:r>
              <a:rPr lang="en-US" sz="2400" dirty="0" smtClean="0"/>
              <a:t>everyday routine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5493431" y="413332"/>
            <a:ext cx="2452165" cy="250663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</a:rPr>
              <a:t>u</a:t>
            </a:r>
            <a:r>
              <a:rPr lang="en-US" sz="2400" b="1" dirty="0" smtClean="0">
                <a:solidFill>
                  <a:schemeClr val="bg1"/>
                </a:solidFill>
              </a:rPr>
              <a:t>sually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often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seldom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always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sometimes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never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40239" y="3132813"/>
            <a:ext cx="7366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Helen always like</a:t>
            </a:r>
            <a:r>
              <a:rPr lang="en-US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smtClean="0"/>
              <a:t> travelling by train.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19829" y="3765612"/>
            <a:ext cx="60597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……… </a:t>
            </a:r>
            <a:r>
              <a:rPr lang="en-US" sz="2400" dirty="0" smtClean="0"/>
              <a:t>Helen </a:t>
            </a:r>
            <a:r>
              <a:rPr lang="en-US" sz="2400" dirty="0"/>
              <a:t>like travelling by train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48858" y="4441141"/>
            <a:ext cx="60597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Helen </a:t>
            </a:r>
            <a:r>
              <a:rPr lang="en-US" sz="2400" dirty="0" smtClean="0">
                <a:solidFill>
                  <a:srgbClr val="C00000"/>
                </a:solidFill>
              </a:rPr>
              <a:t>………….</a:t>
            </a:r>
            <a:r>
              <a:rPr lang="en-US" sz="2400" dirty="0" smtClean="0"/>
              <a:t>  like </a:t>
            </a:r>
            <a:r>
              <a:rPr lang="en-US" sz="2400" dirty="0"/>
              <a:t>travelling by train. </a:t>
            </a:r>
            <a:endParaRPr lang="en-US" sz="2400" dirty="0" smtClean="0"/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She </a:t>
            </a:r>
            <a:r>
              <a:rPr lang="en-US" sz="2400" dirty="0"/>
              <a:t>usually </a:t>
            </a:r>
            <a:r>
              <a:rPr lang="en-US" sz="2400" dirty="0" smtClean="0"/>
              <a:t>travel </a:t>
            </a:r>
            <a:r>
              <a:rPr lang="en-US" sz="2400" dirty="0"/>
              <a:t>by car.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43314" y="1045027"/>
            <a:ext cx="441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Настоящее время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5232" y="3705726"/>
            <a:ext cx="1239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</a:t>
            </a:r>
            <a:r>
              <a:rPr lang="en-US" sz="2400" dirty="0" smtClean="0">
                <a:solidFill>
                  <a:srgbClr val="7030A0"/>
                </a:solidFill>
              </a:rPr>
              <a:t>oes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7342" y="4351240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doesn’t</a:t>
            </a:r>
            <a:endParaRPr lang="ru-RU" sz="2400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403558" y="5426242"/>
            <a:ext cx="914400" cy="2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07306" y="4920916"/>
            <a:ext cx="1263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travels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17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9" grpId="0"/>
      <p:bldP spid="5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5724" t="31415" r="59786" b="38322"/>
          <a:stretch/>
        </p:blipFill>
        <p:spPr>
          <a:xfrm>
            <a:off x="2213812" y="1860885"/>
            <a:ext cx="5342020" cy="3769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95537" y="1925055"/>
            <a:ext cx="2053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He goes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2526" y="2526633"/>
            <a:ext cx="2053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He has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3979" y="3120190"/>
            <a:ext cx="2053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He sits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3158" y="3697707"/>
            <a:ext cx="2053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He washes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0021" y="4291266"/>
            <a:ext cx="2053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He does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40442" y="4836696"/>
            <a:ext cx="2053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He sees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8380" y="689810"/>
            <a:ext cx="696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Написание глаголов в 3лице </a:t>
            </a:r>
            <a:r>
              <a:rPr lang="ru-RU" sz="2400" dirty="0" err="1" smtClean="0"/>
              <a:t>ед.числе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903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1146411" y="1610433"/>
            <a:ext cx="941696" cy="80521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1119117" y="3343701"/>
            <a:ext cx="928048" cy="60050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1228298" y="5254391"/>
            <a:ext cx="682388" cy="69603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176215" y="1378424"/>
            <a:ext cx="23487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/ </a:t>
            </a:r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r>
              <a:rPr lang="en-US" sz="3600" b="1" dirty="0" smtClean="0">
                <a:solidFill>
                  <a:srgbClr val="7030A0"/>
                </a:solidFill>
              </a:rPr>
              <a:t>s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0250" y="2991140"/>
            <a:ext cx="4907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don’t / doesn’t +</a:t>
            </a:r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835827" y="1514902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794077" y="18424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pic>
        <p:nvPicPr>
          <p:cNvPr id="17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851749" y="3209499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796351" y="35916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20454" y="5163408"/>
            <a:ext cx="263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Do / Does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5374311" y="4870123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514958" y="4888182"/>
            <a:ext cx="830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2820" y="535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449901" y="690785"/>
            <a:ext cx="3503099" cy="61414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Present Simple</a:t>
            </a:r>
            <a:br>
              <a:rPr lang="en-US" b="1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945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65027" y="682388"/>
            <a:ext cx="6837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I often want to see wild animals at the zoo.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53651" y="1066803"/>
            <a:ext cx="307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Today I </a:t>
            </a:r>
            <a:r>
              <a:rPr lang="en-US" dirty="0" smtClean="0">
                <a:solidFill>
                  <a:srgbClr val="C00000"/>
                </a:solidFill>
              </a:rPr>
              <a:t>……………..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06632" y="102766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d</a:t>
            </a:r>
            <a:r>
              <a:rPr lang="en-US" dirty="0" smtClean="0">
                <a:solidFill>
                  <a:srgbClr val="7030A0"/>
                </a:solidFill>
              </a:rPr>
              <a:t>on’t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want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71731" y="2654348"/>
            <a:ext cx="421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My sister always watch comedies.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460308" y="4544711"/>
            <a:ext cx="630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Tom and Mary sometimes </a:t>
            </a:r>
            <a:r>
              <a:rPr lang="en-US" dirty="0" smtClean="0">
                <a:solidFill>
                  <a:srgbClr val="7030A0"/>
                </a:solidFill>
              </a:rPr>
              <a:t>have</a:t>
            </a:r>
            <a:r>
              <a:rPr lang="en-US" dirty="0" smtClean="0"/>
              <a:t> great weekends.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926608" y="1912965"/>
            <a:ext cx="58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………………………  </a:t>
            </a:r>
            <a:r>
              <a:rPr lang="en-US" dirty="0" smtClean="0"/>
              <a:t>to </a:t>
            </a:r>
            <a:r>
              <a:rPr lang="en-US" dirty="0"/>
              <a:t>see wild animals at the zoo?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67175" y="1066800"/>
            <a:ext cx="447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see wild animals at the zoo.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919061" y="1495879"/>
            <a:ext cx="561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......................... </a:t>
            </a:r>
            <a:r>
              <a:rPr lang="en-US" dirty="0" smtClean="0"/>
              <a:t>to </a:t>
            </a:r>
            <a:r>
              <a:rPr lang="en-US" dirty="0"/>
              <a:t>see wild animals at the </a:t>
            </a:r>
            <a:r>
              <a:rPr lang="en-US" dirty="0" smtClean="0"/>
              <a:t>zoo?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790950" y="2419350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watches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H="1">
            <a:off x="4038600" y="2828925"/>
            <a:ext cx="647700" cy="2857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090806" y="3054398"/>
            <a:ext cx="415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sister  </a:t>
            </a:r>
            <a:r>
              <a:rPr lang="en-US" dirty="0" smtClean="0">
                <a:solidFill>
                  <a:srgbClr val="C00000"/>
                </a:solidFill>
              </a:rPr>
              <a:t>…………………</a:t>
            </a:r>
            <a:r>
              <a:rPr lang="en-US" dirty="0" smtClean="0"/>
              <a:t>  comedies.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128734" y="2994932"/>
            <a:ext cx="191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d</a:t>
            </a:r>
            <a:r>
              <a:rPr lang="en-US" dirty="0" smtClean="0">
                <a:solidFill>
                  <a:srgbClr val="7030A0"/>
                </a:solidFill>
              </a:rPr>
              <a:t>oesn’t watch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41820" y="3493002"/>
            <a:ext cx="485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……………………………………   </a:t>
            </a:r>
            <a:r>
              <a:rPr lang="en-US" dirty="0" smtClean="0"/>
              <a:t>comedies?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071913" y="3414486"/>
            <a:ext cx="379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Does your sister always watch 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62231" y="3844973"/>
            <a:ext cx="471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</a:t>
            </a:r>
            <a:r>
              <a:rPr lang="en-US" dirty="0" smtClean="0">
                <a:solidFill>
                  <a:srgbClr val="C00000"/>
                </a:solidFill>
              </a:rPr>
              <a:t>…………………………    </a:t>
            </a:r>
            <a:r>
              <a:rPr lang="en-US" dirty="0" smtClean="0"/>
              <a:t>comedies?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467565" y="4900311"/>
            <a:ext cx="630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Tom and Mary </a:t>
            </a:r>
            <a:r>
              <a:rPr lang="en-US" dirty="0" smtClean="0">
                <a:solidFill>
                  <a:srgbClr val="C00000"/>
                </a:solidFill>
              </a:rPr>
              <a:t>……………… </a:t>
            </a:r>
            <a:r>
              <a:rPr lang="en-US" dirty="0" smtClean="0"/>
              <a:t> great weekends.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60308" y="5255911"/>
            <a:ext cx="630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C00000"/>
                </a:solidFill>
              </a:rPr>
              <a:t>…..</a:t>
            </a:r>
            <a:r>
              <a:rPr lang="en-US" dirty="0" smtClean="0"/>
              <a:t>  Tom and Mary </a:t>
            </a:r>
            <a:r>
              <a:rPr lang="en-US" dirty="0" smtClean="0">
                <a:solidFill>
                  <a:srgbClr val="C00000"/>
                </a:solidFill>
              </a:rPr>
              <a:t>…………</a:t>
            </a:r>
            <a:r>
              <a:rPr lang="en-US" dirty="0" smtClean="0"/>
              <a:t>  great weekends?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438536" y="5626026"/>
            <a:ext cx="630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When </a:t>
            </a:r>
            <a:r>
              <a:rPr lang="en-US" dirty="0" smtClean="0">
                <a:solidFill>
                  <a:srgbClr val="C00000"/>
                </a:solidFill>
              </a:rPr>
              <a:t>……</a:t>
            </a:r>
            <a:r>
              <a:rPr lang="en-US" dirty="0" smtClean="0"/>
              <a:t> Tom and Mary </a:t>
            </a:r>
            <a:r>
              <a:rPr lang="en-US" dirty="0" smtClean="0">
                <a:solidFill>
                  <a:srgbClr val="C00000"/>
                </a:solidFill>
              </a:rPr>
              <a:t>………..</a:t>
            </a:r>
            <a:r>
              <a:rPr lang="en-US" dirty="0" smtClean="0"/>
              <a:t>    weekends?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439886" y="4847772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d</a:t>
            </a:r>
            <a:r>
              <a:rPr lang="en-US" dirty="0" smtClean="0">
                <a:solidFill>
                  <a:srgbClr val="7030A0"/>
                </a:solidFill>
              </a:rPr>
              <a:t>on’t have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7200" y="521062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Do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07566" y="5205112"/>
            <a:ext cx="825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have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89201" y="5537201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d</a:t>
            </a:r>
            <a:r>
              <a:rPr lang="en-US" dirty="0" smtClean="0">
                <a:solidFill>
                  <a:srgbClr val="7030A0"/>
                </a:solidFill>
              </a:rPr>
              <a:t>o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40539" y="5560711"/>
            <a:ext cx="825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have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H="1" flipV="1">
            <a:off x="1814286" y="4731657"/>
            <a:ext cx="1524000" cy="14514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04571" y="4310743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They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88458" y="1436914"/>
            <a:ext cx="179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Do you want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69717" y="1792906"/>
            <a:ext cx="2388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When do you want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792380" y="3781363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does your sister watch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>
            <a:off x="7518182" y="624114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Минус 36"/>
          <p:cNvSpPr/>
          <p:nvPr/>
        </p:nvSpPr>
        <p:spPr>
          <a:xfrm>
            <a:off x="7577974" y="1089307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правляющая кнопка: справка 42">
            <a:hlinkClick r:id="" action="ppaction://noaction" highlightClick="1"/>
          </p:cNvPr>
          <p:cNvSpPr/>
          <p:nvPr/>
        </p:nvSpPr>
        <p:spPr>
          <a:xfrm>
            <a:off x="7658126" y="1446553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547428" y="1901372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WHEN 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4" name="Плюс 43"/>
          <p:cNvSpPr/>
          <p:nvPr/>
        </p:nvSpPr>
        <p:spPr>
          <a:xfrm>
            <a:off x="7670582" y="2619828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Минус 44"/>
          <p:cNvSpPr/>
          <p:nvPr/>
        </p:nvSpPr>
        <p:spPr>
          <a:xfrm>
            <a:off x="7730374" y="3085021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справка 45">
            <a:hlinkClick r:id="" action="ppaction://noaction" highlightClick="1"/>
          </p:cNvPr>
          <p:cNvSpPr/>
          <p:nvPr/>
        </p:nvSpPr>
        <p:spPr>
          <a:xfrm>
            <a:off x="7810526" y="3442267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7699828" y="3897086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WHEN 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8" name="Плюс 47"/>
          <p:cNvSpPr/>
          <p:nvPr/>
        </p:nvSpPr>
        <p:spPr>
          <a:xfrm>
            <a:off x="7692356" y="4441368"/>
            <a:ext cx="464675" cy="4417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Минус 48"/>
          <p:cNvSpPr/>
          <p:nvPr/>
        </p:nvSpPr>
        <p:spPr>
          <a:xfrm>
            <a:off x="7752148" y="4906561"/>
            <a:ext cx="457940" cy="32940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Управляющая кнопка: справка 49">
            <a:hlinkClick r:id="" action="ppaction://noaction" highlightClick="1"/>
          </p:cNvPr>
          <p:cNvSpPr/>
          <p:nvPr/>
        </p:nvSpPr>
        <p:spPr>
          <a:xfrm>
            <a:off x="7832300" y="5263807"/>
            <a:ext cx="336721" cy="3818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7721602" y="5718626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WHEN ?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2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8" grpId="0"/>
      <p:bldP spid="24" grpId="0"/>
      <p:bldP spid="9" grpId="0"/>
      <p:bldP spid="26" grpId="0"/>
      <p:bldP spid="27" grpId="0"/>
      <p:bldP spid="35" grpId="0"/>
      <p:bldP spid="36" grpId="0"/>
      <p:bldP spid="38" grpId="0"/>
      <p:bldP spid="40" grpId="0"/>
      <p:bldP spid="41" grpId="0"/>
      <p:bldP spid="28" grpId="0"/>
      <p:bldP spid="29" grpId="0"/>
      <p:bldP spid="30" grpId="0"/>
      <p:bldP spid="2" grpId="0"/>
      <p:bldP spid="8" grpId="0"/>
      <p:bldP spid="32" grpId="0"/>
      <p:bldP spid="33" grpId="0"/>
      <p:bldP spid="39" grpId="0"/>
      <p:bldP spid="15" grpId="0"/>
      <p:bldP spid="16" grpId="0"/>
      <p:bldP spid="17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усеченными противолежащими углами 10"/>
          <p:cNvSpPr/>
          <p:nvPr/>
        </p:nvSpPr>
        <p:spPr>
          <a:xfrm>
            <a:off x="6125029" y="319314"/>
            <a:ext cx="1843314" cy="1857829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3701" y="962475"/>
            <a:ext cx="4731824" cy="614140"/>
          </a:xfrm>
        </p:spPr>
        <p:txBody>
          <a:bodyPr>
            <a:noAutofit/>
          </a:bodyPr>
          <a:lstStyle/>
          <a:p>
            <a:r>
              <a:rPr lang="en-US" b="1" dirty="0" smtClean="0"/>
              <a:t>Present Continuous</a:t>
            </a:r>
            <a:br>
              <a:rPr lang="en-US" b="1" dirty="0" smtClean="0"/>
            </a:b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6059489" y="271817"/>
            <a:ext cx="2452165" cy="18808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</a:rPr>
              <a:t>now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</a:rPr>
              <a:t>r</a:t>
            </a:r>
            <a:r>
              <a:rPr lang="en-US" sz="2400" b="1" dirty="0" smtClean="0">
                <a:solidFill>
                  <a:schemeClr val="bg1"/>
                </a:solidFill>
              </a:rPr>
              <a:t>ight now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</a:rPr>
              <a:t>a</a:t>
            </a:r>
            <a:r>
              <a:rPr lang="en-US" sz="2400" b="1" dirty="0" smtClean="0">
                <a:solidFill>
                  <a:schemeClr val="bg1"/>
                </a:solidFill>
              </a:rPr>
              <a:t>t the moment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38828" y="2692853"/>
            <a:ext cx="564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Helen </a:t>
            </a:r>
            <a:r>
              <a:rPr lang="en-US" sz="2400" dirty="0" smtClean="0">
                <a:solidFill>
                  <a:srgbClr val="FF0000"/>
                </a:solidFill>
              </a:rPr>
              <a:t>is</a:t>
            </a:r>
            <a:r>
              <a:rPr lang="en-US" sz="2400" dirty="0" smtClean="0"/>
              <a:t> travell</a:t>
            </a:r>
            <a:r>
              <a:rPr lang="en-US" sz="2400" dirty="0" smtClean="0">
                <a:solidFill>
                  <a:srgbClr val="FF0000"/>
                </a:solidFill>
              </a:rPr>
              <a:t>ing</a:t>
            </a:r>
            <a:r>
              <a:rPr lang="en-US" sz="2400" dirty="0" smtClean="0"/>
              <a:t> by train right now.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68824" y="4376449"/>
            <a:ext cx="74412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Is</a:t>
            </a:r>
            <a:r>
              <a:rPr lang="en-US" sz="2400" dirty="0"/>
              <a:t> Helen travell</a:t>
            </a:r>
            <a:r>
              <a:rPr lang="en-US" sz="2400" dirty="0">
                <a:solidFill>
                  <a:srgbClr val="FF0000"/>
                </a:solidFill>
              </a:rPr>
              <a:t>ing</a:t>
            </a:r>
            <a:r>
              <a:rPr lang="en-US" sz="2400" dirty="0"/>
              <a:t> by train </a:t>
            </a:r>
            <a:r>
              <a:rPr lang="en-US" sz="2400" dirty="0" smtClean="0"/>
              <a:t>right now</a:t>
            </a:r>
            <a:r>
              <a:rPr lang="en-US" sz="2400" dirty="0"/>
              <a:t>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33003" y="3592677"/>
            <a:ext cx="61670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Helen </a:t>
            </a:r>
            <a:r>
              <a:rPr lang="en-US" sz="2400" dirty="0">
                <a:solidFill>
                  <a:srgbClr val="FF0000"/>
                </a:solidFill>
              </a:rPr>
              <a:t>is not </a:t>
            </a:r>
            <a:r>
              <a:rPr lang="en-US" sz="2400" dirty="0"/>
              <a:t>travell</a:t>
            </a:r>
            <a:r>
              <a:rPr lang="en-US" sz="2400" dirty="0">
                <a:solidFill>
                  <a:srgbClr val="FF0000"/>
                </a:solidFill>
              </a:rPr>
              <a:t>ing</a:t>
            </a:r>
            <a:r>
              <a:rPr lang="en-US" sz="2400" dirty="0"/>
              <a:t> by train </a:t>
            </a:r>
            <a:r>
              <a:rPr lang="en-US" sz="2400" dirty="0" smtClean="0"/>
              <a:t>right now</a:t>
            </a:r>
            <a:r>
              <a:rPr lang="en-US" sz="2400" dirty="0"/>
              <a:t>.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378856" y="783771"/>
            <a:ext cx="478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Настоящее продолженное время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8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l="38726" t="30990" r="38726" b="39583"/>
          <a:stretch/>
        </p:blipFill>
        <p:spPr>
          <a:xfrm>
            <a:off x="2114549" y="1628404"/>
            <a:ext cx="5219701" cy="3830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68380" y="689810"/>
            <a:ext cx="696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Написание глаголов с  - </a:t>
            </a:r>
            <a:r>
              <a:rPr lang="en-US" sz="2400" dirty="0" err="1" smtClean="0"/>
              <a:t>ing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72050" y="1714500"/>
            <a:ext cx="26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going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3050" y="2343150"/>
            <a:ext cx="26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having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14900" y="2933700"/>
            <a:ext cx="26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sitting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2550" y="3581400"/>
            <a:ext cx="26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seeing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38750" y="4171950"/>
            <a:ext cx="26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visiting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3950" y="4781550"/>
            <a:ext cx="26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lying</a:t>
            </a:r>
            <a:endParaRPr lang="ru-RU" sz="2400" dirty="0">
              <a:solidFill>
                <a:srgbClr val="7030A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36457" y="5254171"/>
            <a:ext cx="725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62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1146411" y="1610433"/>
            <a:ext cx="941696" cy="80521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1119117" y="3343701"/>
            <a:ext cx="928048" cy="60050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1228298" y="5254391"/>
            <a:ext cx="682388" cy="69603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509465" y="1321274"/>
            <a:ext cx="32768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t</a:t>
            </a:r>
            <a:r>
              <a:rPr lang="en-US" sz="3600" b="1" dirty="0" smtClean="0">
                <a:solidFill>
                  <a:srgbClr val="7030A0"/>
                </a:solidFill>
              </a:rPr>
              <a:t>o be </a:t>
            </a:r>
            <a:r>
              <a:rPr lang="en-US" sz="6000" b="1" dirty="0" smtClean="0">
                <a:solidFill>
                  <a:srgbClr val="7030A0"/>
                </a:solidFill>
              </a:rPr>
              <a:t>+</a:t>
            </a:r>
            <a:r>
              <a:rPr lang="en-US" sz="7200" b="1" dirty="0" smtClean="0">
                <a:solidFill>
                  <a:srgbClr val="7030A0"/>
                </a:solidFill>
              </a:rPr>
              <a:t>V</a:t>
            </a:r>
            <a:r>
              <a:rPr lang="en-US" sz="3600" b="1" dirty="0" smtClean="0">
                <a:solidFill>
                  <a:srgbClr val="7030A0"/>
                </a:solidFill>
              </a:rPr>
              <a:t>ing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7875" y="2981615"/>
            <a:ext cx="46554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t</a:t>
            </a:r>
            <a:r>
              <a:rPr lang="en-US" sz="4000" b="1" dirty="0" smtClean="0">
                <a:solidFill>
                  <a:srgbClr val="7030A0"/>
                </a:solidFill>
              </a:rPr>
              <a:t>o be + not +</a:t>
            </a:r>
            <a:r>
              <a:rPr lang="en-US" sz="7200" b="1" dirty="0">
                <a:solidFill>
                  <a:srgbClr val="7030A0"/>
                </a:solidFill>
              </a:rPr>
              <a:t>V</a:t>
            </a:r>
            <a:r>
              <a:rPr lang="en-US" sz="3600" b="1" dirty="0">
                <a:solidFill>
                  <a:srgbClr val="7030A0"/>
                </a:solidFill>
              </a:rPr>
              <a:t>ing</a:t>
            </a:r>
            <a:endParaRPr lang="ru-RU" sz="3600" b="1" dirty="0">
              <a:solidFill>
                <a:srgbClr val="7030A0"/>
              </a:solidFill>
            </a:endParaRPr>
          </a:p>
          <a:p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292902" y="1438702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51152" y="179482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pic>
        <p:nvPicPr>
          <p:cNvPr id="17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2851749" y="3209499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796351" y="35916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20454" y="5163408"/>
            <a:ext cx="1991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To be +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" t="5998" r="6557" b="7005"/>
          <a:stretch/>
        </p:blipFill>
        <p:spPr bwMode="auto">
          <a:xfrm>
            <a:off x="4993311" y="4908223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362558" y="4592907"/>
            <a:ext cx="17395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rgbClr val="7030A0"/>
                </a:solidFill>
              </a:rPr>
              <a:t>V</a:t>
            </a:r>
            <a:r>
              <a:rPr lang="en-US" sz="3600" b="1" dirty="0">
                <a:solidFill>
                  <a:srgbClr val="7030A0"/>
                </a:solidFill>
              </a:rPr>
              <a:t>ing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2820" y="535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116526" y="643160"/>
            <a:ext cx="5112824" cy="61414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Present </a:t>
            </a:r>
            <a:r>
              <a:rPr lang="en-US" b="1" dirty="0"/>
              <a:t>Continuous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7605487" y="391886"/>
            <a:ext cx="13353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</a:t>
            </a:r>
            <a:r>
              <a:rPr lang="en-US" b="1" dirty="0" smtClean="0"/>
              <a:t>o be: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 am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You are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He is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She is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is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We are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They are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33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8" grpId="0"/>
      <p:bldP spid="19" grpId="0"/>
      <p:bldP spid="21" grpId="0"/>
      <p:bldP spid="22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82FF-5F21-4419-A029-CB93F9FDB458}" type="datetime1">
              <a:rPr lang="ru-RU" smtClean="0"/>
              <a:t>12.05.2020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21010" t="16146" r="45754" b="36719"/>
          <a:stretch/>
        </p:blipFill>
        <p:spPr>
          <a:xfrm>
            <a:off x="1962149" y="838200"/>
            <a:ext cx="6641821" cy="5295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8500" y="1866900"/>
            <a:ext cx="3752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is eating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5100" y="352425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am leaving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50" y="285750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are having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350" y="226695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are playing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0" y="388620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 is having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33650" y="485775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are staying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9350" y="5543550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is cooking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76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1198</TotalTime>
  <Words>569</Words>
  <Application>Microsoft Office PowerPoint</Application>
  <PresentationFormat>Экран (4:3)</PresentationFormat>
  <Paragraphs>230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Wingdings</vt:lpstr>
      <vt:lpstr>Wingdings 3</vt:lpstr>
      <vt:lpstr>Легкий дым</vt:lpstr>
      <vt:lpstr>Презентация PowerPoint</vt:lpstr>
      <vt:lpstr>Present Simple everyday routine</vt:lpstr>
      <vt:lpstr>Презентация PowerPoint</vt:lpstr>
      <vt:lpstr>Present Simple </vt:lpstr>
      <vt:lpstr>Презентация PowerPoint</vt:lpstr>
      <vt:lpstr>Present Continuous </vt:lpstr>
      <vt:lpstr>Презентация PowerPoint</vt:lpstr>
      <vt:lpstr>Present Continuous </vt:lpstr>
      <vt:lpstr>Презентация PowerPoint</vt:lpstr>
      <vt:lpstr>Презентация PowerPoint</vt:lpstr>
      <vt:lpstr>Презентация PowerPoint</vt:lpstr>
      <vt:lpstr>Past Simple: 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156</cp:revision>
  <dcterms:created xsi:type="dcterms:W3CDTF">2018-12-05T07:02:39Z</dcterms:created>
  <dcterms:modified xsi:type="dcterms:W3CDTF">2020-05-12T10:02:29Z</dcterms:modified>
</cp:coreProperties>
</file>