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2057"/>
    <a:srgbClr val="660066"/>
    <a:srgbClr val="9933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65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7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7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0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792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87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91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7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99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3F75FC6-C8B5-4797-9268-E48FB25E1504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0D41E6-D81C-4EAB-A57D-3F4FC97BE5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476672"/>
            <a:ext cx="5832648" cy="5861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A02057"/>
                </a:solidFill>
                <a:latin typeface="Times New Roman"/>
                <a:ea typeface="Calibri"/>
                <a:cs typeface="Times New Roman"/>
              </a:rPr>
              <a:t>В</a:t>
            </a:r>
            <a:r>
              <a:rPr lang="ru-RU" sz="2000" dirty="0" smtClean="0">
                <a:solidFill>
                  <a:srgbClr val="A02057"/>
                </a:solidFill>
                <a:effectLst/>
                <a:latin typeface="Times New Roman"/>
                <a:ea typeface="Calibri"/>
                <a:cs typeface="Times New Roman"/>
              </a:rPr>
              <a:t>оронежский </a:t>
            </a:r>
            <a:r>
              <a:rPr lang="ru-RU" sz="2000" dirty="0" smtClean="0">
                <a:solidFill>
                  <a:srgbClr val="A02057"/>
                </a:solidFill>
                <a:effectLst/>
                <a:latin typeface="Times New Roman"/>
                <a:ea typeface="Calibri"/>
                <a:cs typeface="Times New Roman"/>
              </a:rPr>
              <a:t>институт развития образования</a:t>
            </a:r>
            <a:endParaRPr lang="ru-RU" sz="1200" dirty="0">
              <a:solidFill>
                <a:srgbClr val="A02057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Методика развития творческих способностей детей 4-6 лет на занятиях по английскому языку</a:t>
            </a:r>
            <a:endParaRPr lang="ru-RU" sz="12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A02057"/>
                </a:solidFill>
                <a:effectLst/>
                <a:latin typeface="Times New Roman"/>
                <a:ea typeface="Calibri"/>
                <a:cs typeface="Times New Roman"/>
              </a:rPr>
              <a:t>творческий проект слушателей курсов повышения квалификации учителей иностранного (английского) языка по программе «Теория и методика преподавания иностранных языков»</a:t>
            </a:r>
            <a:endParaRPr lang="ru-RU" sz="1200" dirty="0">
              <a:solidFill>
                <a:srgbClr val="A02057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A02057"/>
                </a:solidFill>
                <a:effectLst/>
                <a:latin typeface="Times New Roman"/>
                <a:ea typeface="Calibri"/>
                <a:cs typeface="Times New Roman"/>
              </a:rPr>
              <a:t>                                       </a:t>
            </a:r>
            <a:r>
              <a:rPr lang="ru-RU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Педагог доп. образования                    </a:t>
            </a:r>
            <a:endParaRPr lang="ru-RU" sz="12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                                       МБДОУ «ЦРР - детский сад № 58»</a:t>
            </a:r>
            <a:endParaRPr lang="ru-RU" sz="12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                                       </a:t>
            </a:r>
            <a:r>
              <a:rPr lang="ru-RU" sz="2000" dirty="0" err="1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Савищенко</a:t>
            </a:r>
            <a:r>
              <a:rPr lang="ru-RU" sz="2000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 А.Р.</a:t>
            </a:r>
            <a:endParaRPr lang="ru-RU" sz="12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200" dirty="0" smtClean="0">
              <a:solidFill>
                <a:srgbClr val="A02057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A02057"/>
                </a:solidFill>
                <a:effectLst/>
                <a:latin typeface="Times New Roman"/>
                <a:ea typeface="Calibri"/>
                <a:cs typeface="Times New Roman"/>
              </a:rPr>
              <a:t>Воронеж – 2015</a:t>
            </a:r>
            <a:endParaRPr lang="ru-RU" sz="1200" dirty="0" smtClean="0">
              <a:solidFill>
                <a:srgbClr val="A02057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343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400" b="1" dirty="0" smtClean="0">
                <a:solidFill>
                  <a:srgbClr val="660066"/>
                </a:solidFill>
              </a:rPr>
              <a:t>Спасибо за внимание!</a:t>
            </a:r>
            <a:endParaRPr lang="ru-RU" sz="6400" b="1" dirty="0">
              <a:solidFill>
                <a:srgbClr val="66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18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9364" y="1268760"/>
            <a:ext cx="6048672" cy="148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Творческие способности</a:t>
            </a:r>
            <a:r>
              <a:rPr lang="ru-RU" sz="200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rgbClr val="A02057"/>
                </a:solidFill>
                <a:effectLst/>
                <a:latin typeface="Times New Roman"/>
                <a:ea typeface="Times New Roman"/>
                <a:cs typeface="Times New Roman"/>
              </a:rPr>
              <a:t>– это индивидуально-психологические особенности, качества человека, которые определяют успешность выполнения им творческой деятельности различного рода.</a:t>
            </a:r>
            <a:endParaRPr lang="ru-RU" sz="2000" dirty="0">
              <a:solidFill>
                <a:srgbClr val="A02057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39364" y="3068960"/>
            <a:ext cx="5500024" cy="2426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Основные направления в развитии творческих способностей</a:t>
            </a:r>
            <a:r>
              <a:rPr lang="ru-RU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: </a:t>
            </a:r>
            <a:endParaRPr lang="ru-RU" dirty="0" smtClean="0">
              <a:solidFill>
                <a:srgbClr val="7030A0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A02057"/>
                </a:solidFill>
                <a:effectLst/>
                <a:latin typeface="Times New Roman"/>
                <a:ea typeface="Times New Roman"/>
                <a:cs typeface="Times New Roman"/>
              </a:rPr>
              <a:t>1. Развитие качеств мышления, которые формируют                       креативность. </a:t>
            </a:r>
            <a:endParaRPr lang="ru-RU" dirty="0" smtClean="0">
              <a:solidFill>
                <a:srgbClr val="A02057"/>
              </a:solidFill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2.</a:t>
            </a:r>
            <a:r>
              <a:rPr lang="ru-RU" dirty="0" smtClean="0">
                <a:solidFill>
                  <a:srgbClr val="A02057"/>
                </a:solidFill>
                <a:effectLst/>
                <a:latin typeface="Times New Roman"/>
                <a:ea typeface="Times New Roman"/>
                <a:cs typeface="Times New Roman"/>
              </a:rPr>
              <a:t> Развитие воображения. </a:t>
            </a:r>
            <a:endParaRPr lang="ru-RU" dirty="0">
              <a:solidFill>
                <a:srgbClr val="A02057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966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42997"/>
            <a:ext cx="6318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60066"/>
                </a:solidFill>
              </a:rPr>
              <a:t>Мышление</a:t>
            </a:r>
            <a:r>
              <a:rPr lang="ru-RU" dirty="0"/>
              <a:t> </a:t>
            </a:r>
            <a:r>
              <a:rPr lang="ru-RU" dirty="0">
                <a:solidFill>
                  <a:srgbClr val="A02057"/>
                </a:solidFill>
              </a:rPr>
              <a:t>— высшая ступень человеческого познания, процесс отражения в мозге окружающего реального мира, основанная на двух принципиально различных психофизиологических механизмах: образования и непрерывного пополнения запаса понятий, представлений и вывода новых суждений и умозаключений</a:t>
            </a:r>
            <a:r>
              <a:rPr lang="ru-RU" dirty="0" smtClean="0">
                <a:solidFill>
                  <a:srgbClr val="A02057"/>
                </a:solidFill>
              </a:rPr>
              <a:t>. </a:t>
            </a:r>
            <a:endParaRPr lang="ru-RU" dirty="0">
              <a:solidFill>
                <a:srgbClr val="A0205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97874"/>
            <a:ext cx="6030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r>
              <a:rPr lang="ru-RU" b="1" dirty="0">
                <a:solidFill>
                  <a:srgbClr val="660066"/>
                </a:solidFill>
              </a:rPr>
              <a:t>Воображение</a:t>
            </a:r>
            <a:r>
              <a:rPr lang="ru-RU" dirty="0">
                <a:solidFill>
                  <a:srgbClr val="660066"/>
                </a:solidFill>
              </a:rPr>
              <a:t> </a:t>
            </a:r>
            <a:r>
              <a:rPr lang="ru-RU" dirty="0">
                <a:solidFill>
                  <a:srgbClr val="A02057"/>
                </a:solidFill>
              </a:rPr>
              <a:t>- это умение конструировать в уме из элементов жизненного опыта (впечатлений, представлений, знаний, переживаний) посредством новых их сочетаний что-либо новое, выходящее за пределы ранее воспринятого. </a:t>
            </a:r>
          </a:p>
        </p:txBody>
      </p:sp>
    </p:spTree>
    <p:extLst>
      <p:ext uri="{BB962C8B-B14F-4D97-AF65-F5344CB8AC3E}">
        <p14:creationId xmlns:p14="http://schemas.microsoft.com/office/powerpoint/2010/main" val="175691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484784"/>
            <a:ext cx="6102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Реализация содержания рабочей программы согласно ФГОС должна осуществляться </a:t>
            </a:r>
            <a:r>
              <a:rPr lang="ru-RU" u="sng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«при сохранении уникальности и </a:t>
            </a:r>
            <a:r>
              <a:rPr lang="ru-RU" u="sng" dirty="0" err="1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самоценности</a:t>
            </a:r>
            <a:r>
              <a:rPr lang="ru-RU" u="sng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 дошкольного детства через основной вид детской деятельности </a:t>
            </a:r>
            <a:r>
              <a:rPr lang="ru-RU" b="1" u="sng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b="1" u="sng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игру</a:t>
            </a:r>
            <a:r>
              <a:rPr lang="ru-RU" b="1" u="sng" dirty="0" smtClean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»</a:t>
            </a:r>
            <a:r>
              <a:rPr lang="ru-RU" u="sng" dirty="0" smtClean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(ФГОС, II.2). </a:t>
            </a:r>
            <a:endParaRPr lang="ru-RU" sz="1400" dirty="0">
              <a:solidFill>
                <a:srgbClr val="A02057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13708" y="3207209"/>
            <a:ext cx="59307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Для развития творческих способностей целесообразно использовать такие игры, как </a:t>
            </a:r>
            <a:r>
              <a:rPr lang="ru-RU" u="sng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пальчиковые</a:t>
            </a:r>
            <a:r>
              <a:rPr lang="ru-RU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u="sng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с игрушкой-персонажем</a:t>
            </a:r>
            <a:r>
              <a:rPr lang="ru-RU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u="sng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драматизации</a:t>
            </a:r>
            <a:r>
              <a:rPr lang="ru-RU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u="sng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сюжетно-ролевые игры</a:t>
            </a:r>
            <a:r>
              <a:rPr lang="ru-RU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solidFill>
                <a:srgbClr val="A02057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25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236" y="692696"/>
            <a:ext cx="6594764" cy="1872208"/>
          </a:xfrm>
        </p:spPr>
        <p:txBody>
          <a:bodyPr/>
          <a:lstStyle/>
          <a:p>
            <a:r>
              <a:rPr lang="ru-RU" sz="2400" b="1" dirty="0">
                <a:solidFill>
                  <a:srgbClr val="A02057"/>
                </a:solidFill>
              </a:rPr>
              <a:t>В своей практике я считаю приоритетными </a:t>
            </a:r>
            <a:r>
              <a:rPr lang="ru-RU" sz="2400" b="1" u="sng" dirty="0">
                <a:solidFill>
                  <a:srgbClr val="A02057"/>
                </a:solidFill>
              </a:rPr>
              <a:t>сюжетно-ролевые игры, </a:t>
            </a:r>
            <a:r>
              <a:rPr lang="ru-RU" sz="2400" b="1" dirty="0">
                <a:solidFill>
                  <a:srgbClr val="A02057"/>
                </a:solidFill>
              </a:rPr>
              <a:t>так как только в сюжете, исполняя роль, ребёнок самостоятельно может общаться на иностранном языке, проявляя свою творческую активность.</a:t>
            </a:r>
            <a:r>
              <a:rPr lang="ru-RU" b="1" dirty="0">
                <a:solidFill>
                  <a:srgbClr val="A02057"/>
                </a:solidFill>
              </a:rPr>
              <a:t/>
            </a:r>
            <a:br>
              <a:rPr lang="ru-RU" b="1" dirty="0">
                <a:solidFill>
                  <a:srgbClr val="A02057"/>
                </a:solidFill>
              </a:rPr>
            </a:br>
            <a:endParaRPr lang="ru-RU" b="1" dirty="0">
              <a:solidFill>
                <a:srgbClr val="A02057"/>
              </a:solidFill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699791" y="2914078"/>
            <a:ext cx="29940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</a:rPr>
              <a:t>Сюжетно-ролевая игра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</a:rPr>
              <a:t>«КАФЕ»</a:t>
            </a:r>
          </a:p>
        </p:txBody>
      </p:sp>
      <p:pic>
        <p:nvPicPr>
          <p:cNvPr id="11" name="Picture 4" descr="DSCF25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180" y="3933056"/>
            <a:ext cx="25146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54299" y="436510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altLang="ru-RU" sz="22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48053" y="4146981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Сюжетно-ролевая игра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«МАГАЗИН»</a:t>
            </a:r>
            <a:endParaRPr lang="ru-RU" alt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273" y="2048693"/>
            <a:ext cx="25114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77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920" y="529324"/>
            <a:ext cx="6372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A02057"/>
                </a:solidFill>
              </a:rPr>
              <a:t>Важными для формирования творческих способностей являются также </a:t>
            </a:r>
            <a:r>
              <a:rPr lang="ru-RU" sz="2000" dirty="0" smtClean="0">
                <a:solidFill>
                  <a:srgbClr val="A02057"/>
                </a:solidFill>
              </a:rPr>
              <a:t> </a:t>
            </a:r>
            <a:r>
              <a:rPr lang="ru-RU" sz="2000" b="1" dirty="0">
                <a:solidFill>
                  <a:srgbClr val="660066"/>
                </a:solidFill>
              </a:rPr>
              <a:t>метод </a:t>
            </a:r>
            <a:r>
              <a:rPr lang="ru-RU" sz="2000" b="1" dirty="0" err="1">
                <a:solidFill>
                  <a:srgbClr val="660066"/>
                </a:solidFill>
              </a:rPr>
              <a:t>эмпатии</a:t>
            </a:r>
            <a:r>
              <a:rPr lang="ru-RU" sz="2000" dirty="0">
                <a:solidFill>
                  <a:srgbClr val="660066"/>
                </a:solidFill>
              </a:rPr>
              <a:t> </a:t>
            </a:r>
            <a:r>
              <a:rPr lang="ru-RU" sz="2000" dirty="0">
                <a:solidFill>
                  <a:srgbClr val="A02057"/>
                </a:solidFill>
              </a:rPr>
              <a:t>и </a:t>
            </a:r>
            <a:r>
              <a:rPr lang="ru-RU" sz="2000" b="1" dirty="0">
                <a:solidFill>
                  <a:srgbClr val="660066"/>
                </a:solidFill>
              </a:rPr>
              <a:t>метод исследования</a:t>
            </a:r>
            <a:r>
              <a:rPr lang="ru-RU" sz="2000" dirty="0">
                <a:solidFill>
                  <a:srgbClr val="A02057"/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8840" y="1772816"/>
            <a:ext cx="71178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>
                <a:solidFill>
                  <a:srgbClr val="993366"/>
                </a:solidFill>
              </a:rPr>
              <a:t>Метод </a:t>
            </a:r>
            <a:r>
              <a:rPr lang="ru-RU" sz="2000" u="sng" dirty="0" err="1">
                <a:solidFill>
                  <a:srgbClr val="993366"/>
                </a:solidFill>
              </a:rPr>
              <a:t>эмпатии</a:t>
            </a:r>
            <a:r>
              <a:rPr lang="ru-RU" sz="2000" dirty="0">
                <a:solidFill>
                  <a:srgbClr val="993366"/>
                </a:solidFill>
              </a:rPr>
              <a:t> (вживания) означает «</a:t>
            </a:r>
            <a:r>
              <a:rPr lang="ru-RU" sz="2000" dirty="0" err="1">
                <a:solidFill>
                  <a:srgbClr val="993366"/>
                </a:solidFill>
              </a:rPr>
              <a:t>вчувствование</a:t>
            </a:r>
            <a:r>
              <a:rPr lang="ru-RU" sz="2000" dirty="0">
                <a:solidFill>
                  <a:srgbClr val="993366"/>
                </a:solidFill>
              </a:rPr>
              <a:t>» человека в состояние другого объекта. Человек превращается в другого человека, в животных (птиц, зверей, насекомых, рыб), в растения (в ромашку, березу, ель), в объекты неживой природы (телевизор, солнце, мяч).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7744" y="3653071"/>
            <a:ext cx="6480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>
                <a:solidFill>
                  <a:srgbClr val="A02057"/>
                </a:solidFill>
              </a:rPr>
              <a:t>Метод исследования</a:t>
            </a:r>
            <a:r>
              <a:rPr lang="ru-RU" sz="2000" dirty="0">
                <a:solidFill>
                  <a:srgbClr val="A02057"/>
                </a:solidFill>
              </a:rPr>
              <a:t>. Выбирается объект исследования природный, культурный, словесный или иной (погода, одежда, стихи или другое).</a:t>
            </a:r>
          </a:p>
        </p:txBody>
      </p:sp>
    </p:spTree>
    <p:extLst>
      <p:ext uri="{BB962C8B-B14F-4D97-AF65-F5344CB8AC3E}">
        <p14:creationId xmlns:p14="http://schemas.microsoft.com/office/powerpoint/2010/main" val="372156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838" y="1210691"/>
            <a:ext cx="6374532" cy="1244567"/>
          </a:xfrm>
        </p:spPr>
        <p:txBody>
          <a:bodyPr/>
          <a:lstStyle/>
          <a:p>
            <a:pPr lvl="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Театрализованная деятельность</a:t>
            </a:r>
            <a:r>
              <a:rPr lang="ru-RU" sz="24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dirty="0">
                <a:solidFill>
                  <a:srgbClr val="A02057"/>
                </a:solidFill>
                <a:latin typeface="Times New Roman"/>
                <a:ea typeface="Times New Roman"/>
                <a:cs typeface="Times New Roman"/>
              </a:rPr>
              <a:t>– самый распространённый вид детского творчества. Она помогает ребёнку преодолевать робость, неуверенность в себе, застенчивость. В процессе работы над выразительностью реплик персонажей незаметно активизируется словарь ребёнка, совершенствуется звуковая культура речи, её интонационный строй.</a:t>
            </a:r>
            <a:r>
              <a:rPr lang="ru-RU" sz="1400" dirty="0">
                <a:solidFill>
                  <a:srgbClr val="A02057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A02057"/>
                </a:solidFill>
                <a:latin typeface="Calibri"/>
                <a:ea typeface="Calibri"/>
                <a:cs typeface="Times New Roman"/>
              </a:rPr>
            </a:br>
            <a:endParaRPr lang="ru-RU" sz="5500" b="1" u="sng" dirty="0">
              <a:solidFill>
                <a:srgbClr val="66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627534"/>
            <a:ext cx="676875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25970"/>
            <a:ext cx="8244408" cy="786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solidFill>
                <a:srgbClr val="A02057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1027" name="Picture 3" descr="C:\Users\doktor\Desktop\DSCF1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015" y="3212976"/>
            <a:ext cx="3904282" cy="292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oktor\Desktop\DSCF23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01" y="2512852"/>
            <a:ext cx="3904283" cy="292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63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9309" y="692696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660066"/>
                </a:solidFill>
              </a:rPr>
              <a:t>Метод </a:t>
            </a:r>
            <a:r>
              <a:rPr lang="ru-RU" sz="2000" b="1" dirty="0">
                <a:solidFill>
                  <a:srgbClr val="660066"/>
                </a:solidFill>
              </a:rPr>
              <a:t>проекта </a:t>
            </a:r>
            <a:r>
              <a:rPr lang="ru-RU" sz="2000" dirty="0">
                <a:solidFill>
                  <a:srgbClr val="993366"/>
                </a:solidFill>
              </a:rPr>
              <a:t>предполагает специально организованный педагогом и выполняемый детьми комплекс действий, завершающийся созданием творческого продукта. Проектная деятельность требует творческого, исследовательского подхода, инициативы ребенка, коллективного взаимодействия</a:t>
            </a:r>
            <a:r>
              <a:rPr lang="ru-RU" sz="2000" dirty="0" smtClean="0">
                <a:solidFill>
                  <a:srgbClr val="993366"/>
                </a:solidFill>
              </a:rPr>
              <a:t>.</a:t>
            </a:r>
            <a:endParaRPr lang="ru-RU" sz="2000" dirty="0">
              <a:solidFill>
                <a:srgbClr val="99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42930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2924944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A02057"/>
                </a:solidFill>
              </a:rPr>
              <a:t>Типы проектов по английскому языку с детьми </a:t>
            </a:r>
            <a:r>
              <a:rPr lang="ru-RU" sz="2000" dirty="0" smtClean="0">
                <a:solidFill>
                  <a:srgbClr val="A02057"/>
                </a:solidFill>
              </a:rPr>
              <a:t>            дошкольного </a:t>
            </a:r>
            <a:r>
              <a:rPr lang="ru-RU" sz="2000" dirty="0">
                <a:solidFill>
                  <a:srgbClr val="A02057"/>
                </a:solidFill>
              </a:rPr>
              <a:t>возраста: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A02057"/>
                </a:solidFill>
              </a:rPr>
              <a:t>игровой</a:t>
            </a:r>
            <a:r>
              <a:rPr lang="ru-RU" sz="2000" dirty="0">
                <a:solidFill>
                  <a:srgbClr val="A02057"/>
                </a:solidFill>
              </a:rPr>
              <a:t>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A02057"/>
                </a:solidFill>
              </a:rPr>
              <a:t>сюжетно-ролевой</a:t>
            </a:r>
            <a:r>
              <a:rPr lang="ru-RU" sz="2000" dirty="0">
                <a:solidFill>
                  <a:srgbClr val="A02057"/>
                </a:solidFill>
              </a:rPr>
              <a:t>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A02057"/>
                </a:solidFill>
              </a:rPr>
              <a:t>творческий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A02057"/>
                </a:solidFill>
              </a:rPr>
              <a:t>практико-ориентированный</a:t>
            </a:r>
          </a:p>
        </p:txBody>
      </p:sp>
    </p:spTree>
    <p:extLst>
      <p:ext uri="{BB962C8B-B14F-4D97-AF65-F5344CB8AC3E}">
        <p14:creationId xmlns:p14="http://schemas.microsoft.com/office/powerpoint/2010/main" val="388579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44824"/>
            <a:ext cx="6534472" cy="2796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«Если мы будем учить </a:t>
            </a:r>
            <a:r>
              <a:rPr lang="ru-RU" altLang="ru-RU" sz="3200" b="1" u="sng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сегодня</a:t>
            </a:r>
            <a:r>
              <a:rPr lang="ru-RU" altLang="ru-RU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так, как мы учили </a:t>
            </a:r>
            <a:r>
              <a:rPr lang="ru-RU" altLang="ru-RU" sz="3200" b="1" u="sng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вчера</a:t>
            </a:r>
            <a:r>
              <a:rPr lang="ru-RU" altLang="ru-RU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мы украдем у наших детей </a:t>
            </a:r>
            <a:r>
              <a:rPr lang="ru-RU" altLang="ru-RU" sz="3200" b="1" u="sng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завтра</a:t>
            </a:r>
            <a:r>
              <a:rPr lang="ru-RU" altLang="ru-RU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.»</a:t>
            </a:r>
          </a:p>
          <a:p>
            <a:pPr algn="r">
              <a:defRPr/>
            </a:pPr>
            <a:endParaRPr lang="ru-RU" altLang="ru-RU" sz="3200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r">
              <a:defRPr/>
            </a:pPr>
            <a:r>
              <a:rPr lang="ru-RU" altLang="ru-RU" sz="3200" b="1" dirty="0">
                <a:solidFill>
                  <a:srgbClr val="A0205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Джон </a:t>
            </a:r>
            <a:r>
              <a:rPr lang="ru-RU" altLang="ru-RU" sz="3200" b="1" dirty="0" err="1">
                <a:solidFill>
                  <a:srgbClr val="A0205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Дьюи</a:t>
            </a:r>
            <a:endParaRPr lang="ru-RU" altLang="ru-RU" sz="3200" b="1" dirty="0">
              <a:solidFill>
                <a:srgbClr val="A0205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ru-RU" altLang="ru-RU" sz="105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37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15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517</TotalTime>
  <Words>471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Tahoma</vt:lpstr>
      <vt:lpstr>Times New Roman</vt:lpstr>
      <vt:lpstr>115</vt:lpstr>
      <vt:lpstr>Презентация PowerPoint</vt:lpstr>
      <vt:lpstr>Презентация PowerPoint</vt:lpstr>
      <vt:lpstr>Презентация PowerPoint</vt:lpstr>
      <vt:lpstr>Презентация PowerPoint</vt:lpstr>
      <vt:lpstr>В своей практике я считаю приоритетными сюжетно-ролевые игры, так как только в сюжете, исполняя роль, ребёнок самостоятельно может общаться на иностранном языке, проявляя свою творческую активность. </vt:lpstr>
      <vt:lpstr>Презентация PowerPoint</vt:lpstr>
      <vt:lpstr>Театрализованная деятельность – самый распространённый вид детского творчества. Она помогает ребёнку преодолевать робость, неуверенность в себе, застенчивость. В процессе работы над выразительностью реплик персонажей незаметно активизируется словарь ребёнка, совершенствуется звуковая культура речи, её интонационный строй.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doktor</dc:creator>
  <cp:lastModifiedBy>eagle</cp:lastModifiedBy>
  <cp:revision>20</cp:revision>
  <dcterms:created xsi:type="dcterms:W3CDTF">2015-02-19T14:49:16Z</dcterms:created>
  <dcterms:modified xsi:type="dcterms:W3CDTF">2020-06-16T13:41:21Z</dcterms:modified>
</cp:coreProperties>
</file>