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78" r:id="rId4"/>
    <p:sldId id="257" r:id="rId5"/>
    <p:sldId id="258" r:id="rId6"/>
    <p:sldId id="259" r:id="rId7"/>
    <p:sldId id="260" r:id="rId8"/>
    <p:sldId id="272" r:id="rId9"/>
    <p:sldId id="261" r:id="rId10"/>
    <p:sldId id="262" r:id="rId11"/>
    <p:sldId id="273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4" r:id="rId21"/>
    <p:sldId id="28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32656"/>
            <a:ext cx="6388224" cy="1894362"/>
          </a:xfrm>
        </p:spPr>
        <p:txBody>
          <a:bodyPr/>
          <a:lstStyle/>
          <a:p>
            <a:pPr algn="ctr"/>
            <a:r>
              <a:rPr lang="ru-RU" sz="23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Департамента здравоохранения города Москвы</a:t>
            </a:r>
            <a:br>
              <a:rPr lang="ru-RU" sz="23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Медицинский колледж №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2708920"/>
            <a:ext cx="6696744" cy="3888432"/>
          </a:xfrm>
        </p:spPr>
        <p:txBody>
          <a:bodyPr>
            <a:normAutofit fontScale="92500" lnSpcReduction="10000"/>
          </a:bodyPr>
          <a:lstStyle/>
          <a:p>
            <a:pPr lvl="0" algn="ctr">
              <a:buClr>
                <a:srgbClr val="31B6FD"/>
              </a:buClr>
            </a:pPr>
            <a:r>
              <a:rPr lang="ru-RU" sz="3200" dirty="0">
                <a:solidFill>
                  <a:srgbClr val="073E87"/>
                </a:solidFill>
              </a:rPr>
              <a:t>Тема: 4.11.1 </a:t>
            </a:r>
            <a:r>
              <a:rPr lang="ru-RU" sz="3200" dirty="0" smtClean="0">
                <a:solidFill>
                  <a:srgbClr val="073E87"/>
                </a:solidFill>
              </a:rPr>
              <a:t>Эндоскопические </a:t>
            </a:r>
            <a:r>
              <a:rPr lang="ru-RU" sz="3000" dirty="0" smtClean="0">
                <a:solidFill>
                  <a:srgbClr val="073E87"/>
                </a:solidFill>
              </a:rPr>
              <a:t>методы </a:t>
            </a:r>
            <a:r>
              <a:rPr lang="ru-RU" sz="3000" dirty="0">
                <a:solidFill>
                  <a:srgbClr val="073E87"/>
                </a:solidFill>
              </a:rPr>
              <a:t>исследования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Теоритическое занятие 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ОП. 07 Выполнение работ по профессии младшая медицинская сестра по уходу за больными 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Специальность 31.02.01 Лечебное дело</a:t>
            </a:r>
          </a:p>
          <a:p>
            <a:pPr lvl="0" algn="ctr">
              <a:buClr>
                <a:srgbClr val="31B6FD"/>
              </a:buClr>
            </a:pPr>
            <a:endParaRPr lang="ru-RU" sz="2000" dirty="0">
              <a:solidFill>
                <a:srgbClr val="073E87"/>
              </a:solidFill>
            </a:endParaRP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Ермолаева Е.А. – преподаватель</a:t>
            </a: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 профессиональных моделей</a:t>
            </a:r>
          </a:p>
          <a:p>
            <a:pPr lvl="0" algn="ctr">
              <a:buClr>
                <a:srgbClr val="31B6FD"/>
              </a:buClr>
            </a:pPr>
            <a:endParaRPr lang="ru-RU" sz="2000" dirty="0">
              <a:solidFill>
                <a:srgbClr val="073E87"/>
              </a:solidFill>
            </a:endParaRPr>
          </a:p>
          <a:p>
            <a:pPr lvl="0" algn="ctr">
              <a:buClr>
                <a:srgbClr val="31B6FD"/>
              </a:buClr>
            </a:pPr>
            <a:r>
              <a:rPr lang="ru-RU" sz="2000" dirty="0">
                <a:solidFill>
                  <a:srgbClr val="073E87"/>
                </a:solidFill>
              </a:rPr>
              <a:t>Москва 2020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45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фиброэзофагогастродуоденоскопия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136904" cy="57606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Эндоскопическое исследование пищевода, желудка и двенадцатиперстной кишки. </a:t>
            </a:r>
          </a:p>
          <a:p>
            <a:pPr marL="0" indent="0">
              <a:buNone/>
            </a:pPr>
            <a:r>
              <a:rPr lang="ru-RU" dirty="0" smtClean="0"/>
              <a:t>Подготовка:</a:t>
            </a:r>
          </a:p>
          <a:p>
            <a:r>
              <a:rPr lang="ru-RU" dirty="0" smtClean="0"/>
              <a:t>Объяснить пациенту цель </a:t>
            </a:r>
            <a:r>
              <a:rPr lang="ru-RU" dirty="0"/>
              <a:t>и ход процедуры. Подготовить пациента психологически. Убедиться в наличии информированного согласия пациента на проведение данного исследования.</a:t>
            </a:r>
          </a:p>
          <a:p>
            <a:r>
              <a:rPr lang="ru-RU" dirty="0"/>
              <a:t> </a:t>
            </a:r>
            <a:r>
              <a:rPr lang="ru-RU" dirty="0" smtClean="0"/>
              <a:t>Накануне </a:t>
            </a:r>
            <a:r>
              <a:rPr lang="ru-RU" dirty="0"/>
              <a:t>вечером прием пищи не позднее 18 ч. </a:t>
            </a:r>
            <a:r>
              <a:rPr lang="ru-RU" dirty="0" smtClean="0"/>
              <a:t>Проинформировать </a:t>
            </a:r>
            <a:r>
              <a:rPr lang="ru-RU" dirty="0"/>
              <a:t>пациента о том, что исследование проводится натощак. Перед процедурой следует не курить, не пить воду, не принимать лекарственные препараты, не чистить зубы. </a:t>
            </a:r>
          </a:p>
          <a:p>
            <a:r>
              <a:rPr lang="ru-RU" dirty="0" smtClean="0"/>
              <a:t>По </a:t>
            </a:r>
            <a:r>
              <a:rPr lang="ru-RU" dirty="0"/>
              <a:t>назначению врача (при скоплении слизи, при экстренном обследовании) за 1,5–2 ч до исследования промыть желудок.</a:t>
            </a:r>
          </a:p>
          <a:p>
            <a:r>
              <a:rPr lang="ru-RU" dirty="0" smtClean="0"/>
              <a:t>При </a:t>
            </a:r>
            <a:r>
              <a:rPr lang="ru-RU" dirty="0"/>
              <a:t>необходимости по назначению врача проведение </a:t>
            </a:r>
            <a:r>
              <a:rPr lang="ru-RU" dirty="0" smtClean="0"/>
              <a:t> очистительных клизм и </a:t>
            </a:r>
            <a:r>
              <a:rPr lang="ru-RU" dirty="0" err="1" smtClean="0"/>
              <a:t>премедикации</a:t>
            </a:r>
            <a:r>
              <a:rPr lang="ru-RU" dirty="0" smtClean="0"/>
              <a:t> </a:t>
            </a:r>
            <a:r>
              <a:rPr lang="ru-RU" dirty="0"/>
              <a:t>за 30 мин до проведения исследования. </a:t>
            </a:r>
          </a:p>
          <a:p>
            <a:r>
              <a:rPr lang="ru-RU" dirty="0"/>
              <a:t> </a:t>
            </a:r>
            <a:r>
              <a:rPr lang="ru-RU" dirty="0" smtClean="0"/>
              <a:t>Объяснить </a:t>
            </a:r>
            <a:r>
              <a:rPr lang="ru-RU" dirty="0"/>
              <a:t>пациенту правила поведения во время исследования (нельзя разговаривать и глотать слюну). Необходимо на время процедуры вынуть съемные зубные протезы. Взять полотенце.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03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7560840" cy="6266047"/>
          </a:xfrm>
        </p:spPr>
      </p:pic>
    </p:spTree>
    <p:extLst>
      <p:ext uri="{BB962C8B-B14F-4D97-AF65-F5344CB8AC3E}">
        <p14:creationId xmlns:p14="http://schemas.microsoft.com/office/powerpoint/2010/main" val="138169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8136904" cy="59252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После анестезии глоточного кольца 2 % раствором дикаина методом орошения пациенту помогают лечь на левый бок с согнутыми ногами. Эндоскоп вводится через рот. После исследования необходимо убедиться, что пациент находится в удовлетворительном состоянии, проводить его в палату, предупредить, что нельзя принимать пищу в течение 1–2 ч после исследования. </a:t>
            </a:r>
          </a:p>
          <a:p>
            <a:r>
              <a:rPr lang="ru-RU" dirty="0"/>
              <a:t>При возникновении болей в глотке после исследования следует полоскать ротовую полость и глотку 2 % раствором гидрокарбоната натрия. </a:t>
            </a:r>
          </a:p>
          <a:p>
            <a:r>
              <a:rPr lang="ru-RU" dirty="0"/>
              <a:t>Противопоказаниями к проведению ФЭГДС являются: ожоги и сужения пищевода, аневризма аорты, острый инфаркт миокарда, неконтролируемая артериальная гипертензия, кардиоспазм, резко выраженные деформации позвоночника.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99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634082"/>
          </a:xfrm>
        </p:spPr>
        <p:txBody>
          <a:bodyPr/>
          <a:lstStyle/>
          <a:p>
            <a:r>
              <a:rPr lang="ru-RU" dirty="0" err="1" smtClean="0"/>
              <a:t>колоноскопия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931224" cy="58772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Эндоскопическое исследование толстого кишечника.</a:t>
            </a:r>
          </a:p>
          <a:p>
            <a:pPr marL="0" indent="0">
              <a:buNone/>
            </a:pPr>
            <a:r>
              <a:rPr lang="ru-RU" dirty="0" smtClean="0"/>
              <a:t>Подготовка:</a:t>
            </a:r>
          </a:p>
          <a:p>
            <a:r>
              <a:rPr lang="ru-RU" dirty="0"/>
              <a:t>Объяснить пациенту цель и ход процедуры. Подготовить пациента психологически. Убедиться в наличии информированного согласия пациента на проведение данного исследования.</a:t>
            </a:r>
          </a:p>
          <a:p>
            <a:r>
              <a:rPr lang="ru-RU" dirty="0"/>
              <a:t> </a:t>
            </a:r>
            <a:r>
              <a:rPr lang="ru-RU" dirty="0" smtClean="0"/>
              <a:t>За </a:t>
            </a:r>
            <a:r>
              <a:rPr lang="ru-RU" dirty="0"/>
              <a:t>2–3 дня до исследования назначают </a:t>
            </a:r>
            <a:r>
              <a:rPr lang="ru-RU" dirty="0" err="1"/>
              <a:t>бесшлаковую</a:t>
            </a:r>
            <a:r>
              <a:rPr lang="ru-RU" dirty="0"/>
              <a:t> диету, исключить из питания газообразующие продукты (овощи, фрукты, молочные, дрожжевые продукты, черный хлеб, фруктовые соки). </a:t>
            </a:r>
          </a:p>
          <a:p>
            <a:r>
              <a:rPr lang="ru-RU" dirty="0" smtClean="0"/>
              <a:t>Пациентам за </a:t>
            </a:r>
            <a:r>
              <a:rPr lang="ru-RU" dirty="0"/>
              <a:t>2–3 дня до исследования </a:t>
            </a:r>
            <a:r>
              <a:rPr lang="ru-RU" dirty="0" smtClean="0"/>
              <a:t>назначают приём ферментативных препаратов и активированного угля.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Накануне исследования </a:t>
            </a:r>
            <a:r>
              <a:rPr lang="ru-RU" dirty="0"/>
              <a:t>вечером 2 очистительные клизмы объемом 2 л каждая с интервалом в 2 ч; утром в день исследования – 2 очистительные клизмы не позднее, чем за 2 ч до исследования, с интервалом в 30 мин.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необходимости по назначению врача выполняется </a:t>
            </a:r>
            <a:r>
              <a:rPr lang="ru-RU" dirty="0" err="1"/>
              <a:t>премедикация</a:t>
            </a:r>
            <a:r>
              <a:rPr lang="ru-RU" dirty="0"/>
              <a:t> за 30 мин до проведения исследования. </a:t>
            </a:r>
          </a:p>
          <a:p>
            <a:r>
              <a:rPr lang="ru-RU" dirty="0" smtClean="0"/>
              <a:t>Объяснить </a:t>
            </a:r>
            <a:r>
              <a:rPr lang="ru-RU" dirty="0"/>
              <a:t>пациенту правила поведения во время исследования (спокойно лежать на левом боку, расслабиться, не двигаться).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95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645024"/>
            <a:ext cx="6372200" cy="320700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8280920" cy="39604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 </a:t>
            </a:r>
            <a:r>
              <a:rPr lang="ru-RU" dirty="0"/>
              <a:t>время исследования пациента укладывают на кушетку, укрытую простыней, на левый бок с приведенными к животу ногами. После процедуры следует убедиться в удовлетворительном состоянии пациента, проводить его в палату, рекомендовать соблюдение по- стельного режима в течение 2 ч. </a:t>
            </a:r>
          </a:p>
          <a:p>
            <a:r>
              <a:rPr lang="ru-RU" dirty="0"/>
              <a:t>Возможные осложнения исследования: кишечное кровотечение, боли в области живота. Противопоказаниями к проведению </a:t>
            </a:r>
            <a:r>
              <a:rPr lang="ru-RU" dirty="0" err="1"/>
              <a:t>колоноскопии</a:t>
            </a:r>
            <a:r>
              <a:rPr lang="ru-RU" dirty="0"/>
              <a:t> </a:t>
            </a:r>
            <a:r>
              <a:rPr lang="ru-RU" dirty="0" smtClean="0"/>
              <a:t>   являются</a:t>
            </a:r>
            <a:r>
              <a:rPr lang="ru-RU" dirty="0"/>
              <a:t>: шок, острый инфаркт миокарда, перитонит, перфорация кишечника, молниеносная форма колита, массивное кишечное кровотечение.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55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err="1" smtClean="0"/>
              <a:t>ректороманоскопия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352928" cy="58052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Эндоскопическое исследование прямой и сигмовидной кишки.</a:t>
            </a:r>
          </a:p>
          <a:p>
            <a:pPr marL="0" indent="0">
              <a:buNone/>
            </a:pPr>
            <a:r>
              <a:rPr lang="ru-RU" dirty="0" smtClean="0"/>
              <a:t>Подготовка:</a:t>
            </a:r>
          </a:p>
          <a:p>
            <a:r>
              <a:rPr lang="ru-RU" dirty="0"/>
              <a:t>Объяснить Пациенту цель и ход процедуры. Подготовить пациента психологически. Убедиться в наличии информированного согласия пациента на проведение данного исследования. </a:t>
            </a:r>
          </a:p>
          <a:p>
            <a:r>
              <a:rPr lang="ru-RU" dirty="0" smtClean="0"/>
              <a:t>Накануне </a:t>
            </a:r>
            <a:r>
              <a:rPr lang="ru-RU" dirty="0"/>
              <a:t>исследования вечером проводятся 2 очистительные клизмы объемом 2 л каждая с интервалом в 2 ч; утром в день исследования – 2 очистительные клизмы не позднее, чем за 2 ч до исследования, с интервалом в 30 мин. </a:t>
            </a:r>
          </a:p>
          <a:p>
            <a:r>
              <a:rPr lang="ru-RU" dirty="0" smtClean="0"/>
              <a:t>Проинформировать </a:t>
            </a:r>
            <a:r>
              <a:rPr lang="ru-RU" dirty="0"/>
              <a:t>пациента, что исследование проводится </a:t>
            </a:r>
            <a:r>
              <a:rPr lang="ru-RU" dirty="0" smtClean="0"/>
              <a:t>натощак</a:t>
            </a:r>
            <a:r>
              <a:rPr lang="ru-RU" dirty="0"/>
              <a:t> </a:t>
            </a:r>
            <a:r>
              <a:rPr lang="ru-RU" dirty="0" smtClean="0"/>
              <a:t>и после опорожнения мочевого пузыря.</a:t>
            </a:r>
            <a:endParaRPr lang="ru-RU" dirty="0"/>
          </a:p>
          <a:p>
            <a:r>
              <a:rPr lang="ru-RU" dirty="0" smtClean="0"/>
              <a:t>Во </a:t>
            </a:r>
            <a:r>
              <a:rPr lang="ru-RU" dirty="0"/>
              <a:t>время исследования пациента укладывают в положение на спине с приподнятыми и </a:t>
            </a:r>
            <a:r>
              <a:rPr lang="ru-RU" dirty="0" smtClean="0"/>
              <a:t>разведёнными ногами, в </a:t>
            </a:r>
            <a:r>
              <a:rPr lang="ru-RU" dirty="0"/>
              <a:t>прямую кишку вводится гибкий ректоскоп на глубину 25–30 см. </a:t>
            </a:r>
          </a:p>
          <a:p>
            <a:pPr marL="0" indent="0">
              <a:buNone/>
            </a:pPr>
            <a:r>
              <a:rPr lang="ru-RU" dirty="0"/>
              <a:t>Противопоказаниями к </a:t>
            </a:r>
            <a:r>
              <a:rPr lang="ru-RU" dirty="0" err="1"/>
              <a:t>ректороманоскопии</a:t>
            </a:r>
            <a:r>
              <a:rPr lang="ru-RU" dirty="0"/>
              <a:t> являются: острые воспалительные процессы прямой кишки и органов малого таза, значительная кровоточивость слизистой оболочки прямой кишки, стриктуры ее, перитонит, декомпенсация сердечной деятельности, психозы.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98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562074"/>
          </a:xfrm>
        </p:spPr>
        <p:txBody>
          <a:bodyPr/>
          <a:lstStyle/>
          <a:p>
            <a:r>
              <a:rPr lang="ru-RU" dirty="0" smtClean="0"/>
              <a:t>цистоскопия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92696"/>
            <a:ext cx="8435280" cy="59766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 smtClean="0"/>
              <a:t>Эндоскопическое исследование мочевого пузыря</a:t>
            </a:r>
          </a:p>
          <a:p>
            <a:pPr marL="0" indent="0">
              <a:buNone/>
            </a:pPr>
            <a:r>
              <a:rPr lang="ru-RU" sz="2600" dirty="0" smtClean="0"/>
              <a:t>Показания: мочекаменная болезнь, опухоли мочевого пузыря, удаление полипов, доброкачественных опухолей мочевого пузыря.</a:t>
            </a:r>
          </a:p>
          <a:p>
            <a:pPr marL="0" indent="0">
              <a:buNone/>
            </a:pPr>
            <a:r>
              <a:rPr lang="ru-RU" sz="2600" dirty="0" smtClean="0"/>
              <a:t>Подготовка:</a:t>
            </a:r>
          </a:p>
          <a:p>
            <a:r>
              <a:rPr lang="ru-RU" sz="2600" dirty="0"/>
              <a:t>О</a:t>
            </a:r>
            <a:r>
              <a:rPr lang="ru-RU" sz="2600" dirty="0" smtClean="0"/>
              <a:t>бъяснить </a:t>
            </a:r>
            <a:r>
              <a:rPr lang="ru-RU" sz="2600" dirty="0"/>
              <a:t>цель и ход процедуры. Подготовить пациента психологически. Убедиться в наличии информированного согласия пациента на проведение данного исследования. </a:t>
            </a:r>
          </a:p>
          <a:p>
            <a:r>
              <a:rPr lang="ru-RU" sz="2600" dirty="0" smtClean="0"/>
              <a:t>Накануне </a:t>
            </a:r>
            <a:r>
              <a:rPr lang="ru-RU" sz="2600" dirty="0"/>
              <a:t>исследования вечером – легкий ужин, </a:t>
            </a:r>
            <a:r>
              <a:rPr lang="ru-RU" sz="2600" dirty="0" smtClean="0"/>
              <a:t>по показаниям клизма </a:t>
            </a:r>
            <a:r>
              <a:rPr lang="ru-RU" sz="2600" dirty="0"/>
              <a:t>в 22.00. </a:t>
            </a:r>
          </a:p>
          <a:p>
            <a:r>
              <a:rPr lang="ru-RU" sz="2600" dirty="0" smtClean="0"/>
              <a:t>Туалет промежности в день исследования.</a:t>
            </a:r>
            <a:endParaRPr lang="ru-RU" sz="2600" dirty="0"/>
          </a:p>
          <a:p>
            <a:r>
              <a:rPr lang="ru-RU" sz="2600" dirty="0"/>
              <a:t> </a:t>
            </a:r>
            <a:r>
              <a:rPr lang="ru-RU" sz="2600" dirty="0" smtClean="0"/>
              <a:t>Проинформировать </a:t>
            </a:r>
            <a:r>
              <a:rPr lang="ru-RU" sz="2600" dirty="0"/>
              <a:t>пациента, что исследование проводится натощак.</a:t>
            </a:r>
          </a:p>
          <a:p>
            <a:r>
              <a:rPr lang="ru-RU" sz="2600" dirty="0" smtClean="0"/>
              <a:t>Непосредственно </a:t>
            </a:r>
            <a:r>
              <a:rPr lang="ru-RU" sz="2600" dirty="0"/>
              <a:t>перед исследованием пациент должен опорожнить мочевой пузырь. </a:t>
            </a:r>
            <a:endParaRPr lang="ru-RU" sz="2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06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89040"/>
            <a:ext cx="5076056" cy="306896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7984" y="188640"/>
            <a:ext cx="8505130" cy="64807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При проведении процедуры пациента укладывают на гинекологическое/урологическое кресло с приподнятыми и разведенными ногами. По окончании исследования в мочевой пузырь вводится раствор фурацилина 1 : 5000, пациенту предлагается опорожнить мочевой пузырь самостоятельно. После процедуры пациента следует проводить в палату, рекомендовать постельный режим в течение 2 ч. </a:t>
            </a:r>
          </a:p>
          <a:p>
            <a:r>
              <a:rPr lang="ru-RU" dirty="0"/>
              <a:t>Противопоказаниями к цистоскопии являются: острые воспали- тельные процессы уретры, мочевого пузыря и половых органов, </a:t>
            </a:r>
            <a:endParaRPr lang="ru-RU" dirty="0" smtClean="0"/>
          </a:p>
          <a:p>
            <a:pPr marL="187325" indent="0">
              <a:buNone/>
            </a:pPr>
            <a:r>
              <a:rPr lang="ru-RU" dirty="0" smtClean="0"/>
              <a:t>нарушение </a:t>
            </a:r>
            <a:r>
              <a:rPr lang="ru-RU" dirty="0"/>
              <a:t>проходимости </a:t>
            </a:r>
            <a:endParaRPr lang="ru-RU" dirty="0" smtClean="0"/>
          </a:p>
          <a:p>
            <a:pPr marL="187325" indent="0">
              <a:buNone/>
            </a:pPr>
            <a:r>
              <a:rPr lang="ru-RU" dirty="0" smtClean="0"/>
              <a:t>уретры</a:t>
            </a:r>
            <a:r>
              <a:rPr lang="ru-RU" dirty="0"/>
              <a:t>, а также </a:t>
            </a:r>
            <a:endParaRPr lang="ru-RU" dirty="0" smtClean="0"/>
          </a:p>
          <a:p>
            <a:pPr marL="187325" indent="0">
              <a:buNone/>
            </a:pPr>
            <a:r>
              <a:rPr lang="ru-RU" dirty="0" smtClean="0"/>
              <a:t>заболевания </a:t>
            </a:r>
          </a:p>
          <a:p>
            <a:pPr marL="187325" indent="0">
              <a:buNone/>
            </a:pPr>
            <a:r>
              <a:rPr lang="ru-RU" dirty="0" smtClean="0"/>
              <a:t>сердечно-сосудистой</a:t>
            </a:r>
          </a:p>
          <a:p>
            <a:pPr marL="187325" indent="0">
              <a:buNone/>
            </a:pPr>
            <a:r>
              <a:rPr lang="ru-RU" dirty="0" smtClean="0"/>
              <a:t>системы </a:t>
            </a:r>
            <a:r>
              <a:rPr lang="ru-RU" dirty="0"/>
              <a:t>в стадии </a:t>
            </a:r>
            <a:endParaRPr lang="ru-RU" dirty="0" smtClean="0"/>
          </a:p>
          <a:p>
            <a:pPr marL="187325" indent="0">
              <a:buNone/>
            </a:pPr>
            <a:r>
              <a:rPr lang="ru-RU" dirty="0" smtClean="0"/>
              <a:t>декомпенсации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32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064896" cy="606928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Лапароскопия-</a:t>
            </a:r>
            <a:r>
              <a:rPr lang="ru-RU" sz="2800" dirty="0" smtClean="0"/>
              <a:t> эндоскопическое исследование органов брюшной полости</a:t>
            </a:r>
          </a:p>
          <a:p>
            <a:pPr marL="0" indent="0">
              <a:buNone/>
            </a:pPr>
            <a:r>
              <a:rPr lang="ru-RU" sz="2800" dirty="0" smtClean="0"/>
              <a:t>Подготовка как к операции.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Эндоскопическая ретроградная </a:t>
            </a:r>
            <a:r>
              <a:rPr lang="ru-RU" sz="2800" dirty="0" err="1">
                <a:solidFill>
                  <a:srgbClr val="0070C0"/>
                </a:solidFill>
              </a:rPr>
              <a:t>панкреатохолангиография</a:t>
            </a:r>
            <a:r>
              <a:rPr lang="ru-RU" sz="2800" dirty="0">
                <a:solidFill>
                  <a:srgbClr val="0070C0"/>
                </a:solidFill>
              </a:rPr>
              <a:t> (ЭРХПГ) – </a:t>
            </a:r>
            <a:r>
              <a:rPr lang="ru-RU" sz="2800" dirty="0"/>
              <a:t>рентгенологический метод, при котором контрастное вещество вводится через катетер в желчные и панкреатические протоки че- рез большой дуоденальный сосочек при проведении эндоскопического исследования двенадцатиперстной кишки (</a:t>
            </a:r>
            <a:r>
              <a:rPr lang="ru-RU" sz="2800" dirty="0" err="1"/>
              <a:t>фибродуоденоскопии</a:t>
            </a:r>
            <a:r>
              <a:rPr lang="ru-RU" sz="2800" dirty="0"/>
              <a:t>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70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24936" cy="720080"/>
          </a:xfrm>
        </p:spPr>
        <p:txBody>
          <a:bodyPr/>
          <a:lstStyle/>
          <a:p>
            <a:r>
              <a:rPr lang="ru-RU" dirty="0" smtClean="0"/>
              <a:t>Капсульная эндоскопия тонкой кишки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280920" cy="580526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Капсульная эндоскопия тонкой кишки в настоящее время является единственным исследованием, позволяющим исследовать три отдела тонкой кишки на всем их протяжении (двенадцатиперстная, тощая и подвздошная). В качестве эндоскопа при проведении данного исследования используется одноразовая капсула размером 1,1×2,6 см, содержащая видеокамеру и собственный источник света. Накануне исследования пациент должен воздержаться от приема пищи в течение 8 ч. Капсула принимается перорально, ее следует запить небольшим количеством воды. Во время продвижения </a:t>
            </a:r>
            <a:r>
              <a:rPr lang="ru-RU" dirty="0" err="1"/>
              <a:t>видеокапсулы</a:t>
            </a:r>
            <a:r>
              <a:rPr lang="ru-RU" dirty="0"/>
              <a:t> по кишечнику за счет его перистальтики фиксируемые изображения принимаются записывающим устройством, предварительно закрепленном на поясе пациента. Капсула выводится из ЖКТ естественным образом во время дефекации приблизительно через 8 ч после начала исследования. По окончании обследования полученные изображения </a:t>
            </a:r>
            <a:r>
              <a:rPr lang="ru-RU" dirty="0" smtClean="0"/>
              <a:t>просматриваются.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53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024744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Содержание учебного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776864" cy="5040560"/>
          </a:xfrm>
        </p:spPr>
        <p:txBody>
          <a:bodyPr>
            <a:normAutofit/>
          </a:bodyPr>
          <a:lstStyle/>
          <a:p>
            <a:pPr marL="525780" indent="-457200"/>
            <a:r>
              <a:rPr lang="ru-RU" sz="3000" dirty="0" smtClean="0"/>
              <a:t>Виды эндоскопов</a:t>
            </a:r>
          </a:p>
          <a:p>
            <a:pPr marL="525780" indent="-457200"/>
            <a:r>
              <a:rPr lang="ru-RU" sz="3000" dirty="0" smtClean="0"/>
              <a:t>Цель проведения и особенности подготовки пациентов к: бронхоскопии, </a:t>
            </a:r>
            <a:r>
              <a:rPr lang="ru-RU" sz="3000" dirty="0" err="1" smtClean="0"/>
              <a:t>эзофагогастродуаденоскопии</a:t>
            </a:r>
            <a:r>
              <a:rPr lang="ru-RU" sz="3000" dirty="0" smtClean="0"/>
              <a:t>, </a:t>
            </a:r>
            <a:r>
              <a:rPr lang="ru-RU" sz="3000" dirty="0" err="1" smtClean="0"/>
              <a:t>колоскопии</a:t>
            </a:r>
            <a:r>
              <a:rPr lang="ru-RU" sz="3000" dirty="0" smtClean="0"/>
              <a:t>, </a:t>
            </a:r>
            <a:r>
              <a:rPr lang="ru-RU" sz="3000" dirty="0" err="1" smtClean="0"/>
              <a:t>ректороманоскопии</a:t>
            </a:r>
            <a:r>
              <a:rPr lang="ru-RU" sz="3000" dirty="0" smtClean="0"/>
              <a:t>, цистоскопии, лапароскопии, капсульной эндоскопии тонкого кишечника.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7713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20888"/>
            <a:ext cx="7467600" cy="42005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640"/>
            <a:ext cx="634368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24744" cy="108012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704856" cy="4392488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Прочитать материал учебника:</a:t>
            </a:r>
          </a:p>
          <a:p>
            <a:r>
              <a:rPr lang="ru-RU" dirty="0" smtClean="0"/>
              <a:t>Л.И. Кулешова, Е.В. </a:t>
            </a:r>
            <a:r>
              <a:rPr lang="ru-RU" dirty="0" err="1" smtClean="0"/>
              <a:t>Пустоветова</a:t>
            </a:r>
            <a:r>
              <a:rPr lang="ru-RU" dirty="0" smtClean="0"/>
              <a:t> «Основы сестринского дела. Курс лекций. Сестринские технологии» стр. 632-637.</a:t>
            </a:r>
          </a:p>
          <a:p>
            <a:r>
              <a:rPr lang="ru-RU" dirty="0" smtClean="0"/>
              <a:t>С.А. Мухина, И.И. </a:t>
            </a:r>
            <a:r>
              <a:rPr lang="ru-RU" dirty="0" err="1" smtClean="0"/>
              <a:t>Тарновская</a:t>
            </a:r>
            <a:r>
              <a:rPr lang="ru-RU" dirty="0" smtClean="0"/>
              <a:t> Практическое руководство к предмету «Основы сестринского дела» стр. 446-452.</a:t>
            </a:r>
          </a:p>
          <a:p>
            <a:pPr lvl="0">
              <a:buClr>
                <a:srgbClr val="94C600"/>
              </a:buClr>
            </a:pPr>
            <a:r>
              <a:rPr lang="ru-RU" dirty="0" smtClean="0"/>
              <a:t>Ответить на контрольные вопросы </a:t>
            </a:r>
            <a:r>
              <a:rPr lang="ru-RU" dirty="0" smtClean="0">
                <a:solidFill>
                  <a:srgbClr val="3E3D2D"/>
                </a:solidFill>
              </a:rPr>
              <a:t>Л.И</a:t>
            </a:r>
            <a:r>
              <a:rPr lang="ru-RU" dirty="0">
                <a:solidFill>
                  <a:srgbClr val="3E3D2D"/>
                </a:solidFill>
              </a:rPr>
              <a:t>. Кулешова, Е.В. </a:t>
            </a:r>
            <a:r>
              <a:rPr lang="ru-RU" dirty="0" err="1">
                <a:solidFill>
                  <a:srgbClr val="3E3D2D"/>
                </a:solidFill>
              </a:rPr>
              <a:t>Пустоветова</a:t>
            </a:r>
            <a:r>
              <a:rPr lang="ru-RU" dirty="0">
                <a:solidFill>
                  <a:srgbClr val="3E3D2D"/>
                </a:solidFill>
              </a:rPr>
              <a:t> «Основы сестринского дела. Курс лекций. Сестринские технологии» стр. </a:t>
            </a:r>
            <a:r>
              <a:rPr lang="ru-RU" dirty="0" smtClean="0">
                <a:solidFill>
                  <a:srgbClr val="3E3D2D"/>
                </a:solidFill>
              </a:rPr>
              <a:t>647.</a:t>
            </a:r>
            <a:endParaRPr lang="ru-RU" dirty="0">
              <a:solidFill>
                <a:srgbClr val="3E3D2D"/>
              </a:solidFill>
            </a:endParaRPr>
          </a:p>
          <a:p>
            <a:pPr marL="6858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36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792088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391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Изучив эту тему</a:t>
            </a:r>
            <a:r>
              <a:rPr lang="ru-RU" smtClean="0"/>
              <a:t>, </a:t>
            </a:r>
            <a:r>
              <a:rPr lang="ru-RU" smtClean="0"/>
              <a:t>Вы </a:t>
            </a:r>
            <a:r>
              <a:rPr lang="ru-RU" dirty="0" smtClean="0"/>
              <a:t>должны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04856" cy="5256584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Знать основные виды эндоскопических исследований;</a:t>
            </a:r>
          </a:p>
          <a:p>
            <a:r>
              <a:rPr lang="ru-RU" sz="2700" dirty="0" smtClean="0"/>
              <a:t>Знать цели эндоскопических исследований;</a:t>
            </a:r>
          </a:p>
          <a:p>
            <a:r>
              <a:rPr lang="ru-RU" sz="2700" dirty="0" smtClean="0"/>
              <a:t>Уметь подготовить пациентов к предстоящей процедуре;</a:t>
            </a:r>
          </a:p>
          <a:p>
            <a:r>
              <a:rPr lang="ru-RU" sz="2700" dirty="0" smtClean="0"/>
              <a:t>Уметь объяснить пациенту ход и возможные осложнения эндоскопических исследований;</a:t>
            </a:r>
          </a:p>
          <a:p>
            <a:r>
              <a:rPr lang="ru-RU" sz="2700" dirty="0" smtClean="0"/>
              <a:t>Уметь оформлять направления на различные </a:t>
            </a:r>
            <a:r>
              <a:rPr lang="ru-RU" sz="2700" smtClean="0"/>
              <a:t>виды эндоскопических исследований.</a:t>
            </a:r>
            <a:endParaRPr lang="ru-RU" sz="2700" dirty="0" smtClean="0"/>
          </a:p>
          <a:p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88694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003232" cy="6480720"/>
          </a:xfrm>
        </p:spPr>
        <p:txBody>
          <a:bodyPr>
            <a:normAutofit/>
          </a:bodyPr>
          <a:lstStyle/>
          <a:p>
            <a:pPr marL="187325" indent="0">
              <a:buNone/>
            </a:pPr>
            <a:r>
              <a:rPr lang="ru-RU" sz="3200" dirty="0"/>
              <a:t>Эндоскопия (от греч. </a:t>
            </a:r>
            <a:r>
              <a:rPr lang="ru-RU" sz="3200" dirty="0" err="1"/>
              <a:t>endo</a:t>
            </a:r>
            <a:r>
              <a:rPr lang="ru-RU" sz="3200" dirty="0"/>
              <a:t> – внутри + </a:t>
            </a:r>
            <a:r>
              <a:rPr lang="ru-RU" sz="3200" dirty="0" err="1"/>
              <a:t>skope</a:t>
            </a:r>
            <a:r>
              <a:rPr lang="ru-RU" sz="3200" dirty="0"/>
              <a:t> – рассматривать, </a:t>
            </a:r>
            <a:r>
              <a:rPr lang="ru-RU" sz="3200" dirty="0" err="1"/>
              <a:t>ис</a:t>
            </a:r>
            <a:r>
              <a:rPr lang="ru-RU" sz="3200" dirty="0"/>
              <a:t>- следовать) – метод визуального исследования полых органов и полостей организма с помощью оптических приборов (эндоскопов), снабженных осветительным устройством. При необходимости может сочетаться с прицельной биопсией и последующим морфологическим исследованием полученного материала, а также с рентгенологическим и ультразвуковым исследованиями.</a:t>
            </a:r>
          </a:p>
        </p:txBody>
      </p:sp>
    </p:spTree>
    <p:extLst>
      <p:ext uri="{BB962C8B-B14F-4D97-AF65-F5344CB8AC3E}">
        <p14:creationId xmlns:p14="http://schemas.microsoft.com/office/powerpoint/2010/main" val="303981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229" y="4365104"/>
            <a:ext cx="3769822" cy="21862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64704"/>
            <a:ext cx="4122043" cy="277976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4896544" cy="6840760"/>
          </a:xfrm>
        </p:spPr>
        <p:txBody>
          <a:bodyPr>
            <a:normAutofit fontScale="92500" lnSpcReduction="20000"/>
          </a:bodyPr>
          <a:lstStyle/>
          <a:p>
            <a:pPr marL="187325" indent="0">
              <a:buNone/>
            </a:pPr>
            <a:r>
              <a:rPr lang="ru-RU" dirty="0"/>
              <a:t>Современные медицинские эндоскопы – сложные оптико-механические приборы, снабженные системами передачи света и изображения. Они комплектуются инструментами для проведения биопсии, извлечения инородных тел, электрокоагуляции, введения лекарственных веществ и других манипуляций; с помощью дополнительных приспособлений обеспечивают получение объективной документации (фотографирование, киносъемка, видеозапись). В зависимости от конструкции рабочей части эндоскопы разделяют на жесткие, которые сохраняют свою форму при проведении исследования, и гибкие (</a:t>
            </a:r>
            <a:r>
              <a:rPr lang="ru-RU" dirty="0" err="1"/>
              <a:t>фиброскопы</a:t>
            </a:r>
            <a:r>
              <a:rPr lang="ru-RU" dirty="0"/>
              <a:t>), рабочая часть которых может плавно изгибаться в анатомическом канале </a:t>
            </a:r>
          </a:p>
        </p:txBody>
      </p:sp>
    </p:spTree>
    <p:extLst>
      <p:ext uri="{BB962C8B-B14F-4D97-AF65-F5344CB8AC3E}">
        <p14:creationId xmlns:p14="http://schemas.microsoft.com/office/powerpoint/2010/main" val="219526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Противопоказаниями к эндоскопическим методам диагностики являются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нарушения </a:t>
            </a:r>
            <a:r>
              <a:rPr lang="ru-RU" dirty="0"/>
              <a:t>анатомической проходимости полых органов, подлежащих </a:t>
            </a:r>
            <a:r>
              <a:rPr lang="ru-RU" dirty="0" smtClean="0"/>
              <a:t>исследованию.</a:t>
            </a:r>
          </a:p>
          <a:p>
            <a:r>
              <a:rPr lang="ru-RU" dirty="0" smtClean="0"/>
              <a:t> </a:t>
            </a:r>
            <a:r>
              <a:rPr lang="ru-RU" dirty="0"/>
              <a:t>нарушения свертывающей системы крови (из-за опасности возникновения </a:t>
            </a:r>
            <a:r>
              <a:rPr lang="ru-RU" dirty="0" smtClean="0"/>
              <a:t>кровотечения)</a:t>
            </a:r>
          </a:p>
          <a:p>
            <a:r>
              <a:rPr lang="ru-RU" dirty="0" smtClean="0"/>
              <a:t>выраженные </a:t>
            </a:r>
            <a:r>
              <a:rPr lang="ru-RU" dirty="0"/>
              <a:t>расстройства дыхательной и сердечно-сосудистой систем</a:t>
            </a:r>
            <a:r>
              <a:rPr lang="ru-RU" dirty="0" smtClean="0"/>
              <a:t>.</a:t>
            </a:r>
          </a:p>
          <a:p>
            <a:pPr marL="187325" indent="0">
              <a:buNone/>
            </a:pPr>
            <a:r>
              <a:rPr lang="ru-RU" dirty="0" smtClean="0"/>
              <a:t> </a:t>
            </a:r>
            <a:r>
              <a:rPr lang="ru-RU" dirty="0"/>
              <a:t>Подготовка пациентов к эндоскопии прежде всего направлена на обеспечение оптимальных условий для осуществления эндоскопического исследования и заключается в снятии психоэмоционального напряжения больного, проведении обезболивания во время манипуляций, понижении секреторной активности слизистых оболочек, предупреждении возникновения различных патологических рефлексов.</a:t>
            </a:r>
          </a:p>
        </p:txBody>
      </p:sp>
    </p:spTree>
    <p:extLst>
      <p:ext uri="{BB962C8B-B14F-4D97-AF65-F5344CB8AC3E}">
        <p14:creationId xmlns:p14="http://schemas.microsoft.com/office/powerpoint/2010/main" val="306076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06090"/>
          </a:xfrm>
        </p:spPr>
        <p:txBody>
          <a:bodyPr/>
          <a:lstStyle/>
          <a:p>
            <a:r>
              <a:rPr lang="ru-RU" dirty="0" smtClean="0"/>
              <a:t>Бронхоскопия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352928" cy="60212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Эндоскопическое исследование бронхов. Позволяет диагностировать опухоли, </a:t>
            </a:r>
            <a:r>
              <a:rPr lang="ru-RU" dirty="0" err="1" smtClean="0"/>
              <a:t>тубезкулёз</a:t>
            </a:r>
            <a:r>
              <a:rPr lang="ru-RU" dirty="0" smtClean="0"/>
              <a:t>, гнойные заболевания бронхов и лёгких </a:t>
            </a:r>
          </a:p>
          <a:p>
            <a:pPr marL="0" indent="0">
              <a:buNone/>
            </a:pPr>
            <a:r>
              <a:rPr lang="ru-RU" dirty="0" smtClean="0"/>
              <a:t>Подготовка </a:t>
            </a:r>
            <a:r>
              <a:rPr lang="ru-RU" dirty="0"/>
              <a:t>пациента к бронхоскопии </a:t>
            </a:r>
          </a:p>
          <a:p>
            <a:r>
              <a:rPr lang="ru-RU" dirty="0"/>
              <a:t>О</a:t>
            </a:r>
            <a:r>
              <a:rPr lang="ru-RU" dirty="0" smtClean="0"/>
              <a:t>бъяснить пациенту цель </a:t>
            </a:r>
            <a:r>
              <a:rPr lang="ru-RU" dirty="0"/>
              <a:t>и ход процедуры. Подготовить пациента психологически. Убедиться в наличии информированного согласия пациента на проведение данного исследования. Уточнить отсутствие индивидуальной непереносимости местных анестетиков. </a:t>
            </a:r>
          </a:p>
          <a:p>
            <a:r>
              <a:rPr lang="ru-RU" dirty="0" smtClean="0"/>
              <a:t>За </a:t>
            </a:r>
            <a:r>
              <a:rPr lang="ru-RU" dirty="0"/>
              <a:t>2–3 дня до исследования: провести ЭКГ, проверить функцию внешнего дыхания. </a:t>
            </a:r>
          </a:p>
          <a:p>
            <a:r>
              <a:rPr lang="ru-RU" dirty="0" smtClean="0"/>
              <a:t>Накануне </a:t>
            </a:r>
            <a:r>
              <a:rPr lang="ru-RU" dirty="0"/>
              <a:t>вечером легкий ужин. Проинформировать пациента, что исследование выполняется натощак. Перед процедурой не следует курить, пить воду, принимать лекарственные препараты. </a:t>
            </a:r>
          </a:p>
          <a:p>
            <a:r>
              <a:rPr lang="ru-RU" dirty="0" smtClean="0"/>
              <a:t>За </a:t>
            </a:r>
            <a:r>
              <a:rPr lang="ru-RU" dirty="0"/>
              <a:t>30 мин до исследования по назначению врача провести </a:t>
            </a:r>
            <a:r>
              <a:rPr lang="ru-RU" dirty="0" err="1"/>
              <a:t>премедикацию</a:t>
            </a:r>
            <a:r>
              <a:rPr lang="ru-RU" dirty="0"/>
              <a:t>: ввести раствор атропина сульфата 0,1 % 1 мл, раствор димедрола 1 % 1 мл подкожно. </a:t>
            </a:r>
          </a:p>
          <a:p>
            <a:r>
              <a:rPr lang="ru-RU" dirty="0" smtClean="0"/>
              <a:t>Объяснить </a:t>
            </a:r>
            <a:r>
              <a:rPr lang="ru-RU" dirty="0"/>
              <a:t>пациенту правила поведения во время исследования (спокойно сидеть на стуле, голову прижать к стене, расслабиться, не двигаться). Необходимо на время процедуры вынуть съемные зубные протезы. Взять полотенце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02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4858442" cy="48736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815" y="188640"/>
            <a:ext cx="3053615" cy="30689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697" y="3291771"/>
            <a:ext cx="3038734" cy="325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64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548680"/>
            <a:ext cx="8208912" cy="6048672"/>
          </a:xfrm>
        </p:spPr>
        <p:txBody>
          <a:bodyPr>
            <a:normAutofit fontScale="92500"/>
          </a:bodyPr>
          <a:lstStyle/>
          <a:p>
            <a:r>
              <a:rPr lang="ru-RU" dirty="0" err="1"/>
              <a:t>Бронхоскоп</a:t>
            </a:r>
            <a:r>
              <a:rPr lang="ru-RU" dirty="0"/>
              <a:t> вводится через нос или через рот после предварительной анестезии носоглотки методом орошения с использованием 10 % аэрозоля </a:t>
            </a:r>
            <a:r>
              <a:rPr lang="ru-RU" dirty="0" err="1"/>
              <a:t>лидокаина</a:t>
            </a:r>
            <a:r>
              <a:rPr lang="ru-RU" dirty="0"/>
              <a:t> за 5 мин до исследования. После этого производят осмотр трахеобронхиального дерева, при необходимости во время исследования выполняется биопсия тканей. После исследования необходимо убедиться в удовлетворительном состоянии пациента (оценить пульс, артериальное давление, число дыхательных движений, характер мокроты, цвет кожного покрова). Транспортировать пациента на каталке в палату, рекомендовать постельный режим в течение 2 ч. </a:t>
            </a:r>
          </a:p>
          <a:p>
            <a:r>
              <a:rPr lang="ru-RU" dirty="0"/>
              <a:t>Возможные осложнения при проведении процедуры: нарастание дыхательной недостаточности, аллергические реакции на местный анестетик. В случае их возникновения процедуру немедленно прекращают, оказывают помощь пациенту.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9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1621</Words>
  <Application>Microsoft Office PowerPoint</Application>
  <PresentationFormat>Экран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Государственное бюджетное профессиональное образовательное учреждение Департамента здравоохранения города Москвы  Медицинский колледж № 5</vt:lpstr>
      <vt:lpstr>Содержание учебного занятия</vt:lpstr>
      <vt:lpstr>Изучив эту тему, Вы должны :</vt:lpstr>
      <vt:lpstr>Презентация PowerPoint</vt:lpstr>
      <vt:lpstr>Презентация PowerPoint</vt:lpstr>
      <vt:lpstr>Противопоказаниями к эндоскопическим методам диагностики являются </vt:lpstr>
      <vt:lpstr>Бронхоскопия</vt:lpstr>
      <vt:lpstr>Презентация PowerPoint</vt:lpstr>
      <vt:lpstr>Презентация PowerPoint</vt:lpstr>
      <vt:lpstr>фиброэзофагогастродуоденоскопия</vt:lpstr>
      <vt:lpstr>Презентация PowerPoint</vt:lpstr>
      <vt:lpstr>Презентация PowerPoint</vt:lpstr>
      <vt:lpstr>колоноскопия</vt:lpstr>
      <vt:lpstr>Презентация PowerPoint</vt:lpstr>
      <vt:lpstr>ректороманоскопия</vt:lpstr>
      <vt:lpstr>цистоскопия</vt:lpstr>
      <vt:lpstr>Презентация PowerPoint</vt:lpstr>
      <vt:lpstr>Презентация PowerPoint</vt:lpstr>
      <vt:lpstr>Капсульная эндоскопия тонкой кишки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Департамента здравоохранения города Москвы  Медицинский колледж № 5</dc:title>
  <dc:creator>Ермолаева</dc:creator>
  <cp:lastModifiedBy>М.видео</cp:lastModifiedBy>
  <cp:revision>11</cp:revision>
  <dcterms:created xsi:type="dcterms:W3CDTF">2020-04-27T09:22:00Z</dcterms:created>
  <dcterms:modified xsi:type="dcterms:W3CDTF">2020-04-28T10:12:19Z</dcterms:modified>
</cp:coreProperties>
</file>