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57" r:id="rId5"/>
    <p:sldId id="258" r:id="rId6"/>
    <p:sldId id="274" r:id="rId7"/>
    <p:sldId id="266" r:id="rId8"/>
    <p:sldId id="259" r:id="rId9"/>
    <p:sldId id="260" r:id="rId10"/>
    <p:sldId id="263" r:id="rId11"/>
    <p:sldId id="261" r:id="rId12"/>
    <p:sldId id="262" r:id="rId13"/>
    <p:sldId id="267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88640"/>
            <a:ext cx="6172200" cy="1894362"/>
          </a:xfrm>
        </p:spPr>
        <p:txBody>
          <a:bodyPr/>
          <a:lstStyle/>
          <a:p>
            <a:pPr algn="ctr"/>
            <a: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Медицинский колледж №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492896"/>
            <a:ext cx="7344816" cy="2595736"/>
          </a:xfrm>
        </p:spPr>
        <p:txBody>
          <a:bodyPr>
            <a:noAutofit/>
          </a:bodyPr>
          <a:lstStyle/>
          <a:p>
            <a:pPr lvl="0" algn="ctr">
              <a:buClr>
                <a:srgbClr val="31B6FD"/>
              </a:buClr>
            </a:pPr>
            <a:r>
              <a:rPr lang="ru-RU" sz="3200" dirty="0">
                <a:solidFill>
                  <a:srgbClr val="073E87"/>
                </a:solidFill>
              </a:rPr>
              <a:t>Тема: 4.11.1 </a:t>
            </a:r>
            <a:r>
              <a:rPr lang="ru-RU" sz="3200" dirty="0" smtClean="0">
                <a:solidFill>
                  <a:srgbClr val="073E87"/>
                </a:solidFill>
              </a:rPr>
              <a:t>Ультразвуковые методы исследования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 smtClean="0">
                <a:solidFill>
                  <a:srgbClr val="073E87"/>
                </a:solidFill>
              </a:rPr>
              <a:t>Теоритическое </a:t>
            </a:r>
            <a:r>
              <a:rPr lang="ru-RU" sz="2000" dirty="0">
                <a:solidFill>
                  <a:srgbClr val="073E87"/>
                </a:solidFill>
              </a:rPr>
              <a:t>занятие 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ОП. 07 Выполнение работ по профессии младшая медицинская сестра по уходу за больными 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Специальность 31.02.01 Лечебное дело</a:t>
            </a:r>
          </a:p>
          <a:p>
            <a:pPr lvl="0" algn="ctr">
              <a:buClr>
                <a:srgbClr val="31B6FD"/>
              </a:buClr>
            </a:pPr>
            <a:endParaRPr lang="ru-RU" sz="2000" dirty="0">
              <a:solidFill>
                <a:srgbClr val="073E87"/>
              </a:solidFill>
            </a:endParaRP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Ермолаева Е.А. – преподаватель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 профессиональных моделей</a:t>
            </a:r>
          </a:p>
          <a:p>
            <a:pPr lvl="0" algn="ctr">
              <a:buClr>
                <a:srgbClr val="31B6FD"/>
              </a:buClr>
            </a:pPr>
            <a:endParaRPr lang="ru-RU" sz="2000" dirty="0">
              <a:solidFill>
                <a:srgbClr val="073E87"/>
              </a:solidFill>
            </a:endParaRP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Москва 2020 </a:t>
            </a:r>
          </a:p>
        </p:txBody>
      </p:sp>
    </p:spTree>
    <p:extLst>
      <p:ext uri="{BB962C8B-B14F-4D97-AF65-F5344CB8AC3E}">
        <p14:creationId xmlns:p14="http://schemas.microsoft.com/office/powerpoint/2010/main" val="3878815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/>
              <a:t>УЗИ </a:t>
            </a:r>
            <a:r>
              <a:rPr lang="ru-RU" dirty="0" smtClean="0"/>
              <a:t>органов брюшной </a:t>
            </a:r>
            <a:r>
              <a:rPr lang="ru-RU" dirty="0"/>
              <a:t>полости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363272" cy="401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849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/>
              <a:t>УЗИ органов малого таза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992888" cy="5805264"/>
          </a:xfrm>
        </p:spPr>
        <p:txBody>
          <a:bodyPr/>
          <a:lstStyle/>
          <a:p>
            <a:r>
              <a:rPr lang="ru-RU" dirty="0" smtClean="0"/>
              <a:t>УЗИ </a:t>
            </a:r>
            <a:r>
              <a:rPr lang="ru-RU" dirty="0"/>
              <a:t>органов малого таза </a:t>
            </a:r>
            <a:r>
              <a:rPr lang="ru-RU" dirty="0" err="1"/>
              <a:t>трансабдоминально</a:t>
            </a:r>
            <a:r>
              <a:rPr lang="ru-RU" dirty="0"/>
              <a:t> (через переднюю брюшную стенку) проводится при наполненном мочевом пузыре. Необходимо проинформировать пациента, что перед исследованием необходимо не мочиться в течение 3–4 ч и за 1 ч до процедуры выпить 1 л негазированной жидкости. </a:t>
            </a:r>
            <a:endParaRPr lang="ru-RU" dirty="0" smtClean="0"/>
          </a:p>
          <a:p>
            <a:r>
              <a:rPr lang="ru-RU" dirty="0" smtClean="0"/>
              <a:t>Перед </a:t>
            </a:r>
            <a:r>
              <a:rPr lang="ru-RU" dirty="0" err="1"/>
              <a:t>трансвагинальным</a:t>
            </a:r>
            <a:r>
              <a:rPr lang="ru-RU" dirty="0"/>
              <a:t> УЗИ малого таза у женщин специальная подготовка не требуется. Перед </a:t>
            </a:r>
            <a:r>
              <a:rPr lang="ru-RU" dirty="0" err="1"/>
              <a:t>трансректальным</a:t>
            </a:r>
            <a:r>
              <a:rPr lang="ru-RU" dirty="0"/>
              <a:t> УЗИ предстательной железы (ТРУЗИ) у мужчин назначается проведение очистительной клизмы.</a:t>
            </a:r>
          </a:p>
        </p:txBody>
      </p:sp>
    </p:spTree>
    <p:extLst>
      <p:ext uri="{BB962C8B-B14F-4D97-AF65-F5344CB8AC3E}">
        <p14:creationId xmlns:p14="http://schemas.microsoft.com/office/powerpoint/2010/main" val="3836928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 smtClean="0"/>
              <a:t>УЗИ органов малого таза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13816"/>
            <a:ext cx="7344816" cy="4682320"/>
          </a:xfrm>
        </p:spPr>
      </p:pic>
    </p:spTree>
    <p:extLst>
      <p:ext uri="{BB962C8B-B14F-4D97-AF65-F5344CB8AC3E}">
        <p14:creationId xmlns:p14="http://schemas.microsoft.com/office/powerpoint/2010/main" val="1257299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059415" cy="6094318"/>
          </a:xfrm>
        </p:spPr>
      </p:pic>
    </p:spTree>
    <p:extLst>
      <p:ext uri="{BB962C8B-B14F-4D97-AF65-F5344CB8AC3E}">
        <p14:creationId xmlns:p14="http://schemas.microsoft.com/office/powerpoint/2010/main" val="4035186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24744" cy="108012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704856" cy="4680520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Прочитать материал учебника:</a:t>
            </a:r>
          </a:p>
          <a:p>
            <a:r>
              <a:rPr lang="ru-RU" dirty="0" smtClean="0"/>
              <a:t>Л.И. Кулешова, Е.В. </a:t>
            </a:r>
            <a:r>
              <a:rPr lang="ru-RU" dirty="0" err="1" smtClean="0"/>
              <a:t>Пустоветова</a:t>
            </a:r>
            <a:r>
              <a:rPr lang="ru-RU" dirty="0" smtClean="0"/>
              <a:t> «Основы сестринского дела. Курс лекций. Сестринские технологии» стр. 632-637.</a:t>
            </a:r>
          </a:p>
          <a:p>
            <a:r>
              <a:rPr lang="ru-RU" dirty="0" smtClean="0"/>
              <a:t>С.А. Мухина, И.И. </a:t>
            </a:r>
            <a:r>
              <a:rPr lang="ru-RU" dirty="0" err="1" smtClean="0"/>
              <a:t>Тарновская</a:t>
            </a:r>
            <a:r>
              <a:rPr lang="ru-RU" dirty="0" smtClean="0"/>
              <a:t> Практическое руководство к предмету «Основы сестринского дела» стр. 446-452.</a:t>
            </a:r>
          </a:p>
          <a:p>
            <a:pPr lvl="0">
              <a:buClr>
                <a:srgbClr val="94C600"/>
              </a:buClr>
            </a:pPr>
            <a:r>
              <a:rPr lang="ru-RU" dirty="0" smtClean="0"/>
              <a:t>Ответить на контрольные вопросы </a:t>
            </a:r>
            <a:r>
              <a:rPr lang="ru-RU" dirty="0" smtClean="0">
                <a:solidFill>
                  <a:srgbClr val="3E3D2D"/>
                </a:solidFill>
              </a:rPr>
              <a:t>Л.И</a:t>
            </a:r>
            <a:r>
              <a:rPr lang="ru-RU" dirty="0">
                <a:solidFill>
                  <a:srgbClr val="3E3D2D"/>
                </a:solidFill>
              </a:rPr>
              <a:t>. Кулешова, Е.В. </a:t>
            </a:r>
            <a:r>
              <a:rPr lang="ru-RU" dirty="0" err="1">
                <a:solidFill>
                  <a:srgbClr val="3E3D2D"/>
                </a:solidFill>
              </a:rPr>
              <a:t>Пустоветова</a:t>
            </a:r>
            <a:r>
              <a:rPr lang="ru-RU" dirty="0">
                <a:solidFill>
                  <a:srgbClr val="3E3D2D"/>
                </a:solidFill>
              </a:rPr>
              <a:t> «Основы сестринского дела. Курс лекций. Сестринские технологии» стр. </a:t>
            </a:r>
            <a:r>
              <a:rPr lang="ru-RU" dirty="0" smtClean="0">
                <a:solidFill>
                  <a:srgbClr val="3E3D2D"/>
                </a:solidFill>
              </a:rPr>
              <a:t>647.</a:t>
            </a:r>
            <a:endParaRPr lang="ru-RU" dirty="0">
              <a:solidFill>
                <a:srgbClr val="3E3D2D"/>
              </a:solidFill>
            </a:endParaRPr>
          </a:p>
          <a:p>
            <a:pPr marL="6858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1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643192" cy="4917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</a:t>
            </a: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нимание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3311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024744" cy="11521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Содержание учебного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776864" cy="4248472"/>
          </a:xfrm>
        </p:spPr>
        <p:txBody>
          <a:bodyPr>
            <a:normAutofit/>
          </a:bodyPr>
          <a:lstStyle/>
          <a:p>
            <a:pPr marL="525780" indent="-457200"/>
            <a:r>
              <a:rPr lang="ru-RU" sz="3000" dirty="0" smtClean="0"/>
              <a:t>Принцип ультразвукового метода исследования.</a:t>
            </a:r>
          </a:p>
          <a:p>
            <a:pPr marL="525780" indent="-457200"/>
            <a:r>
              <a:rPr lang="ru-RU" sz="3000" dirty="0" smtClean="0"/>
              <a:t>Цель проведения и особенности подготовки пациентов к ультразвуковым исследованиям: брюшной полости, органов малого таза.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03283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Изучив эту тему</a:t>
            </a:r>
            <a:r>
              <a:rPr lang="ru-RU" smtClean="0"/>
              <a:t>, Вы </a:t>
            </a:r>
            <a:r>
              <a:rPr lang="ru-RU" dirty="0" smtClean="0"/>
              <a:t>должны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5256584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Знать основные виды ультразвуковых исследований;</a:t>
            </a:r>
          </a:p>
          <a:p>
            <a:r>
              <a:rPr lang="ru-RU" sz="2700" dirty="0" smtClean="0"/>
              <a:t>Знать цели ультразвуковых исследований;</a:t>
            </a:r>
          </a:p>
          <a:p>
            <a:r>
              <a:rPr lang="ru-RU" sz="2700" dirty="0" smtClean="0"/>
              <a:t>Уметь подготовить пациентов к предстоящей процедуре;</a:t>
            </a:r>
          </a:p>
          <a:p>
            <a:r>
              <a:rPr lang="ru-RU" sz="2700" dirty="0" smtClean="0"/>
              <a:t>Уметь объяснить пациенту ход и возможные осложнения ультразвуковых исследований;</a:t>
            </a:r>
          </a:p>
          <a:p>
            <a:r>
              <a:rPr lang="ru-RU" sz="2700" dirty="0" smtClean="0"/>
              <a:t>Уметь оформлять направления на различные виды ультразвуковых исследований.</a:t>
            </a:r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61983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268760"/>
            <a:ext cx="4219364" cy="254394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18748" cy="606928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/>
              <a:t>Ультразвуковое исследование (УЗИ) или </a:t>
            </a:r>
            <a:r>
              <a:rPr lang="ru-RU" sz="2800" dirty="0" err="1"/>
              <a:t>эхография</a:t>
            </a:r>
            <a:r>
              <a:rPr lang="ru-RU" sz="2800" dirty="0"/>
              <a:t> </a:t>
            </a:r>
            <a:r>
              <a:rPr lang="ru-RU" sz="2800" dirty="0" smtClean="0"/>
              <a:t>–метод </a:t>
            </a:r>
            <a:r>
              <a:rPr lang="ru-RU" sz="2800" dirty="0"/>
              <a:t>лучевой диагностики, основанный на </a:t>
            </a:r>
            <a:endParaRPr lang="ru-RU" sz="28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принципе отражения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ультразвуковых </a:t>
            </a:r>
            <a:endParaRPr lang="ru-RU" sz="28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волн </a:t>
            </a:r>
            <a:r>
              <a:rPr lang="ru-RU" sz="2800" dirty="0"/>
              <a:t>(</a:t>
            </a:r>
            <a:r>
              <a:rPr lang="ru-RU" sz="2800" dirty="0" err="1"/>
              <a:t>эхолокации</a:t>
            </a:r>
            <a:r>
              <a:rPr lang="ru-RU" sz="2800" dirty="0"/>
              <a:t>), </a:t>
            </a:r>
            <a:endParaRPr lang="ru-RU" sz="28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передаваемых тканям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от специального </a:t>
            </a:r>
            <a:r>
              <a:rPr lang="ru-RU" sz="2800" dirty="0" smtClean="0"/>
              <a:t>датчика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(источника ультразвука), от разных поверхностей и сред организма, обладающих неодинаковыми акустическими свойствами и различной проницаемостью для ультразвуковых сигналов. Проницаемость и способность отражать ультразвуковые волны зависит от плотности и эластичности тканей. </a:t>
            </a:r>
          </a:p>
        </p:txBody>
      </p:sp>
    </p:spTree>
    <p:extLst>
      <p:ext uri="{BB962C8B-B14F-4D97-AF65-F5344CB8AC3E}">
        <p14:creationId xmlns:p14="http://schemas.microsoft.com/office/powerpoint/2010/main" val="4182505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352928" cy="619268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/>
              <a:t>Ультразвуковое излучение не имеет ионизирующих свойств, поэтому его применение в настоящее время считается безопасным для организма человека. Простота и безопасность ультразвукового метода позволяют использовать его для профилактического обследования населения, в том числе у детей и беременных.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996952"/>
            <a:ext cx="4464496" cy="351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67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19256" cy="6069288"/>
          </a:xfrm>
        </p:spPr>
        <p:txBody>
          <a:bodyPr>
            <a:normAutofit/>
          </a:bodyPr>
          <a:lstStyle/>
          <a:p>
            <a:r>
              <a:rPr lang="ru-RU" sz="3200" dirty="0"/>
              <a:t>Ультразвуковой метод диагностики позволяет оценить положение, форму, размеры, структуру органов, </a:t>
            </a:r>
            <a:r>
              <a:rPr lang="ru-RU" sz="3200" dirty="0" smtClean="0"/>
              <a:t>применяется </a:t>
            </a:r>
            <a:r>
              <a:rPr lang="ru-RU" sz="3200" dirty="0"/>
              <a:t>для </a:t>
            </a:r>
            <a:r>
              <a:rPr lang="ru-RU" sz="3200" dirty="0" smtClean="0"/>
              <a:t>диагностики </a:t>
            </a:r>
            <a:r>
              <a:rPr lang="ru-RU" sz="3200" dirty="0"/>
              <a:t>заболеваний </a:t>
            </a:r>
            <a:r>
              <a:rPr lang="ru-RU" sz="3200" dirty="0" smtClean="0"/>
              <a:t>сердца </a:t>
            </a:r>
            <a:r>
              <a:rPr lang="ru-RU" sz="3200" dirty="0"/>
              <a:t>(эхокардиография) и </a:t>
            </a:r>
            <a:r>
              <a:rPr lang="ru-RU" sz="3200" dirty="0" smtClean="0"/>
              <a:t>сосудов </a:t>
            </a:r>
            <a:r>
              <a:rPr lang="ru-RU" sz="3200" dirty="0"/>
              <a:t>(допплерография), </a:t>
            </a:r>
            <a:r>
              <a:rPr lang="ru-RU" sz="3200" dirty="0" smtClean="0"/>
              <a:t>щитовидной </a:t>
            </a:r>
            <a:r>
              <a:rPr lang="ru-RU" sz="3200" dirty="0"/>
              <a:t>и </a:t>
            </a:r>
            <a:r>
              <a:rPr lang="ru-RU" sz="3200" dirty="0" smtClean="0"/>
              <a:t>паращитовидной </a:t>
            </a:r>
            <a:r>
              <a:rPr lang="ru-RU" sz="3200" dirty="0"/>
              <a:t>желез, </a:t>
            </a:r>
            <a:r>
              <a:rPr lang="ru-RU" sz="3200" dirty="0" smtClean="0"/>
              <a:t>органов </a:t>
            </a:r>
            <a:r>
              <a:rPr lang="ru-RU" sz="3200" dirty="0"/>
              <a:t>брюшной полости, </a:t>
            </a:r>
            <a:r>
              <a:rPr lang="ru-RU" sz="3200" dirty="0" smtClean="0"/>
              <a:t>почек </a:t>
            </a:r>
            <a:r>
              <a:rPr lang="ru-RU" sz="3200" dirty="0"/>
              <a:t>и органов малого </a:t>
            </a:r>
            <a:r>
              <a:rPr lang="ru-RU" sz="3200" dirty="0" smtClean="0"/>
              <a:t>таза (мочевого </a:t>
            </a:r>
            <a:r>
              <a:rPr lang="ru-RU" sz="3200" dirty="0"/>
              <a:t>пузыря, матки, </a:t>
            </a:r>
            <a:r>
              <a:rPr lang="ru-RU" sz="3200" dirty="0" smtClean="0"/>
              <a:t>яичников</a:t>
            </a:r>
            <a:r>
              <a:rPr lang="ru-RU" sz="3200" dirty="0"/>
              <a:t>, </a:t>
            </a:r>
            <a:r>
              <a:rPr lang="ru-RU" sz="3200" dirty="0" smtClean="0"/>
              <a:t>предстательной железы</a:t>
            </a:r>
            <a:r>
              <a:rPr lang="ru-RU" sz="3200" dirty="0"/>
              <a:t>), глаз, мозга.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08544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dirty="0" smtClean="0"/>
              <a:t>3 </a:t>
            </a:r>
            <a:r>
              <a:rPr lang="en-US" dirty="0" smtClean="0"/>
              <a:t>D </a:t>
            </a:r>
            <a:r>
              <a:rPr lang="ru-RU" dirty="0" smtClean="0"/>
              <a:t>УЗИ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6895160" cy="4873625"/>
          </a:xfrm>
        </p:spPr>
      </p:pic>
    </p:spTree>
    <p:extLst>
      <p:ext uri="{BB962C8B-B14F-4D97-AF65-F5344CB8AC3E}">
        <p14:creationId xmlns:p14="http://schemas.microsoft.com/office/powerpoint/2010/main" val="2791692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03232" cy="599728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Для исследования головного мозга, глаз, щитовидной, слюнных и молочной желез, сердца, почек, обследования женщин со сроком беременности более 20 </a:t>
            </a:r>
            <a:r>
              <a:rPr lang="ru-RU" dirty="0" err="1" smtClean="0"/>
              <a:t>нед</a:t>
            </a:r>
            <a:r>
              <a:rPr lang="ru-RU" dirty="0" smtClean="0"/>
              <a:t>. </a:t>
            </a:r>
            <a:r>
              <a:rPr lang="ru-RU" dirty="0"/>
              <a:t>специальной подготовки не требуется.</a:t>
            </a:r>
          </a:p>
          <a:p>
            <a:r>
              <a:rPr lang="ru-RU" dirty="0"/>
              <a:t> При изучении органов брюшной полости, особенно поджелудочной железы, следует тщательно подготовить кишечник, чтобы в нем не было скопления газа, наличие которого препятствует </a:t>
            </a:r>
            <a:r>
              <a:rPr lang="ru-RU" dirty="0" smtClean="0"/>
              <a:t>визуализации.</a:t>
            </a:r>
          </a:p>
          <a:p>
            <a:r>
              <a:rPr lang="ru-RU" dirty="0" smtClean="0"/>
              <a:t>Органы </a:t>
            </a:r>
            <a:r>
              <a:rPr lang="ru-RU" dirty="0"/>
              <a:t>таза рекомендуется исследовать при наполненном мочевом пузыре</a:t>
            </a:r>
            <a:r>
              <a:rPr lang="ru-RU" dirty="0" smtClean="0"/>
              <a:t>.</a:t>
            </a:r>
          </a:p>
          <a:p>
            <a:pPr marL="187325" indent="0">
              <a:buNone/>
            </a:pPr>
            <a:r>
              <a:rPr lang="ru-RU" dirty="0" smtClean="0"/>
              <a:t> </a:t>
            </a:r>
            <a:r>
              <a:rPr lang="ru-RU" dirty="0"/>
              <a:t>Пациента обследуют при разных положениях тела и датчика. При этом врач обычно не ограничивается стандартными позициями, а, меняя положение датчика, стремится получить возможно полную информацию о состоянии органов. Для улучшения контакта с датчиком кожу над исследуемой областью тела хорошо смазывают пропускающим ультразвук специальным акустическим гелем.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234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/>
              <a:t>УЗИ органов брюшной полости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931224" cy="534920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бъяснить пациенту цель </a:t>
            </a:r>
            <a:r>
              <a:rPr lang="ru-RU" dirty="0"/>
              <a:t>и ход процедуры. Убедиться в наличии информированного согласия пациента на проведение данного исследования. </a:t>
            </a:r>
          </a:p>
          <a:p>
            <a:r>
              <a:rPr lang="ru-RU" dirty="0" smtClean="0"/>
              <a:t>За </a:t>
            </a:r>
            <a:r>
              <a:rPr lang="ru-RU" dirty="0"/>
              <a:t>3 дня до обследования назначают </a:t>
            </a:r>
            <a:r>
              <a:rPr lang="ru-RU" dirty="0" err="1"/>
              <a:t>бесшлаковую</a:t>
            </a:r>
            <a:r>
              <a:rPr lang="ru-RU" dirty="0"/>
              <a:t> диету, исключить из питания газообразующие продукты (овощи, фрукты, молочные, дрожжевые продукты, черный хлеб, фруктовые соки), не принимать </a:t>
            </a:r>
            <a:r>
              <a:rPr lang="ru-RU" dirty="0" err="1"/>
              <a:t>таблетированные</a:t>
            </a:r>
            <a:r>
              <a:rPr lang="ru-RU" dirty="0"/>
              <a:t> слабительные препараты. </a:t>
            </a:r>
          </a:p>
          <a:p>
            <a:r>
              <a:rPr lang="ru-RU" dirty="0" smtClean="0"/>
              <a:t>По </a:t>
            </a:r>
            <a:r>
              <a:rPr lang="ru-RU" dirty="0"/>
              <a:t>назначению врача применяется активированный </a:t>
            </a:r>
            <a:r>
              <a:rPr lang="ru-RU" dirty="0" smtClean="0"/>
              <a:t>уголь и ферментативные препараты. </a:t>
            </a:r>
            <a:endParaRPr lang="ru-RU" dirty="0"/>
          </a:p>
          <a:p>
            <a:r>
              <a:rPr lang="ru-RU" dirty="0" smtClean="0"/>
              <a:t>Исключить </a:t>
            </a:r>
            <a:r>
              <a:rPr lang="ru-RU" dirty="0"/>
              <a:t>прием пищи за 18–20 ч до исследования. Проинформировать пациента, что исследование проводится натощак. Перед исследованием пациенту запрещено курить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Взять полотенце.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280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</TotalTime>
  <Words>652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Государственное бюджетное профессиональное образовательное учреждение Департамента здравоохранения города Москвы  Медицинский колледж № 5</vt:lpstr>
      <vt:lpstr>Содержание учебного занятия</vt:lpstr>
      <vt:lpstr>Изучив эту тему, Вы должны :</vt:lpstr>
      <vt:lpstr>Презентация PowerPoint</vt:lpstr>
      <vt:lpstr>Презентация PowerPoint</vt:lpstr>
      <vt:lpstr>Презентация PowerPoint</vt:lpstr>
      <vt:lpstr>3 D УЗИ</vt:lpstr>
      <vt:lpstr>Презентация PowerPoint</vt:lpstr>
      <vt:lpstr>УЗИ органов брюшной полости </vt:lpstr>
      <vt:lpstr>УЗИ органов брюшной полости</vt:lpstr>
      <vt:lpstr>УЗИ органов малого таза </vt:lpstr>
      <vt:lpstr>УЗИ органов малого таза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Департамента здравоохранения города Москвы  Медицинский колледж № 5</dc:title>
  <dc:creator>Ермолаева</dc:creator>
  <cp:lastModifiedBy>М.видео</cp:lastModifiedBy>
  <cp:revision>8</cp:revision>
  <dcterms:created xsi:type="dcterms:W3CDTF">2020-04-27T09:56:15Z</dcterms:created>
  <dcterms:modified xsi:type="dcterms:W3CDTF">2020-05-19T12:10:56Z</dcterms:modified>
</cp:coreProperties>
</file>