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68" r:id="rId16"/>
    <p:sldId id="272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3968" y="1268760"/>
            <a:ext cx="4266808" cy="1368152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Государственное бюджетное профессиональное образовательное учреждение Департамента здравоохранения города Москвы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 Медицинский колледж № 5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492896"/>
            <a:ext cx="7416823" cy="4176464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Тема: </a:t>
            </a:r>
            <a:r>
              <a:rPr lang="ru-RU" sz="2800" b="1" dirty="0" smtClean="0">
                <a:solidFill>
                  <a:srgbClr val="FF0000"/>
                </a:solidFill>
              </a:rPr>
              <a:t>4.9.23 Изучение особенностей введения лекарственных средств</a:t>
            </a:r>
          </a:p>
          <a:p>
            <a:pPr algn="ctr"/>
            <a:r>
              <a:rPr lang="ru-RU" sz="2000" b="1" dirty="0" smtClean="0"/>
              <a:t>Практическое </a:t>
            </a:r>
            <a:r>
              <a:rPr lang="ru-RU" sz="2000" b="1" dirty="0"/>
              <a:t>занятие </a:t>
            </a:r>
          </a:p>
          <a:p>
            <a:pPr algn="ctr"/>
            <a:r>
              <a:rPr lang="ru-RU" sz="2000" b="1" dirty="0"/>
              <a:t>ОП. 07 Выполнение работ по профессии младшая медицинская сестра по уходу за больными </a:t>
            </a:r>
          </a:p>
          <a:p>
            <a:pPr algn="ctr"/>
            <a:r>
              <a:rPr lang="ru-RU" sz="2000" b="1" dirty="0"/>
              <a:t>Специальность 31.02.01 Лечебное дело</a:t>
            </a:r>
          </a:p>
          <a:p>
            <a:pPr algn="ctr"/>
            <a:endParaRPr lang="ru-RU" sz="2000" b="1" dirty="0"/>
          </a:p>
          <a:p>
            <a:pPr algn="r"/>
            <a:r>
              <a:rPr lang="ru-RU" sz="2000" b="1" dirty="0"/>
              <a:t>Ермолаева Е.А. – преподаватель</a:t>
            </a:r>
          </a:p>
          <a:p>
            <a:pPr algn="r"/>
            <a:r>
              <a:rPr lang="ru-RU" sz="2000" b="1" dirty="0"/>
              <a:t> профессиональных моделей</a:t>
            </a:r>
          </a:p>
          <a:p>
            <a:pPr algn="r"/>
            <a:endParaRPr lang="ru-RU" sz="2000" b="1" dirty="0"/>
          </a:p>
          <a:p>
            <a:pPr algn="ctr"/>
            <a:r>
              <a:rPr lang="ru-RU" sz="2000" b="1" dirty="0"/>
              <a:t>Москва 2020 </a:t>
            </a:r>
          </a:p>
          <a:p>
            <a:pPr algn="ctr"/>
            <a:endParaRPr lang="ru-RU" sz="2000" b="1" cap="all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676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936104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Сердечные гликозиды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7776864" cy="5373216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dirty="0"/>
              <a:t>(строфантин, </a:t>
            </a:r>
            <a:r>
              <a:rPr lang="ru-RU" dirty="0" err="1"/>
              <a:t>корглюкон</a:t>
            </a:r>
            <a:r>
              <a:rPr lang="ru-RU" dirty="0"/>
              <a:t>) — оказывают избирательное действие на сердце, их применяют при </a:t>
            </a:r>
            <a:r>
              <a:rPr lang="ru-RU" dirty="0" smtClean="0"/>
              <a:t>сердечно-сосудистой </a:t>
            </a:r>
            <a:r>
              <a:rPr lang="ru-RU" dirty="0"/>
              <a:t>недостаточности. </a:t>
            </a:r>
          </a:p>
          <a:p>
            <a:pPr marL="68580" indent="0" algn="ctr">
              <a:buNone/>
            </a:pPr>
            <a:r>
              <a:rPr lang="ru-RU" b="1" dirty="0" smtClean="0"/>
              <a:t>Рекомендации: </a:t>
            </a:r>
            <a:endParaRPr lang="ru-RU" b="1" dirty="0"/>
          </a:p>
          <a:p>
            <a:r>
              <a:rPr lang="ru-RU" dirty="0" smtClean="0"/>
              <a:t>Вводить </a:t>
            </a:r>
            <a:r>
              <a:rPr lang="ru-RU" dirty="0"/>
              <a:t>внутривенно </a:t>
            </a:r>
            <a:r>
              <a:rPr lang="ru-RU" dirty="0" smtClean="0"/>
              <a:t>медленно</a:t>
            </a:r>
          </a:p>
          <a:p>
            <a:r>
              <a:rPr lang="ru-RU" dirty="0" smtClean="0"/>
              <a:t> </a:t>
            </a:r>
            <a:r>
              <a:rPr lang="ru-RU" dirty="0"/>
              <a:t>— при быстром введении возможно нарушение сердечного ритма — аритмия. </a:t>
            </a:r>
          </a:p>
          <a:p>
            <a:r>
              <a:rPr lang="ru-RU" dirty="0" smtClean="0"/>
              <a:t>Вводить </a:t>
            </a:r>
            <a:r>
              <a:rPr lang="ru-RU" dirty="0"/>
              <a:t>препарат на изотоническом растворе натрия хлорида. </a:t>
            </a:r>
          </a:p>
          <a:p>
            <a:r>
              <a:rPr lang="ru-RU" dirty="0" smtClean="0"/>
              <a:t>Проводить </a:t>
            </a:r>
            <a:r>
              <a:rPr lang="ru-RU" dirty="0"/>
              <a:t>мониторинг показателей сердечно-сосудистой деятельности — пульса, АД.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82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224136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Магния сульфат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996952"/>
            <a:ext cx="3225297" cy="157556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776864" cy="52292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600" dirty="0"/>
              <a:t>горькая соль, английская соль; применяют внутримышечно или внутривенно как успокаивающее, спазмолитическое или противосудорожное </a:t>
            </a:r>
            <a:r>
              <a:rPr lang="ru-RU" sz="2600" dirty="0" smtClean="0"/>
              <a:t>средство</a:t>
            </a:r>
            <a:r>
              <a:rPr lang="ru-RU" sz="2600" dirty="0"/>
              <a:t>. </a:t>
            </a:r>
            <a:endParaRPr lang="ru-RU" sz="2600" dirty="0" smtClean="0"/>
          </a:p>
          <a:p>
            <a:pPr marL="68580" indent="0">
              <a:buNone/>
            </a:pPr>
            <a:r>
              <a:rPr lang="ru-RU" sz="2600" b="1" dirty="0"/>
              <a:t> </a:t>
            </a:r>
            <a:r>
              <a:rPr lang="ru-RU" sz="2600" b="1" dirty="0" smtClean="0"/>
              <a:t>            Рекомендации: </a:t>
            </a:r>
            <a:endParaRPr lang="ru-RU" sz="2600" b="1" dirty="0"/>
          </a:p>
          <a:p>
            <a:pPr>
              <a:spcBef>
                <a:spcPts val="0"/>
              </a:spcBef>
            </a:pPr>
            <a:r>
              <a:rPr lang="ru-RU" sz="2600" dirty="0" smtClean="0"/>
              <a:t>Вводить </a:t>
            </a:r>
            <a:r>
              <a:rPr lang="ru-RU" sz="2600" dirty="0"/>
              <a:t>глубоко, </a:t>
            </a:r>
            <a:endParaRPr lang="ru-RU" sz="2600" dirty="0" smtClean="0"/>
          </a:p>
          <a:p>
            <a:pPr marL="352425" indent="0">
              <a:spcBef>
                <a:spcPts val="0"/>
              </a:spcBef>
              <a:buNone/>
            </a:pPr>
            <a:r>
              <a:rPr lang="ru-RU" sz="2600" dirty="0" err="1" smtClean="0"/>
              <a:t>двухмоментным</a:t>
            </a:r>
            <a:r>
              <a:rPr lang="ru-RU" sz="2600" dirty="0" smtClean="0"/>
              <a:t> </a:t>
            </a:r>
            <a:r>
              <a:rPr lang="ru-RU" sz="2600" dirty="0"/>
              <a:t>способом внутримышечно. Использовать новокаин для обезболивания при отсутствии аллергической реакции. </a:t>
            </a:r>
          </a:p>
          <a:p>
            <a:pPr>
              <a:spcBef>
                <a:spcPts val="0"/>
              </a:spcBef>
            </a:pPr>
            <a:r>
              <a:rPr lang="ru-RU" sz="2600" dirty="0" smtClean="0"/>
              <a:t>Вводить </a:t>
            </a:r>
            <a:r>
              <a:rPr lang="ru-RU" sz="2600" dirty="0"/>
              <a:t>медленно при внутривенной </a:t>
            </a:r>
            <a:r>
              <a:rPr lang="ru-RU" sz="2600" dirty="0" err="1"/>
              <a:t>инфузии</a:t>
            </a:r>
            <a:r>
              <a:rPr lang="ru-RU" sz="2600" dirty="0"/>
              <a:t>.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84283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08012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Кальция хлорид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61616"/>
            <a:ext cx="3600400" cy="235059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484784"/>
            <a:ext cx="4824536" cy="5040560"/>
          </a:xfrm>
        </p:spPr>
        <p:txBody>
          <a:bodyPr>
            <a:normAutofit lnSpcReduction="10000"/>
          </a:bodyPr>
          <a:lstStyle/>
          <a:p>
            <a:pPr marL="68580" indent="0" algn="ctr">
              <a:buNone/>
            </a:pPr>
            <a:r>
              <a:rPr lang="ru-RU" dirty="0"/>
              <a:t>противоаллергическое, </a:t>
            </a:r>
            <a:r>
              <a:rPr lang="ru-RU" dirty="0" err="1"/>
              <a:t>дезинтоксикационное</a:t>
            </a:r>
            <a:r>
              <a:rPr lang="ru-RU" dirty="0"/>
              <a:t> </a:t>
            </a:r>
            <a:r>
              <a:rPr lang="ru-RU" dirty="0" smtClean="0"/>
              <a:t>средство</a:t>
            </a:r>
            <a:endParaRPr lang="ru-RU" dirty="0"/>
          </a:p>
          <a:p>
            <a:pPr marL="68580" indent="0" algn="ctr">
              <a:buNone/>
            </a:pPr>
            <a:r>
              <a:rPr lang="ru-RU" b="1" dirty="0" smtClean="0"/>
              <a:t>Рекомендации: </a:t>
            </a:r>
            <a:endParaRPr lang="ru-RU" b="1" dirty="0"/>
          </a:p>
          <a:p>
            <a:r>
              <a:rPr lang="ru-RU" dirty="0" smtClean="0"/>
              <a:t>Вводить </a:t>
            </a:r>
            <a:r>
              <a:rPr lang="ru-RU" b="1" dirty="0">
                <a:solidFill>
                  <a:srgbClr val="FF0000"/>
                </a:solidFill>
              </a:rPr>
              <a:t>только внутривенно, медленно! </a:t>
            </a:r>
          </a:p>
          <a:p>
            <a:r>
              <a:rPr lang="ru-RU" dirty="0" smtClean="0"/>
              <a:t>Соблюдать </a:t>
            </a:r>
            <a:r>
              <a:rPr lang="ru-RU" dirty="0"/>
              <a:t>осторожность при введении — возможен некроз тканей. </a:t>
            </a:r>
          </a:p>
          <a:p>
            <a:r>
              <a:rPr lang="ru-RU" dirty="0" smtClean="0"/>
              <a:t>Ощущение </a:t>
            </a:r>
            <a:r>
              <a:rPr lang="ru-RU" dirty="0"/>
              <a:t>жара в полости рта, а также по всему телу пациента указывает на наличие препарата в крови.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78" y="3645024"/>
            <a:ext cx="3313478" cy="271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45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0"/>
            <a:ext cx="7024744" cy="1484784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Масляные растворы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80920" cy="5040560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ru-RU" dirty="0"/>
              <a:t>(раствор </a:t>
            </a:r>
            <a:r>
              <a:rPr lang="ru-RU" dirty="0" err="1"/>
              <a:t>камфоры</a:t>
            </a:r>
            <a:r>
              <a:rPr lang="ru-RU" dirty="0"/>
              <a:t> в масле и другие) вводят </a:t>
            </a:r>
            <a:r>
              <a:rPr lang="ru-RU" dirty="0" smtClean="0"/>
              <a:t>подкожно. Допускается внутримышечное введение</a:t>
            </a:r>
          </a:p>
          <a:p>
            <a:pPr marL="68580" indent="0"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Масляные </a:t>
            </a:r>
          </a:p>
          <a:p>
            <a:pPr marL="68580" indent="0" algn="just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Растворы</a:t>
            </a:r>
          </a:p>
          <a:p>
            <a:pPr marL="68580" indent="0" algn="just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НЕЛЬЗЯ </a:t>
            </a:r>
          </a:p>
          <a:p>
            <a:pPr marL="68580" indent="0" algn="just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ВВОДИТЬ</a:t>
            </a:r>
          </a:p>
          <a:p>
            <a:pPr marL="68580" indent="0" algn="just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ВНУТРИВЕННО</a:t>
            </a:r>
            <a:r>
              <a:rPr lang="ru-RU" sz="3600" b="1" dirty="0">
                <a:solidFill>
                  <a:srgbClr val="FF0000"/>
                </a:solidFill>
              </a:rPr>
              <a:t>! 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636912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17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96752"/>
            <a:ext cx="7416824" cy="4968552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ru-RU" sz="2600" dirty="0"/>
              <a:t>При попадании капельки масла в сосуд возникает масляная эмболия. Закупорка артерии, нарушение питания окружающих тканей и развитие некроза участка тела. При попадании масла в вену оно током крови попадает в сосуды легких, вызывает их закупорку, что сопровождается сильным приступом удушья, который может закончиться смертью пациента. Кроме того, масло очень медленно рассасывается в тканях.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79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08720"/>
            <a:ext cx="7704856" cy="5688632"/>
          </a:xfrm>
        </p:spPr>
        <p:txBody>
          <a:bodyPr>
            <a:normAutofit fontScale="92500" lnSpcReduction="10000"/>
          </a:bodyPr>
          <a:lstStyle/>
          <a:p>
            <a:pPr marL="68580" indent="0" algn="ctr">
              <a:buNone/>
            </a:pPr>
            <a:r>
              <a:rPr lang="ru-RU" b="1" dirty="0" smtClean="0"/>
              <a:t>ЗАПОМНИТЕ:</a:t>
            </a:r>
          </a:p>
          <a:p>
            <a:r>
              <a:rPr lang="ru-RU" dirty="0" smtClean="0"/>
              <a:t>Перед </a:t>
            </a:r>
            <a:r>
              <a:rPr lang="ru-RU" dirty="0"/>
              <a:t>введением ампулу с масляным раствором подогреть до t=38°C(на водяной бане).</a:t>
            </a:r>
          </a:p>
          <a:p>
            <a:r>
              <a:rPr lang="ru-RU" dirty="0" smtClean="0"/>
              <a:t>Обработать </a:t>
            </a:r>
            <a:r>
              <a:rPr lang="ru-RU" dirty="0"/>
              <a:t>кожу в месте прокола два раза ватным шариком, смоченным 70% спиртом. Проколоть кожу (или кожу и мышцу).</a:t>
            </a:r>
          </a:p>
          <a:p>
            <a:r>
              <a:rPr lang="ru-RU" dirty="0" smtClean="0"/>
              <a:t>После </a:t>
            </a:r>
            <a:r>
              <a:rPr lang="ru-RU" dirty="0"/>
              <a:t>прокола кожи или мышцы вначале потянуть поршень на себя. Если в шприц не поступает кровь, можно медленно вводить лекарство.</a:t>
            </a:r>
          </a:p>
          <a:p>
            <a:r>
              <a:rPr lang="ru-RU" smtClean="0"/>
              <a:t>К месту инъекции приложить грелку или согревающий компресс.</a:t>
            </a:r>
          </a:p>
          <a:p>
            <a:r>
              <a:rPr lang="ru-RU" b="1" smtClean="0">
                <a:solidFill>
                  <a:srgbClr val="FF0000"/>
                </a:solidFill>
              </a:rPr>
              <a:t>Обратите внимание! Если после прокола кожи или мышцы Вы потянули поршень на себя и увидели кровь в шприце,  надо извлечь иглу, сменить её на новую стерильную, выпустить воздух и, опять повторить действия, начиная со 2-го.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0109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7776864" cy="446449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Прочитать материал учебника:</a:t>
            </a:r>
          </a:p>
          <a:p>
            <a:r>
              <a:rPr lang="ru-RU" dirty="0"/>
              <a:t>Л.И. Кулешова, Е.В. </a:t>
            </a:r>
            <a:r>
              <a:rPr lang="ru-RU" dirty="0" err="1"/>
              <a:t>Пустоветова</a:t>
            </a:r>
            <a:r>
              <a:rPr lang="ru-RU" dirty="0"/>
              <a:t> «Основы сестринского дела. Курс лекций. Сестринские технологии» стр. </a:t>
            </a:r>
            <a:r>
              <a:rPr lang="ru-RU" dirty="0" smtClean="0"/>
              <a:t>495-497.</a:t>
            </a:r>
            <a:endParaRPr lang="ru-RU" dirty="0"/>
          </a:p>
          <a:p>
            <a:r>
              <a:rPr lang="ru-RU" dirty="0"/>
              <a:t>С.А. Мухина, И.И. </a:t>
            </a:r>
            <a:r>
              <a:rPr lang="ru-RU" dirty="0" err="1"/>
              <a:t>Тарновская</a:t>
            </a:r>
            <a:r>
              <a:rPr lang="ru-RU" dirty="0"/>
              <a:t> Практическое руководство к предмету «Основы сестринского дела» стр. </a:t>
            </a:r>
            <a:r>
              <a:rPr lang="ru-RU" dirty="0" smtClean="0"/>
              <a:t>367-370.</a:t>
            </a:r>
            <a:endParaRPr lang="ru-RU" dirty="0"/>
          </a:p>
          <a:p>
            <a:r>
              <a:rPr lang="ru-RU" dirty="0" smtClean="0"/>
              <a:t>Решить задачи Л.И. Кулешова, Е.В. </a:t>
            </a:r>
            <a:r>
              <a:rPr lang="ru-RU" dirty="0" err="1" smtClean="0"/>
              <a:t>Пустоветова</a:t>
            </a:r>
            <a:r>
              <a:rPr lang="ru-RU" dirty="0" smtClean="0"/>
              <a:t> «Основы сестринского дела. Курс лекций. Сестринские технологии» стр. </a:t>
            </a:r>
            <a:r>
              <a:rPr lang="ru-RU" smtClean="0"/>
              <a:t>532-533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39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68580" indent="0" algn="ctr">
              <a:buNone/>
            </a:pPr>
            <a:r>
              <a:rPr lang="ru-RU" sz="7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</a:t>
            </a:r>
            <a:endParaRPr lang="ru-RU" sz="72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585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Содержание учебного занятия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560840" cy="4320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Особенности введения инсулина, гепарина, магния сульфата, кальция хлорида, сердечных гликозидов.</a:t>
            </a:r>
          </a:p>
          <a:p>
            <a:pPr marL="68580" indent="0" algn="ctr">
              <a:buNone/>
            </a:pPr>
            <a:r>
              <a:rPr lang="ru-RU" sz="2800" dirty="0" smtClean="0"/>
              <a:t>Изучив </a:t>
            </a:r>
            <a:r>
              <a:rPr lang="ru-RU" sz="2800" dirty="0"/>
              <a:t>эту тему, </a:t>
            </a:r>
            <a:r>
              <a:rPr lang="ru-RU" sz="2800" dirty="0" smtClean="0"/>
              <a:t>Вы должны:</a:t>
            </a:r>
            <a:endParaRPr lang="ru-RU" sz="2800" dirty="0" smtClean="0"/>
          </a:p>
          <a:p>
            <a:pPr lvl="0">
              <a:buClr>
                <a:srgbClr val="DDDDDD"/>
              </a:buClr>
            </a:pPr>
            <a:r>
              <a:rPr lang="ru-RU" sz="2800" dirty="0" smtClean="0"/>
              <a:t>Знать </a:t>
            </a:r>
            <a:r>
              <a:rPr lang="ru-RU" sz="2800" dirty="0" smtClean="0">
                <a:solidFill>
                  <a:srgbClr val="000000"/>
                </a:solidFill>
              </a:rPr>
              <a:t>особенности </a:t>
            </a:r>
            <a:r>
              <a:rPr lang="ru-RU" sz="2800" dirty="0">
                <a:solidFill>
                  <a:srgbClr val="000000"/>
                </a:solidFill>
              </a:rPr>
              <a:t>введения инсулина, гепарина, магния сульфата, кальция хлорида, сердечных гликозидов.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5657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792088"/>
          </a:xfrm>
        </p:spPr>
        <p:txBody>
          <a:bodyPr/>
          <a:lstStyle/>
          <a:p>
            <a:pPr algn="ctr"/>
            <a:r>
              <a:rPr lang="ru-RU" b="1" u="sng" dirty="0">
                <a:solidFill>
                  <a:schemeClr val="tx1"/>
                </a:solidFill>
                <a:latin typeface="Times New Roman"/>
                <a:ea typeface="Calibri"/>
              </a:rPr>
              <a:t>Инсулин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6792"/>
            <a:ext cx="3744416" cy="4824536"/>
          </a:xfrm>
        </p:spPr>
        <p:txBody>
          <a:bodyPr>
            <a:normAutofit lnSpcReduction="10000"/>
          </a:bodyPr>
          <a:lstStyle/>
          <a:p>
            <a:pPr marL="68580" indent="0" algn="ctr">
              <a:buNone/>
            </a:pPr>
            <a:r>
              <a:rPr lang="ru-RU" dirty="0" smtClean="0"/>
              <a:t>Бесцветная жидкость </a:t>
            </a:r>
            <a:r>
              <a:rPr lang="ru-RU" dirty="0"/>
              <a:t>— применяют в терапии сахарного диабета; вводят подкожно, внутримышечно, внутривенно. </a:t>
            </a:r>
            <a:r>
              <a:rPr lang="ru-RU" dirty="0" smtClean="0"/>
              <a:t>Препарат </a:t>
            </a:r>
            <a:r>
              <a:rPr lang="ru-RU" dirty="0"/>
              <a:t>хранят в </a:t>
            </a:r>
            <a:r>
              <a:rPr lang="ru-RU" dirty="0" smtClean="0"/>
              <a:t>холодильнике (+2-+4), </a:t>
            </a:r>
            <a:r>
              <a:rPr lang="ru-RU" dirty="0"/>
              <a:t>перед введением флакон с инсулином подогревают до </a:t>
            </a:r>
            <a:endParaRPr lang="ru-RU" dirty="0" smtClean="0"/>
          </a:p>
          <a:p>
            <a:pPr marL="68580" indent="0" algn="ctr">
              <a:buNone/>
            </a:pPr>
            <a:r>
              <a:rPr lang="ru-RU" dirty="0" smtClean="0"/>
              <a:t>37 </a:t>
            </a:r>
            <a:r>
              <a:rPr lang="ru-RU" dirty="0"/>
              <a:t>— 38 'С.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44824"/>
            <a:ext cx="352839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90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80928"/>
            <a:ext cx="3672408" cy="367240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92697"/>
            <a:ext cx="7416940" cy="2808311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dirty="0"/>
              <a:t>Инсулин дозируют в </a:t>
            </a:r>
            <a:r>
              <a:rPr lang="ru-RU" dirty="0" smtClean="0"/>
              <a:t>МЕ(международных единицах). </a:t>
            </a:r>
            <a:r>
              <a:rPr lang="ru-RU" dirty="0"/>
              <a:t>Для введения инсулина подкожно используют инсулиновый шприц. При набирании препарата необходимо взять на 1 — 2 деления больше назначенной дозы, при вытеснении воздуха из шприца избыток инсулина необходимо удалить.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501008"/>
            <a:ext cx="417646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7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3888432" cy="5400600"/>
          </a:xfrm>
        </p:spPr>
        <p:txBody>
          <a:bodyPr>
            <a:normAutofit fontScale="92500"/>
          </a:bodyPr>
          <a:lstStyle/>
          <a:p>
            <a:pPr marL="68580" indent="0" algn="ctr">
              <a:buNone/>
            </a:pPr>
            <a:r>
              <a:rPr lang="ru-RU" b="1" dirty="0"/>
              <a:t>Рекомендации </a:t>
            </a:r>
            <a:r>
              <a:rPr lang="ru-RU" b="1" dirty="0" smtClean="0"/>
              <a:t>: </a:t>
            </a:r>
            <a:endParaRPr lang="ru-RU" b="1" dirty="0"/>
          </a:p>
          <a:p>
            <a:r>
              <a:rPr lang="ru-RU" dirty="0" smtClean="0"/>
              <a:t>Строго </a:t>
            </a:r>
            <a:r>
              <a:rPr lang="ru-RU" dirty="0"/>
              <a:t>соблюдать точность дозировки, назначенной врачом. </a:t>
            </a:r>
          </a:p>
          <a:p>
            <a:r>
              <a:rPr lang="ru-RU" dirty="0" smtClean="0"/>
              <a:t>Кожа </a:t>
            </a:r>
            <a:r>
              <a:rPr lang="ru-RU" dirty="0"/>
              <a:t>в месте инъекции должна быть абсолютно сухой. </a:t>
            </a:r>
            <a:endParaRPr lang="ru-RU" dirty="0" smtClean="0"/>
          </a:p>
          <a:p>
            <a:r>
              <a:rPr lang="ru-RU" dirty="0" smtClean="0"/>
              <a:t>Менять </a:t>
            </a:r>
            <a:r>
              <a:rPr lang="ru-RU" dirty="0"/>
              <a:t>места выполнения инъекции с целью профилактики </a:t>
            </a:r>
            <a:r>
              <a:rPr lang="ru-RU" dirty="0" err="1" smtClean="0"/>
              <a:t>липодистрофии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Следить за своевременным приемом пищи пациента.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573016"/>
            <a:ext cx="3957179" cy="27363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691811"/>
            <a:ext cx="3957179" cy="288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4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052736"/>
            <a:ext cx="7488832" cy="5184576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4000" b="1" dirty="0" smtClean="0"/>
              <a:t>Помни: </a:t>
            </a:r>
            <a:endParaRPr lang="ru-RU" sz="4000" b="1" dirty="0"/>
          </a:p>
          <a:p>
            <a:r>
              <a:rPr lang="ru-RU" sz="2800" dirty="0"/>
              <a:t>передозировка инсулина опасна развитием гипогликемической комы (резкое снижение уровня сахара в крови);</a:t>
            </a:r>
          </a:p>
          <a:p>
            <a:r>
              <a:rPr lang="ru-RU" sz="2800" dirty="0"/>
              <a:t>недостаточная доза инсулина или несвоевременное введение приводят к гипергликемии (повышение уровня сахара в крови).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7217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108012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Гепарин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00808"/>
            <a:ext cx="7560840" cy="460851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 smtClean="0"/>
              <a:t>Применяют </a:t>
            </a:r>
            <a:r>
              <a:rPr lang="ru-RU" sz="2800" dirty="0"/>
              <a:t>как антикоагулянт при гемотрансфузиях, в терапии сердечно-сосудистой патологии: при инфарктах миокарда и легких, тромбофлебитах конечностей. </a:t>
            </a:r>
          </a:p>
          <a:p>
            <a:pPr marL="68580" indent="0">
              <a:buNone/>
            </a:pPr>
            <a:r>
              <a:rPr lang="ru-RU" sz="2800" dirty="0"/>
              <a:t>Гепарин вводят </a:t>
            </a:r>
            <a:endParaRPr lang="ru-RU" sz="2800" dirty="0" smtClean="0"/>
          </a:p>
          <a:p>
            <a:pPr marL="68580" indent="0">
              <a:buNone/>
            </a:pPr>
            <a:r>
              <a:rPr lang="ru-RU" sz="2800" dirty="0" smtClean="0"/>
              <a:t>подкожно,</a:t>
            </a:r>
          </a:p>
          <a:p>
            <a:pPr marL="68580" indent="0">
              <a:buNone/>
            </a:pPr>
            <a:r>
              <a:rPr lang="ru-RU" sz="2800" dirty="0" smtClean="0"/>
              <a:t>внутримышечно,</a:t>
            </a:r>
          </a:p>
          <a:p>
            <a:pPr marL="68580" indent="0">
              <a:buNone/>
            </a:pPr>
            <a:r>
              <a:rPr lang="ru-RU" sz="2800" dirty="0" smtClean="0"/>
              <a:t>внутривенно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717031"/>
            <a:ext cx="4139952" cy="275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4221088" cy="422108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124744"/>
            <a:ext cx="3888431" cy="5184576"/>
          </a:xfrm>
        </p:spPr>
        <p:txBody>
          <a:bodyPr>
            <a:normAutofit lnSpcReduction="10000"/>
          </a:bodyPr>
          <a:lstStyle/>
          <a:p>
            <a:pPr marL="68580" indent="0" algn="ctr">
              <a:buNone/>
            </a:pPr>
            <a:r>
              <a:rPr lang="ru-RU" dirty="0"/>
              <a:t>При катетеризации вен применяют «</a:t>
            </a:r>
            <a:r>
              <a:rPr lang="ru-RU" dirty="0" err="1"/>
              <a:t>гепариновый</a:t>
            </a:r>
            <a:r>
              <a:rPr lang="ru-RU" dirty="0"/>
              <a:t> замок» — приспособление, обеспечивающее доступ в вену, которое периодически заполняют гепарином с физиологическим раствором для предупреждения свертывания крови в системе в перерывах между </a:t>
            </a:r>
            <a:r>
              <a:rPr lang="ru-RU" dirty="0" err="1"/>
              <a:t>инфузиями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4263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645024"/>
            <a:ext cx="2774082" cy="264147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416824" cy="5112568"/>
          </a:xfrm>
        </p:spPr>
        <p:txBody>
          <a:bodyPr/>
          <a:lstStyle/>
          <a:p>
            <a:pPr marL="68580" indent="0" algn="ctr">
              <a:buNone/>
            </a:pPr>
            <a:r>
              <a:rPr lang="ru-RU" sz="4000" b="1" dirty="0" smtClean="0"/>
              <a:t>Рекомендации</a:t>
            </a:r>
            <a:r>
              <a:rPr lang="ru-RU" sz="4000" dirty="0" smtClean="0"/>
              <a:t>:</a:t>
            </a:r>
          </a:p>
          <a:p>
            <a:r>
              <a:rPr lang="ru-RU" sz="3200" dirty="0" smtClean="0"/>
              <a:t>Вводить </a:t>
            </a:r>
            <a:r>
              <a:rPr lang="ru-RU" sz="3200" dirty="0"/>
              <a:t>глубоко в подкожную жировую клетчатку, менять места </a:t>
            </a:r>
            <a:r>
              <a:rPr lang="ru-RU" sz="3200" dirty="0" smtClean="0"/>
              <a:t>инъекций; </a:t>
            </a:r>
            <a:r>
              <a:rPr lang="ru-RU" sz="3200" dirty="0"/>
              <a:t>внутривенно </a:t>
            </a:r>
            <a:r>
              <a:rPr lang="ru-RU" sz="3200" dirty="0" smtClean="0"/>
              <a:t>вводить медленно</a:t>
            </a:r>
            <a:r>
              <a:rPr lang="ru-RU" sz="3200" dirty="0"/>
              <a:t>! </a:t>
            </a: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ru-RU" sz="3200" dirty="0"/>
              <a:t>Контролировать время свертывания крови (</a:t>
            </a:r>
            <a:r>
              <a:rPr lang="ru-RU" sz="3200" dirty="0" err="1"/>
              <a:t>коагулограмму</a:t>
            </a:r>
            <a:r>
              <a:rPr lang="ru-RU" sz="3200" dirty="0"/>
              <a:t>).</a:t>
            </a:r>
          </a:p>
          <a:p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3237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68</TotalTime>
  <Words>735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Остин</vt:lpstr>
      <vt:lpstr>Государственное бюджетное профессиональное образовательное учреждение Департамента здравоохранения города Москвы  Медицинский колледж № 5 </vt:lpstr>
      <vt:lpstr>Содержание учебного занятия</vt:lpstr>
      <vt:lpstr>Инсулин </vt:lpstr>
      <vt:lpstr>Презентация PowerPoint</vt:lpstr>
      <vt:lpstr>Презентация PowerPoint</vt:lpstr>
      <vt:lpstr>Презентация PowerPoint</vt:lpstr>
      <vt:lpstr>Гепарин </vt:lpstr>
      <vt:lpstr>Презентация PowerPoint</vt:lpstr>
      <vt:lpstr>Презентация PowerPoint</vt:lpstr>
      <vt:lpstr>Сердечные гликозиды </vt:lpstr>
      <vt:lpstr>Магния сульфат</vt:lpstr>
      <vt:lpstr>Кальция хлорид </vt:lpstr>
      <vt:lpstr>Масляные растворы 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учреждение Департамента здравоохранения города Москвы  Медицинский колледж № 5 </dc:title>
  <dc:creator>Ермолаева</dc:creator>
  <cp:lastModifiedBy>М.видео</cp:lastModifiedBy>
  <cp:revision>11</cp:revision>
  <dcterms:created xsi:type="dcterms:W3CDTF">2020-04-23T11:49:03Z</dcterms:created>
  <dcterms:modified xsi:type="dcterms:W3CDTF">2020-04-28T10:09:50Z</dcterms:modified>
</cp:coreProperties>
</file>