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76" r:id="rId5"/>
    <p:sldId id="277" r:id="rId6"/>
    <p:sldId id="261" r:id="rId7"/>
    <p:sldId id="263" r:id="rId8"/>
    <p:sldId id="278" r:id="rId9"/>
    <p:sldId id="280" r:id="rId10"/>
    <p:sldId id="282" r:id="rId11"/>
    <p:sldId id="266" r:id="rId12"/>
    <p:sldId id="279" r:id="rId13"/>
    <p:sldId id="285" r:id="rId14"/>
    <p:sldId id="281" r:id="rId15"/>
    <p:sldId id="269" r:id="rId16"/>
    <p:sldId id="270" r:id="rId17"/>
    <p:sldId id="283" r:id="rId18"/>
    <p:sldId id="272" r:id="rId19"/>
    <p:sldId id="274" r:id="rId20"/>
    <p:sldId id="28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38" autoAdjust="0"/>
  </p:normalViewPr>
  <p:slideViewPr>
    <p:cSldViewPr>
      <p:cViewPr varScale="1">
        <p:scale>
          <a:sx n="77" d="100"/>
          <a:sy n="77" d="100"/>
        </p:scale>
        <p:origin x="115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8F250F-364B-427B-BA8D-67AD87DE43CA}" type="doc">
      <dgm:prSet loTypeId="urn:microsoft.com/office/officeart/2005/8/layout/equation1" loCatId="process" qsTypeId="urn:microsoft.com/office/officeart/2005/8/quickstyle/simple1" qsCatId="simple" csTypeId="urn:microsoft.com/office/officeart/2005/8/colors/colorful3" csCatId="colorful" phldr="1"/>
      <dgm:spPr/>
    </dgm:pt>
    <dgm:pt modelId="{7666BC2A-7CD7-43A7-B53C-BDE59FA5EABA}">
      <dgm:prSet phldrT="[Текст]" custT="1"/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r>
            <a:rPr lang="ru-RU" sz="2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Старославянский язык</a:t>
          </a:r>
          <a:endParaRPr lang="ru-RU" sz="2400" b="1" cap="none" spc="0" dirty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8B1F4D3-A2A2-4B27-8EEB-FB419042F904}" type="parTrans" cxnId="{5797CCE3-787C-4E0C-96CC-FB9955863553}">
      <dgm:prSet/>
      <dgm:spPr/>
      <dgm:t>
        <a:bodyPr/>
        <a:lstStyle/>
        <a:p>
          <a:endParaRPr lang="ru-RU"/>
        </a:p>
      </dgm:t>
    </dgm:pt>
    <dgm:pt modelId="{2E57F3D2-62F1-447F-9303-EBBDB66087B4}" type="sibTrans" cxnId="{5797CCE3-787C-4E0C-96CC-FB9955863553}">
      <dgm:prSet/>
      <dgm:spPr/>
      <dgm:t>
        <a:bodyPr/>
        <a:lstStyle/>
        <a:p>
          <a:endParaRPr lang="ru-RU"/>
        </a:p>
      </dgm:t>
    </dgm:pt>
    <dgm:pt modelId="{1602C7CC-2B45-44F0-AEA3-FA0FA10E8839}">
      <dgm:prSet phldrT="[Текст]" custT="1"/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r>
            <a:rPr lang="ru-RU" sz="2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Русский разговорный язык</a:t>
          </a:r>
          <a:endParaRPr lang="ru-RU" sz="2400" b="1" cap="none" spc="0" dirty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5868C84-8105-429C-A779-DBCD48370813}" type="parTrans" cxnId="{D4DE5A1B-BD80-4A59-B5D0-765F237B74ED}">
      <dgm:prSet/>
      <dgm:spPr/>
      <dgm:t>
        <a:bodyPr/>
        <a:lstStyle/>
        <a:p>
          <a:endParaRPr lang="ru-RU"/>
        </a:p>
      </dgm:t>
    </dgm:pt>
    <dgm:pt modelId="{7E9B848C-A347-4CD3-8C50-9D0A27DA13BE}" type="sibTrans" cxnId="{D4DE5A1B-BD80-4A59-B5D0-765F237B74ED}">
      <dgm:prSet/>
      <dgm:spPr/>
      <dgm:t>
        <a:bodyPr/>
        <a:lstStyle/>
        <a:p>
          <a:endParaRPr lang="ru-RU"/>
        </a:p>
      </dgm:t>
    </dgm:pt>
    <dgm:pt modelId="{2678FBA3-728B-4034-91CE-EC35F25E3231}">
      <dgm:prSet phldrT="[Текст]" custT="1"/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r>
            <a:rPr lang="ru-RU" sz="20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Древнерусский язык</a:t>
          </a:r>
          <a:endParaRPr lang="ru-RU" sz="2000" b="1" cap="none" spc="0" dirty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50CC0E9-9AF5-41FA-B14A-51A6284E0F60}" type="parTrans" cxnId="{7C38F172-9FB2-4E80-8446-FE74EC484FCE}">
      <dgm:prSet/>
      <dgm:spPr/>
      <dgm:t>
        <a:bodyPr/>
        <a:lstStyle/>
        <a:p>
          <a:endParaRPr lang="ru-RU"/>
        </a:p>
      </dgm:t>
    </dgm:pt>
    <dgm:pt modelId="{98ED801E-F7D7-4374-AA7C-BF565C12E7D6}" type="sibTrans" cxnId="{7C38F172-9FB2-4E80-8446-FE74EC484FCE}">
      <dgm:prSet/>
      <dgm:spPr/>
      <dgm:t>
        <a:bodyPr/>
        <a:lstStyle/>
        <a:p>
          <a:endParaRPr lang="ru-RU"/>
        </a:p>
      </dgm:t>
    </dgm:pt>
    <dgm:pt modelId="{8FAB7528-3E1B-420D-AB4A-F91B00867993}" type="pres">
      <dgm:prSet presAssocID="{BA8F250F-364B-427B-BA8D-67AD87DE43CA}" presName="linearFlow" presStyleCnt="0">
        <dgm:presLayoutVars>
          <dgm:dir/>
          <dgm:resizeHandles val="exact"/>
        </dgm:presLayoutVars>
      </dgm:prSet>
      <dgm:spPr/>
    </dgm:pt>
    <dgm:pt modelId="{B9710C39-C160-4A80-B46B-AA8BE46E5432}" type="pres">
      <dgm:prSet presAssocID="{7666BC2A-7CD7-43A7-B53C-BDE59FA5EA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CCE639-A13B-48DF-AF1F-3885569F995F}" type="pres">
      <dgm:prSet presAssocID="{2E57F3D2-62F1-447F-9303-EBBDB66087B4}" presName="spacerL" presStyleCnt="0"/>
      <dgm:spPr/>
    </dgm:pt>
    <dgm:pt modelId="{213C44E1-3EFA-4C80-803E-42551526C4C9}" type="pres">
      <dgm:prSet presAssocID="{2E57F3D2-62F1-447F-9303-EBBDB66087B4}" presName="sibTrans" presStyleLbl="sibTrans2D1" presStyleIdx="0" presStyleCnt="2" custScaleX="75074" custScaleY="52326"/>
      <dgm:spPr/>
      <dgm:t>
        <a:bodyPr/>
        <a:lstStyle/>
        <a:p>
          <a:endParaRPr lang="ru-RU"/>
        </a:p>
      </dgm:t>
    </dgm:pt>
    <dgm:pt modelId="{5B11FD53-3857-457A-8483-5A1846B001A3}" type="pres">
      <dgm:prSet presAssocID="{2E57F3D2-62F1-447F-9303-EBBDB66087B4}" presName="spacerR" presStyleCnt="0"/>
      <dgm:spPr/>
    </dgm:pt>
    <dgm:pt modelId="{D6981DEF-FD13-4D90-94E0-BF1A6F37E13A}" type="pres">
      <dgm:prSet presAssocID="{1602C7CC-2B45-44F0-AEA3-FA0FA10E883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BAD63-2D00-44F5-B1C5-79A463F0F8CE}" type="pres">
      <dgm:prSet presAssocID="{7E9B848C-A347-4CD3-8C50-9D0A27DA13BE}" presName="spacerL" presStyleCnt="0"/>
      <dgm:spPr/>
    </dgm:pt>
    <dgm:pt modelId="{FFBEC178-3CC7-4918-83F5-18490816466A}" type="pres">
      <dgm:prSet presAssocID="{7E9B848C-A347-4CD3-8C50-9D0A27DA13BE}" presName="sibTrans" presStyleLbl="sibTrans2D1" presStyleIdx="1" presStyleCnt="2" custScaleX="77456" custScaleY="50712"/>
      <dgm:spPr/>
      <dgm:t>
        <a:bodyPr/>
        <a:lstStyle/>
        <a:p>
          <a:endParaRPr lang="ru-RU"/>
        </a:p>
      </dgm:t>
    </dgm:pt>
    <dgm:pt modelId="{5282A2D7-2DAA-488D-A2E1-580C8BC1D7E3}" type="pres">
      <dgm:prSet presAssocID="{7E9B848C-A347-4CD3-8C50-9D0A27DA13BE}" presName="spacerR" presStyleCnt="0"/>
      <dgm:spPr/>
    </dgm:pt>
    <dgm:pt modelId="{71D05ECC-E055-448D-A670-17AD10287FB3}" type="pres">
      <dgm:prSet presAssocID="{2678FBA3-728B-4034-91CE-EC35F25E3231}" presName="node" presStyleLbl="node1" presStyleIdx="2" presStyleCnt="3" custLinFactNeighborX="115" custLinFactNeighborY="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60A543-E490-4692-B526-86FD8D31FE22}" type="presOf" srcId="{2678FBA3-728B-4034-91CE-EC35F25E3231}" destId="{71D05ECC-E055-448D-A670-17AD10287FB3}" srcOrd="0" destOrd="0" presId="urn:microsoft.com/office/officeart/2005/8/layout/equation1"/>
    <dgm:cxn modelId="{35CDDE8A-1951-4907-B165-68EC6A675C7C}" type="presOf" srcId="{BA8F250F-364B-427B-BA8D-67AD87DE43CA}" destId="{8FAB7528-3E1B-420D-AB4A-F91B00867993}" srcOrd="0" destOrd="0" presId="urn:microsoft.com/office/officeart/2005/8/layout/equation1"/>
    <dgm:cxn modelId="{AC23A167-A3DE-4CBB-85A3-27AF158EB9AC}" type="presOf" srcId="{7666BC2A-7CD7-43A7-B53C-BDE59FA5EABA}" destId="{B9710C39-C160-4A80-B46B-AA8BE46E5432}" srcOrd="0" destOrd="0" presId="urn:microsoft.com/office/officeart/2005/8/layout/equation1"/>
    <dgm:cxn modelId="{E10E0D95-3955-4EC4-B434-01B422192B8D}" type="presOf" srcId="{1602C7CC-2B45-44F0-AEA3-FA0FA10E8839}" destId="{D6981DEF-FD13-4D90-94E0-BF1A6F37E13A}" srcOrd="0" destOrd="0" presId="urn:microsoft.com/office/officeart/2005/8/layout/equation1"/>
    <dgm:cxn modelId="{7C38F172-9FB2-4E80-8446-FE74EC484FCE}" srcId="{BA8F250F-364B-427B-BA8D-67AD87DE43CA}" destId="{2678FBA3-728B-4034-91CE-EC35F25E3231}" srcOrd="2" destOrd="0" parTransId="{950CC0E9-9AF5-41FA-B14A-51A6284E0F60}" sibTransId="{98ED801E-F7D7-4374-AA7C-BF565C12E7D6}"/>
    <dgm:cxn modelId="{D4DE5A1B-BD80-4A59-B5D0-765F237B74ED}" srcId="{BA8F250F-364B-427B-BA8D-67AD87DE43CA}" destId="{1602C7CC-2B45-44F0-AEA3-FA0FA10E8839}" srcOrd="1" destOrd="0" parTransId="{95868C84-8105-429C-A779-DBCD48370813}" sibTransId="{7E9B848C-A347-4CD3-8C50-9D0A27DA13BE}"/>
    <dgm:cxn modelId="{5797CCE3-787C-4E0C-96CC-FB9955863553}" srcId="{BA8F250F-364B-427B-BA8D-67AD87DE43CA}" destId="{7666BC2A-7CD7-43A7-B53C-BDE59FA5EABA}" srcOrd="0" destOrd="0" parTransId="{78B1F4D3-A2A2-4B27-8EEB-FB419042F904}" sibTransId="{2E57F3D2-62F1-447F-9303-EBBDB66087B4}"/>
    <dgm:cxn modelId="{83B67B51-45FB-464D-99E3-BBB05BB72C23}" type="presOf" srcId="{2E57F3D2-62F1-447F-9303-EBBDB66087B4}" destId="{213C44E1-3EFA-4C80-803E-42551526C4C9}" srcOrd="0" destOrd="0" presId="urn:microsoft.com/office/officeart/2005/8/layout/equation1"/>
    <dgm:cxn modelId="{4F16C44B-C822-45CC-AFD2-6F15E2890978}" type="presOf" srcId="{7E9B848C-A347-4CD3-8C50-9D0A27DA13BE}" destId="{FFBEC178-3CC7-4918-83F5-18490816466A}" srcOrd="0" destOrd="0" presId="urn:microsoft.com/office/officeart/2005/8/layout/equation1"/>
    <dgm:cxn modelId="{6094184A-1E7C-4804-891B-A0E2FBF3B860}" type="presParOf" srcId="{8FAB7528-3E1B-420D-AB4A-F91B00867993}" destId="{B9710C39-C160-4A80-B46B-AA8BE46E5432}" srcOrd="0" destOrd="0" presId="urn:microsoft.com/office/officeart/2005/8/layout/equation1"/>
    <dgm:cxn modelId="{78D311A7-AA3E-4C4A-9F9B-F5EBEB78019A}" type="presParOf" srcId="{8FAB7528-3E1B-420D-AB4A-F91B00867993}" destId="{0ACCE639-A13B-48DF-AF1F-3885569F995F}" srcOrd="1" destOrd="0" presId="urn:microsoft.com/office/officeart/2005/8/layout/equation1"/>
    <dgm:cxn modelId="{36614E20-564D-4373-820F-EAEB17FA9D34}" type="presParOf" srcId="{8FAB7528-3E1B-420D-AB4A-F91B00867993}" destId="{213C44E1-3EFA-4C80-803E-42551526C4C9}" srcOrd="2" destOrd="0" presId="urn:microsoft.com/office/officeart/2005/8/layout/equation1"/>
    <dgm:cxn modelId="{76E7259E-3D40-4D5D-957B-D78AAD91F19E}" type="presParOf" srcId="{8FAB7528-3E1B-420D-AB4A-F91B00867993}" destId="{5B11FD53-3857-457A-8483-5A1846B001A3}" srcOrd="3" destOrd="0" presId="urn:microsoft.com/office/officeart/2005/8/layout/equation1"/>
    <dgm:cxn modelId="{753B926F-CD1D-46BF-9A80-236A26C34612}" type="presParOf" srcId="{8FAB7528-3E1B-420D-AB4A-F91B00867993}" destId="{D6981DEF-FD13-4D90-94E0-BF1A6F37E13A}" srcOrd="4" destOrd="0" presId="urn:microsoft.com/office/officeart/2005/8/layout/equation1"/>
    <dgm:cxn modelId="{3C59BC0A-3822-4B1D-A504-B4913434F343}" type="presParOf" srcId="{8FAB7528-3E1B-420D-AB4A-F91B00867993}" destId="{91EBAD63-2D00-44F5-B1C5-79A463F0F8CE}" srcOrd="5" destOrd="0" presId="urn:microsoft.com/office/officeart/2005/8/layout/equation1"/>
    <dgm:cxn modelId="{341FED4F-55B9-4524-B08F-CACD5ADD882C}" type="presParOf" srcId="{8FAB7528-3E1B-420D-AB4A-F91B00867993}" destId="{FFBEC178-3CC7-4918-83F5-18490816466A}" srcOrd="6" destOrd="0" presId="urn:microsoft.com/office/officeart/2005/8/layout/equation1"/>
    <dgm:cxn modelId="{3AD35B6E-8099-43EA-9B25-5870F2A28DFD}" type="presParOf" srcId="{8FAB7528-3E1B-420D-AB4A-F91B00867993}" destId="{5282A2D7-2DAA-488D-A2E1-580C8BC1D7E3}" srcOrd="7" destOrd="0" presId="urn:microsoft.com/office/officeart/2005/8/layout/equation1"/>
    <dgm:cxn modelId="{362321C8-D4EC-41EC-B75B-A716B3890675}" type="presParOf" srcId="{8FAB7528-3E1B-420D-AB4A-F91B00867993}" destId="{71D05ECC-E055-448D-A670-17AD10287FB3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82E7C29-54B1-4A91-AB01-377D72F1068E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345ECEA-E19B-4809-AB73-83AB0840A1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18355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«Мой родной язык»</a:t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728792" cy="282532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Презентация посвящена личностям, внёсшим большой вклад в сохранение и развитие языкового наследия.</a:t>
            </a:r>
          </a:p>
          <a:p>
            <a:r>
              <a:rPr lang="ru-RU" dirty="0"/>
              <a:t> </a:t>
            </a:r>
          </a:p>
          <a:p>
            <a:r>
              <a:rPr lang="ru-RU" dirty="0" smtClean="0"/>
              <a:t>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04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1" y="1928802"/>
            <a:ext cx="7637490" cy="4197361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ермометр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Формула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Зажигательное стекло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Поршень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Упругость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Атмосфера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Барометр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Манометр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Полюс магнита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Новые слова, придуманные М.В. Ломоносовым: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737783"/>
            <a:ext cx="4143372" cy="51202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214422"/>
            <a:ext cx="3829048" cy="342902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Александр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Сергеевич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ПУШКИН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http://i.ytimg.com/vi/pqLIlthJOYo/mqdefaul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489654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48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использует народную лексику, обращается к народной речи, используя характерные слова или понятия;</a:t>
            </a:r>
          </a:p>
          <a:p>
            <a:pPr>
              <a:buFont typeface="Wingdings" pitchFamily="2" charset="2"/>
              <a:buChar char="ü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вносит в язык общения совершенно новые элементы, которые были забыты или заменены иностранной лексикой;</a:t>
            </a:r>
          </a:p>
          <a:p>
            <a:pPr>
              <a:buFont typeface="Wingdings" pitchFamily="2" charset="2"/>
              <a:buChar char="ü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вносит в язык большое разнообразие красивых оборотов и метафор. 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Font typeface="Wingdings" pitchFamily="2" charset="2"/>
              <a:buChar char="ü"/>
            </a:pP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>
              <a:buNone/>
            </a:pP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Вклад А.С. Пушкина в развитие русского языка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МКОУ «2 </a:t>
            </a:r>
            <a:r>
              <a:rPr lang="ru-RU" dirty="0" err="1" smtClean="0"/>
              <a:t>Воробьевская</a:t>
            </a:r>
            <a:r>
              <a:rPr lang="ru-RU" dirty="0" smtClean="0"/>
              <a:t> основная </a:t>
            </a:r>
            <a:r>
              <a:rPr lang="ru-RU" dirty="0" err="1" smtClean="0"/>
              <a:t>общеобразовательня</a:t>
            </a:r>
            <a:r>
              <a:rPr lang="ru-RU" dirty="0" smtClean="0"/>
              <a:t> школа»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Презентацию подготовила</a:t>
            </a:r>
            <a:br>
              <a:rPr lang="ru-RU" dirty="0" smtClean="0"/>
            </a:br>
            <a:r>
              <a:rPr lang="ru-RU" dirty="0" smtClean="0"/>
              <a:t>Григорьева Наталья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892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7" y="2000240"/>
            <a:ext cx="7851804" cy="4125923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r>
              <a:rPr lang="ru-RU" sz="2800" dirty="0" smtClean="0"/>
              <a:t>“Утопленник” (1828 г.):“Дети спят, </a:t>
            </a:r>
            <a:r>
              <a:rPr lang="ru-RU" sz="2800" b="1" i="1" dirty="0" smtClean="0">
                <a:solidFill>
                  <a:srgbClr val="C00000"/>
                </a:solidFill>
              </a:rPr>
              <a:t>хозяйка</a:t>
            </a:r>
            <a:r>
              <a:rPr lang="ru-RU" sz="2800" dirty="0" smtClean="0"/>
              <a:t> дремлет, На </a:t>
            </a:r>
            <a:r>
              <a:rPr lang="ru-RU" sz="2800" b="1" i="1" dirty="0" smtClean="0">
                <a:solidFill>
                  <a:srgbClr val="C00000"/>
                </a:solidFill>
              </a:rPr>
              <a:t>полатях</a:t>
            </a:r>
            <a:r>
              <a:rPr lang="ru-RU" sz="2800" dirty="0" smtClean="0"/>
              <a:t> муж лежит”</a:t>
            </a:r>
          </a:p>
          <a:p>
            <a:r>
              <a:rPr lang="ru-RU" sz="2800" dirty="0" smtClean="0"/>
              <a:t> 2-я глава “Капитанской дочки”: “Постоялый двор или, по-тамошнему, </a:t>
            </a:r>
            <a:r>
              <a:rPr lang="ru-RU" sz="2800" b="1" i="1" dirty="0" smtClean="0">
                <a:solidFill>
                  <a:srgbClr val="C00000"/>
                </a:solidFill>
              </a:rPr>
              <a:t>умет</a:t>
            </a:r>
            <a:r>
              <a:rPr lang="ru-RU" sz="2800" dirty="0" smtClean="0"/>
              <a:t>, находился в стороне, в степи, </a:t>
            </a:r>
            <a:r>
              <a:rPr lang="ru-RU" sz="2800" b="1" i="1" dirty="0" smtClean="0">
                <a:solidFill>
                  <a:srgbClr val="C00000"/>
                </a:solidFill>
              </a:rPr>
              <a:t>далече</a:t>
            </a:r>
            <a:r>
              <a:rPr lang="ru-RU" sz="2800" dirty="0" smtClean="0"/>
              <a:t> от всякого селения, и очень походил на разбойническую пристань”.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58204" cy="144759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Народная речь в произведениях А.С. Пушкина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Русский алфавит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Содержимое 7" descr="Kirill_i_Mefodiy_azbu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1826" y="1500174"/>
            <a:ext cx="7486387" cy="5195689"/>
          </a:xfrm>
        </p:spPr>
      </p:pic>
    </p:spTree>
    <p:extLst>
      <p:ext uri="{BB962C8B-B14F-4D97-AF65-F5344CB8AC3E}">
        <p14:creationId xmlns:p14="http://schemas.microsoft.com/office/powerpoint/2010/main" val="204133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480720"/>
          </a:xfrm>
        </p:spPr>
        <p:txBody>
          <a:bodyPr>
            <a:normAutofit/>
          </a:bodyPr>
          <a:lstStyle/>
          <a:p>
            <a:pPr marL="0" lvl="0" indent="0">
              <a:buClr>
                <a:srgbClr val="AD0101"/>
              </a:buClr>
              <a:buNone/>
            </a:pPr>
            <a:endParaRPr lang="ru-RU" sz="2000" dirty="0">
              <a:solidFill>
                <a:srgbClr val="30303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291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russian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714356"/>
            <a:ext cx="4191006" cy="314327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-214338"/>
            <a:ext cx="8229600" cy="94753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Интересные факты из языка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1370178093_russkiy_05_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118" y="3558058"/>
            <a:ext cx="4333882" cy="3299942"/>
          </a:xfrm>
          <a:prstGeom prst="rect">
            <a:avLst/>
          </a:prstGeom>
        </p:spPr>
      </p:pic>
      <p:pic>
        <p:nvPicPr>
          <p:cNvPr id="6" name="Рисунок 5" descr="hqdefault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86190"/>
            <a:ext cx="4095747" cy="3071810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640959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rgbClr val="3D4722"/>
              </a:solidFill>
              <a:latin typeface="Tahoma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48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Содержимое 19" descr="1347464876_oe_x1ipjw8m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1744"/>
            <a:ext cx="4779238" cy="294719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" name="Рисунок 20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857628"/>
            <a:ext cx="4505347" cy="2772521"/>
          </a:xfrm>
          <a:prstGeom prst="rect">
            <a:avLst/>
          </a:prstGeom>
        </p:spPr>
      </p:pic>
      <p:pic>
        <p:nvPicPr>
          <p:cNvPr id="22" name="Рисунок 21" descr="images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-285776"/>
            <a:ext cx="4429146" cy="2480322"/>
          </a:xfrm>
          <a:prstGeom prst="rect">
            <a:avLst/>
          </a:prstGeom>
        </p:spPr>
      </p:pic>
      <p:pic>
        <p:nvPicPr>
          <p:cNvPr id="23" name="Рисунок 22" descr="oQQWMdGI0c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785794"/>
            <a:ext cx="4554543" cy="316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88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2844" y="2428868"/>
            <a:ext cx="8568952" cy="4032447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Изучить историю становления русского языкового наследия. </a:t>
            </a:r>
          </a:p>
          <a:p>
            <a:pPr marL="457200" indent="-4572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Ответить на вопрос: « Кто внёс значительный вклад в сохранение и развитие русского языка?»</a:t>
            </a:r>
          </a:p>
          <a:p>
            <a:pPr marL="457200" indent="-4572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Ответить на вопрос: « Русский алфавит и кто его придумал?»</a:t>
            </a:r>
          </a:p>
          <a:p>
            <a:pPr marL="457200" indent="-4572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Изучить, рассмотреть и запомнить интересные факты о русском языке и его грамматике.</a:t>
            </a:r>
          </a:p>
          <a:p>
            <a:pPr marL="457200" indent="-4572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Сделать заключение, вывод.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  презентации -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327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785794"/>
            <a:ext cx="7497793" cy="54292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500174"/>
            <a:ext cx="6336704" cy="37052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«Всё о русском языке»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«Интересные факты о русском языке для  любознательных»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Интернет – ресурсы.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Иллюстративный  материал.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 подготовке презентации использовались следующие источники: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236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16832"/>
            <a:ext cx="8784976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становления языкового наследия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shleiher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285992"/>
            <a:ext cx="6929486" cy="37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55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5527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marL="0" indent="0" algn="ctr">
              <a:buNone/>
            </a:pP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Период Киевской Руси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IX - начало XII вв.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Древнерусский язык – 1) средство общения разных племен и народностей</a:t>
            </a:r>
          </a:p>
          <a:p>
            <a:pPr marL="0" indent="0"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2) средство общения при торговле, дипломатии, церкви</a:t>
            </a:r>
          </a:p>
          <a:p>
            <a:pPr marL="0" indent="0"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6741367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mtClean="0"/>
              <a:t>от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97346"/>
            <a:ext cx="885828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sz="12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sz="1200" dirty="0" smtClean="0">
              <a:solidFill>
                <a:srgbClr val="000000"/>
              </a:solidFill>
              <a:latin typeface="Arial"/>
            </a:endParaRPr>
          </a:p>
          <a:p>
            <a:endParaRPr lang="ru-RU" sz="12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sz="1200" dirty="0" smtClean="0">
              <a:solidFill>
                <a:srgbClr val="000000"/>
              </a:solidFill>
              <a:latin typeface="Arial"/>
            </a:endParaRPr>
          </a:p>
          <a:p>
            <a:endParaRPr lang="ru-RU" sz="12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sz="1200" dirty="0" smtClean="0">
              <a:solidFill>
                <a:srgbClr val="000000"/>
              </a:solidFill>
              <a:latin typeface="Arial"/>
            </a:endParaRPr>
          </a:p>
          <a:p>
            <a:endParaRPr lang="ru-RU" sz="12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sz="1200" dirty="0" smtClean="0">
              <a:solidFill>
                <a:srgbClr val="000000"/>
              </a:solidFill>
              <a:latin typeface="Arial"/>
            </a:endParaRPr>
          </a:p>
          <a:p>
            <a:endParaRPr lang="ru-RU" sz="12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sz="1200" dirty="0" smtClean="0">
              <a:solidFill>
                <a:srgbClr val="000000"/>
              </a:solidFill>
              <a:latin typeface="Arial"/>
            </a:endParaRPr>
          </a:p>
          <a:p>
            <a:endParaRPr lang="ru-RU" sz="12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sz="1200" dirty="0" smtClean="0">
              <a:solidFill>
                <a:srgbClr val="000000"/>
              </a:solidFill>
              <a:latin typeface="Arial"/>
            </a:endParaRPr>
          </a:p>
          <a:p>
            <a:endParaRPr lang="ru-RU" sz="12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sz="1200" dirty="0" smtClean="0">
              <a:solidFill>
                <a:srgbClr val="000000"/>
              </a:solidFill>
              <a:latin typeface="Arial"/>
            </a:endParaRPr>
          </a:p>
          <a:p>
            <a:endParaRPr lang="ru-RU" sz="12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sz="1200" dirty="0" smtClean="0">
              <a:solidFill>
                <a:srgbClr val="000000"/>
              </a:solidFill>
              <a:latin typeface="Arial"/>
            </a:endParaRPr>
          </a:p>
          <a:p>
            <a:endParaRPr lang="ru-RU" sz="1200" b="0" i="0" dirty="0" smtClean="0">
              <a:solidFill>
                <a:srgbClr val="000000"/>
              </a:solidFill>
              <a:effectLst/>
              <a:latin typeface="Arial"/>
            </a:endParaRPr>
          </a:p>
        </p:txBody>
      </p:sp>
      <p:pic>
        <p:nvPicPr>
          <p:cNvPr id="7" name="Рисунок 6" descr="russki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4712170"/>
            <a:ext cx="3000364" cy="2145830"/>
          </a:xfrm>
          <a:prstGeom prst="rect">
            <a:avLst/>
          </a:prstGeom>
        </p:spPr>
      </p:pic>
      <p:pic>
        <p:nvPicPr>
          <p:cNvPr id="8" name="Рисунок 7" descr="s-2013-03-10-v-10.00.18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214677" cy="230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2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290"/>
            <a:ext cx="9144000" cy="6215106"/>
          </a:xfrm>
          <a:prstGeom prst="rect">
            <a:avLst/>
          </a:prstGeom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143116"/>
          <a:ext cx="8429683" cy="3983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Взаимодействие языков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480720"/>
          </a:xfrm>
        </p:spPr>
        <p:txBody>
          <a:bodyPr>
            <a:normAutofit fontScale="8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</a:endParaRPr>
          </a:p>
          <a:p>
            <a:pPr marL="0" indent="0" algn="ctr">
              <a:buNone/>
            </a:pPr>
            <a:r>
              <a:rPr lang="ru-RU" sz="3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Период современного русского языка</a:t>
            </a:r>
          </a:p>
          <a:p>
            <a:pPr marL="0" indent="0" algn="ctr">
              <a:buNone/>
            </a:pPr>
            <a:r>
              <a:rPr lang="ru-RU" sz="3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XIX - XX  вв.) –</a:t>
            </a:r>
          </a:p>
          <a:p>
            <a:pPr marL="0" indent="0" algn="ctr">
              <a:buNone/>
            </a:pPr>
            <a:endParaRPr lang="ru-RU" sz="3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</a:endParaRPr>
          </a:p>
          <a:p>
            <a:pPr marL="0" indent="0" algn="ctr">
              <a:buNone/>
            </a:pPr>
            <a:endParaRPr lang="ru-RU" sz="3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</a:endParaRPr>
          </a:p>
          <a:p>
            <a:pPr marL="0" indent="0" algn="ctr">
              <a:buNone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 процесс создания и обогащения русского национального языка,</a:t>
            </a:r>
          </a:p>
          <a:p>
            <a:pPr marL="0" indent="0" algn="ctr">
              <a:buNone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интенсивный рост специальной терминологии,</a:t>
            </a:r>
          </a:p>
          <a:p>
            <a:pPr marL="0" indent="0" algn="ctr">
              <a:buNone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развитие национальной культуры,</a:t>
            </a:r>
          </a:p>
          <a:p>
            <a:pPr marL="0" indent="0" algn="ctr">
              <a:buNone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 литературы</a:t>
            </a:r>
          </a:p>
          <a:p>
            <a:pPr marL="0" indent="0">
              <a:buNone/>
            </a:pPr>
            <a:endParaRPr lang="ru-RU" sz="3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</a:endParaRPr>
          </a:p>
          <a:p>
            <a:pPr marL="0" indent="0">
              <a:buNone/>
            </a:pPr>
            <a:endParaRPr lang="ru-RU" sz="3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484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500042"/>
            <a:ext cx="4286280" cy="474112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Значительный вклад в сохранение и развитие русского языка внёс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М.В. ЛОМОНОСОВ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4" name="Picture 6" descr="http://modernflats.com/images/5608fbeeacac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71600"/>
            <a:ext cx="4008824" cy="371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>
              <a:buFont typeface="Wingdings" pitchFamily="2" charset="2"/>
              <a:buChar char="Ø"/>
            </a:pPr>
            <a:r>
              <a:rPr lang="ru-RU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/>
              </a:rPr>
              <a:t>«</a:t>
            </a:r>
            <a:r>
              <a:rPr lang="ru-RU" sz="3000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/>
              </a:rPr>
              <a:t>Российская грамматика» </a:t>
            </a:r>
          </a:p>
          <a:p>
            <a:pPr lvl="0">
              <a:buFont typeface="Wingdings" pitchFamily="2" charset="2"/>
              <a:buChar char="Ø"/>
            </a:pPr>
            <a:r>
              <a:rPr lang="ru-RU" sz="3000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/>
              </a:rPr>
              <a:t>разработка стилистической системы русского языка — теории трёх штилей (книга «Рассуждение о пользе книг церковных в российском языке»);</a:t>
            </a:r>
          </a:p>
          <a:p>
            <a:pPr lvl="0">
              <a:buFont typeface="Wingdings" pitchFamily="2" charset="2"/>
              <a:buChar char="Ø"/>
            </a:pPr>
            <a:r>
              <a:rPr lang="ru-RU" sz="3000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/>
              </a:rPr>
              <a:t>труд по красноречию — «Риторика»</a:t>
            </a:r>
            <a:endParaRPr lang="ru-RU" sz="3000" b="1" dirty="0" smtClean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труды М.В. Ломоносова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151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560000">
            <a:off x="295050" y="3311648"/>
            <a:ext cx="4476783" cy="335758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72528" y="338328"/>
            <a:ext cx="114272" cy="4474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2770" name="Picture 2" descr="http://library.isu.ru/ru/virtual/exhibition/images/v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359005" y="-13001739"/>
            <a:ext cx="873367" cy="3357586"/>
          </a:xfrm>
          <a:prstGeom prst="rect">
            <a:avLst/>
          </a:prstGeom>
          <a:noFill/>
        </p:spPr>
      </p:pic>
      <p:pic>
        <p:nvPicPr>
          <p:cNvPr id="7" name="Рисунок 6" descr="v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">
            <a:off x="4353590" y="425677"/>
            <a:ext cx="4884440" cy="3357586"/>
          </a:xfrm>
          <a:prstGeom prst="rect">
            <a:avLst/>
          </a:prstGeom>
        </p:spPr>
      </p:pic>
      <p:pic>
        <p:nvPicPr>
          <p:cNvPr id="10" name="Рисунок 9" descr="iskone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0"/>
            <a:ext cx="2377042" cy="3581410"/>
          </a:xfrm>
          <a:prstGeom prst="rect">
            <a:avLst/>
          </a:prstGeom>
        </p:spPr>
      </p:pic>
      <p:pic>
        <p:nvPicPr>
          <p:cNvPr id="11" name="Рисунок 10" descr="lomonosov-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3819523"/>
            <a:ext cx="2357439" cy="3038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526</TotalTime>
  <Words>277</Words>
  <Application>Microsoft Office PowerPoint</Application>
  <PresentationFormat>Экран (4:3)</PresentationFormat>
  <Paragraphs>94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Arial</vt:lpstr>
      <vt:lpstr>Century Gothic</vt:lpstr>
      <vt:lpstr>Symbol</vt:lpstr>
      <vt:lpstr>Tahoma</vt:lpstr>
      <vt:lpstr>Times New Roman</vt:lpstr>
      <vt:lpstr>Wingdings</vt:lpstr>
      <vt:lpstr>Волна</vt:lpstr>
      <vt:lpstr>«Мой родной язык» </vt:lpstr>
      <vt:lpstr>Цели  презентации - </vt:lpstr>
      <vt:lpstr>История становления языкового наследия</vt:lpstr>
      <vt:lpstr>от</vt:lpstr>
      <vt:lpstr>Взаимодействие языков</vt:lpstr>
      <vt:lpstr>Презентация PowerPoint</vt:lpstr>
      <vt:lpstr>Значительный вклад в сохранение и развитие русского языка внёс    М.В. ЛОМОНОСОВ </vt:lpstr>
      <vt:lpstr>Основные труды М.В. Ломоносова</vt:lpstr>
      <vt:lpstr>Презентация PowerPoint</vt:lpstr>
      <vt:lpstr>Новые слова, придуманные М.В. Ломоносовым:</vt:lpstr>
      <vt:lpstr>Александр Сергеевич ПУШКИН</vt:lpstr>
      <vt:lpstr>Вклад А.С. Пушкина в развитие русского языка</vt:lpstr>
      <vt:lpstr>Презентацию подготовила Григорьева Наталья Юрьевна</vt:lpstr>
      <vt:lpstr>Народная речь в произведениях А.С. Пушкина</vt:lpstr>
      <vt:lpstr>Русский алфавит</vt:lpstr>
      <vt:lpstr>Презентация PowerPoint</vt:lpstr>
      <vt:lpstr>Интересные факты из языка</vt:lpstr>
      <vt:lpstr>Презентация PowerPoint</vt:lpstr>
      <vt:lpstr>Презентация PowerPoint</vt:lpstr>
      <vt:lpstr>Презентация PowerPoint</vt:lpstr>
      <vt:lpstr>При подготовке презентации использовались следующие источники: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Admin</dc:creator>
  <cp:lastModifiedBy>Наталья</cp:lastModifiedBy>
  <cp:revision>68</cp:revision>
  <dcterms:created xsi:type="dcterms:W3CDTF">2016-02-13T15:38:02Z</dcterms:created>
  <dcterms:modified xsi:type="dcterms:W3CDTF">2020-06-18T08:59:45Z</dcterms:modified>
</cp:coreProperties>
</file>