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5" r:id="rId3"/>
    <p:sldId id="257" r:id="rId4"/>
    <p:sldId id="258" r:id="rId5"/>
    <p:sldId id="266" r:id="rId6"/>
    <p:sldId id="268" r:id="rId7"/>
    <p:sldId id="270" r:id="rId8"/>
    <p:sldId id="260" r:id="rId9"/>
    <p:sldId id="267" r:id="rId10"/>
    <p:sldId id="261" r:id="rId11"/>
    <p:sldId id="271" r:id="rId12"/>
    <p:sldId id="262" r:id="rId13"/>
    <p:sldId id="272" r:id="rId14"/>
    <p:sldId id="269" r:id="rId15"/>
    <p:sldId id="263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99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20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66230B9A-9C03-4A8B-8EBA-BC6D587636D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AC9FB6A7-4250-4D6D-A2E7-8D9B023DB0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584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0B9A-9C03-4A8B-8EBA-BC6D587636D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B6A7-4250-4D6D-A2E7-8D9B023DB0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25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0B9A-9C03-4A8B-8EBA-BC6D587636D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B6A7-4250-4D6D-A2E7-8D9B023DB0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272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0B9A-9C03-4A8B-8EBA-BC6D587636D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B6A7-4250-4D6D-A2E7-8D9B023DB0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047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200" b="1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0B9A-9C03-4A8B-8EBA-BC6D587636D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B6A7-4250-4D6D-A2E7-8D9B023DB0A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16332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0B9A-9C03-4A8B-8EBA-BC6D587636D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B6A7-4250-4D6D-A2E7-8D9B023DB0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970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718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99432" y="1717185"/>
            <a:ext cx="3364992" cy="73152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0B9A-9C03-4A8B-8EBA-BC6D587636D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B6A7-4250-4D6D-A2E7-8D9B023DB0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202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0B9A-9C03-4A8B-8EBA-BC6D587636D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B6A7-4250-4D6D-A2E7-8D9B023DB0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71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0B9A-9C03-4A8B-8EBA-BC6D587636D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B6A7-4250-4D6D-A2E7-8D9B023DB0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621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0B9A-9C03-4A8B-8EBA-BC6D587636D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B6A7-4250-4D6D-A2E7-8D9B023DB0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783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" y="5105400"/>
            <a:ext cx="8417859" cy="1752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0B9A-9C03-4A8B-8EBA-BC6D587636D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B6A7-4250-4D6D-A2E7-8D9B023DB0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287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1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66230B9A-9C03-4A8B-8EBA-BC6D587636D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AC9FB6A7-4250-4D6D-A2E7-8D9B023DB0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179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spc="-7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GNOhXGEJBos" TargetMode="External"/><Relationship Id="rId2" Type="http://schemas.openxmlformats.org/officeDocument/2006/relationships/hyperlink" Target="https://youtu.be/jq7G19g_5q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s://youtu.be/WsYfFRCgrPw" TargetMode="External"/><Relationship Id="rId4" Type="http://schemas.openxmlformats.org/officeDocument/2006/relationships/hyperlink" Target="https://youtu.be/dWoe3uPhqtw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1731" y="636259"/>
            <a:ext cx="7479933" cy="37856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 prst="angle"/>
            </a:sp3d>
          </a:bodyPr>
          <a:lstStyle/>
          <a:p>
            <a:pPr algn="ctr"/>
            <a:r>
              <a:rPr lang="ru-RU" sz="8000" b="1" i="1" cap="none" spc="0" dirty="0" smtClean="0">
                <a:ln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</a:t>
            </a:r>
          </a:p>
          <a:p>
            <a:pPr algn="ctr"/>
            <a:r>
              <a:rPr lang="ru-RU" sz="8000" b="1" i="1" dirty="0" smtClean="0">
                <a:ln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квадратных </a:t>
            </a:r>
          </a:p>
          <a:p>
            <a:pPr algn="ctr"/>
            <a:r>
              <a:rPr lang="ru-RU" sz="8000" b="1" i="1" cap="none" spc="0" dirty="0" smtClean="0">
                <a:ln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неравенств</a:t>
            </a:r>
            <a:endParaRPr lang="ru-RU" sz="8000" b="1" i="1" cap="none" spc="0" dirty="0">
              <a:ln/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750" y="4620218"/>
            <a:ext cx="2154394" cy="20703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714" y="4620218"/>
            <a:ext cx="2109468" cy="221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3764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3797" y="275651"/>
            <a:ext cx="39260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Теорема 1</a:t>
            </a:r>
            <a:endParaRPr lang="ru-RU" sz="5400" b="1" i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5008" y="1198981"/>
            <a:ext cx="81062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квадратный трехчлен ах</a:t>
            </a:r>
            <a:r>
              <a:rPr lang="ru-RU" sz="28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 + с не имеет корней (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&lt; 0 )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если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этом    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&gt; 0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то при всех значениях х выполняется неравенство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ах</a:t>
            </a:r>
            <a:r>
              <a:rPr lang="ru-RU" sz="2800" b="1" baseline="30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 + с &gt; 0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3797" y="3153362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Пример:</a:t>
            </a:r>
            <a:endParaRPr lang="ru-RU" sz="2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5119" y="3753526"/>
            <a:ext cx="4003019" cy="26776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2х</a:t>
            </a:r>
            <a:r>
              <a:rPr lang="ru-RU" sz="2400" b="1" baseline="30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х + 4 &gt; 0</a:t>
            </a:r>
          </a:p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1 – 32 &lt; 0, а = 2 &gt; 0,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Значит, 2х</a:t>
            </a:r>
            <a:r>
              <a:rPr lang="ru-RU" sz="2400" b="1" baseline="30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х + 4 &gt; 0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любом значении х.</a:t>
            </a: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( - ∞; + ∞)</a:t>
            </a: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96816" y="3753526"/>
            <a:ext cx="3974452" cy="267765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2х</a:t>
            </a:r>
            <a:r>
              <a:rPr lang="ru-RU" sz="2400" b="1" baseline="30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х + 4 &lt; 0</a:t>
            </a:r>
          </a:p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1 – 32 &lt; 0, а = 2 &gt; 0,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Значит, нет таких значений х, при которых  2х</a:t>
            </a:r>
            <a:r>
              <a:rPr lang="ru-RU" sz="2400" b="1" baseline="30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х + 4 &lt; 0 </a:t>
            </a: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нет решений</a:t>
            </a:r>
          </a:p>
        </p:txBody>
      </p:sp>
    </p:spTree>
    <p:extLst>
      <p:ext uri="{BB962C8B-B14F-4D97-AF65-F5344CB8AC3E}">
        <p14:creationId xmlns:p14="http://schemas.microsoft.com/office/powerpoint/2010/main" val="34754364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5119" y="165463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Пример:</a:t>
            </a:r>
            <a:endParaRPr lang="ru-RU" sz="2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451" y="658660"/>
            <a:ext cx="3998210" cy="56323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2х</a:t>
            </a:r>
            <a:r>
              <a:rPr lang="ru-RU" sz="2400" b="1" baseline="30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х + 4 &gt; 0</a:t>
            </a:r>
          </a:p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1 – 32 &lt; 0, а = 2 &gt; 0,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Сделаем иллюстрацию</a:t>
            </a: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( - ∞; + ∞)</a:t>
            </a: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8179" y="658660"/>
            <a:ext cx="3974452" cy="563231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2х</a:t>
            </a:r>
            <a:r>
              <a:rPr lang="ru-RU" sz="2400" b="1" baseline="30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х + 4 &lt; 0</a:t>
            </a:r>
          </a:p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1 – 32 &lt; 0, а = 2 &gt; 0, </a:t>
            </a: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Сделаем иллюстрацию</a:t>
            </a: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нет решений</a:t>
            </a:r>
          </a:p>
        </p:txBody>
      </p:sp>
      <p:sp>
        <p:nvSpPr>
          <p:cNvPr id="9" name="Дуга 8"/>
          <p:cNvSpPr/>
          <p:nvPr/>
        </p:nvSpPr>
        <p:spPr>
          <a:xfrm rot="16200000">
            <a:off x="644326" y="1907130"/>
            <a:ext cx="2550017" cy="1622738"/>
          </a:xfrm>
          <a:prstGeom prst="arc">
            <a:avLst>
              <a:gd name="adj1" fmla="val 4248702"/>
              <a:gd name="adj2" fmla="val 17288288"/>
            </a:avLst>
          </a:prstGeom>
          <a:ln w="28575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69365" y="4276314"/>
            <a:ext cx="296214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601367" y="386885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7501" y="1856955"/>
            <a:ext cx="2940607" cy="2273511"/>
          </a:xfrm>
          <a:prstGeom prst="rect">
            <a:avLst/>
          </a:prstGeom>
          <a:solidFill>
            <a:srgbClr val="FF388C">
              <a:alpha val="2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16200000">
            <a:off x="4952788" y="1407313"/>
            <a:ext cx="2550017" cy="1622738"/>
          </a:xfrm>
          <a:prstGeom prst="arc">
            <a:avLst>
              <a:gd name="adj1" fmla="val 4248702"/>
              <a:gd name="adj2" fmla="val 17288288"/>
            </a:avLst>
          </a:prstGeom>
          <a:ln w="28575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4754536" y="3778704"/>
            <a:ext cx="296214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701056" y="341930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76070" y="3774445"/>
            <a:ext cx="2940607" cy="1786943"/>
          </a:xfrm>
          <a:prstGeom prst="rect">
            <a:avLst/>
          </a:prstGeom>
          <a:solidFill>
            <a:srgbClr val="FF388C">
              <a:alpha val="2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4254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4" grpId="0" animBg="1"/>
      <p:bldP spid="15" grpId="0" animBg="1"/>
      <p:bldP spid="17" grpId="0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996" y="275651"/>
            <a:ext cx="3927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Теорема 2</a:t>
            </a:r>
            <a:endParaRPr lang="ru-RU" sz="5400" b="1" i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5008" y="1198981"/>
            <a:ext cx="81062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квадратный трехчлен ах</a:t>
            </a:r>
            <a:r>
              <a:rPr lang="ru-RU" sz="28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 + с не имеет корней (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&lt; 0 ) и если при этом    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</a:t>
            </a: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0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то при всех значениях х выполняется неравенство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ах</a:t>
            </a:r>
            <a:r>
              <a:rPr lang="ru-RU" sz="2800" b="1" baseline="30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 + с &lt; 0.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3797" y="3153362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Пример:</a:t>
            </a:r>
            <a:endParaRPr lang="ru-RU" sz="2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5119" y="3753526"/>
            <a:ext cx="4003019" cy="26776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х</a:t>
            </a:r>
            <a:r>
              <a:rPr lang="ru-RU" sz="2400" b="1" baseline="30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+ 3х – 8 ≤ 0</a:t>
            </a:r>
          </a:p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9 – 32 &lt; 0, а = - 1 &lt; 0,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Значит, - х</a:t>
            </a:r>
            <a:r>
              <a:rPr lang="ru-RU" sz="2400" b="1" baseline="30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+ 3х – 8 ≤ 0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любом значении х.</a:t>
            </a: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( - ∞; + ∞)</a:t>
            </a: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96817" y="3753526"/>
            <a:ext cx="3974452" cy="267765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х</a:t>
            </a:r>
            <a:r>
              <a:rPr lang="ru-RU" sz="2400" b="1" baseline="30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+ 3х – 8 ≥ 0</a:t>
            </a:r>
          </a:p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9 – 32 &lt; 0, а = - 1 &lt; 0,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Значит, нет таких значений х, при которых  - х</a:t>
            </a:r>
            <a:r>
              <a:rPr lang="ru-RU" sz="2400" b="1" baseline="30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+ 3х – 8 ≥ 0</a:t>
            </a: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нет решений</a:t>
            </a:r>
          </a:p>
        </p:txBody>
      </p:sp>
    </p:spTree>
    <p:extLst>
      <p:ext uri="{BB962C8B-B14F-4D97-AF65-F5344CB8AC3E}">
        <p14:creationId xmlns:p14="http://schemas.microsoft.com/office/powerpoint/2010/main" val="20705969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75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7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5119" y="204100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Пример:</a:t>
            </a:r>
            <a:endParaRPr lang="ru-RU" sz="2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088" y="817143"/>
            <a:ext cx="3998210" cy="52629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х</a:t>
            </a:r>
            <a:r>
              <a:rPr lang="ru-RU" sz="2400" b="1" baseline="30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+ 3х – 8 ≤ 0</a:t>
            </a:r>
          </a:p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9 – 32 &lt; 0, а = - 1 &lt; 0,</a:t>
            </a: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Сделаем иллюстрацию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( - ∞; + ∞)</a:t>
            </a: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09696" y="817143"/>
            <a:ext cx="3974452" cy="526297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х</a:t>
            </a:r>
            <a:r>
              <a:rPr lang="ru-RU" sz="2400" b="1" baseline="30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+ 3х – 8 ≥ 0</a:t>
            </a:r>
          </a:p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9 – 32 &lt; 0, а = - 1 &lt; 0, </a:t>
            </a: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Сделаем иллюстрацию</a:t>
            </a: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нет решений</a:t>
            </a: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36118" y="2602061"/>
            <a:ext cx="296214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51415" y="2156643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6884" y="2633301"/>
            <a:ext cx="2940607" cy="2273511"/>
          </a:xfrm>
          <a:prstGeom prst="rect">
            <a:avLst/>
          </a:prstGeom>
          <a:solidFill>
            <a:srgbClr val="FF388C">
              <a:alpha val="2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5400000">
            <a:off x="936184" y="3312435"/>
            <a:ext cx="2550017" cy="1622738"/>
          </a:xfrm>
          <a:prstGeom prst="arc">
            <a:avLst>
              <a:gd name="adj1" fmla="val 4248702"/>
              <a:gd name="adj2" fmla="val 17288288"/>
            </a:avLst>
          </a:prstGeom>
          <a:ln w="28575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4915851" y="3012038"/>
            <a:ext cx="296214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875251" y="2587185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Дуга 14"/>
          <p:cNvSpPr/>
          <p:nvPr/>
        </p:nvSpPr>
        <p:spPr>
          <a:xfrm rot="5400000">
            <a:off x="5121913" y="3745973"/>
            <a:ext cx="2550017" cy="1622738"/>
          </a:xfrm>
          <a:prstGeom prst="arc">
            <a:avLst>
              <a:gd name="adj1" fmla="val 4248702"/>
              <a:gd name="adj2" fmla="val 17288288"/>
            </a:avLst>
          </a:prstGeom>
          <a:ln w="28575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891585" y="1983346"/>
            <a:ext cx="2940607" cy="1028692"/>
          </a:xfrm>
          <a:prstGeom prst="rect">
            <a:avLst/>
          </a:prstGeom>
          <a:solidFill>
            <a:srgbClr val="FF388C">
              <a:alpha val="2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6004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4" grpId="0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5188" y="1448945"/>
            <a:ext cx="63706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hlinkClick r:id="rId2"/>
              </a:rPr>
              <a:t>https://</a:t>
            </a:r>
            <a:r>
              <a:rPr lang="ru-RU" sz="3200" b="1" dirty="0" smtClean="0">
                <a:hlinkClick r:id="rId2"/>
              </a:rPr>
              <a:t>youtu.be/jq7G19g_5q0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43404" y="249893"/>
            <a:ext cx="384272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400" b="1" i="1" u="sng" cap="none" spc="0" dirty="0" err="1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Видеоуроки</a:t>
            </a:r>
            <a:r>
              <a:rPr lang="ru-RU" sz="4400" b="1" i="1" u="sng" cap="none" spc="0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4400" b="1" i="1" u="sng" cap="none" spc="0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5188" y="2213818"/>
            <a:ext cx="70134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hlinkClick r:id="rId3"/>
              </a:rPr>
              <a:t>https://</a:t>
            </a:r>
            <a:r>
              <a:rPr lang="ru-RU" sz="3200" b="1" dirty="0" smtClean="0">
                <a:hlinkClick r:id="rId3"/>
              </a:rPr>
              <a:t>youtu.be/GNOhXGEJBos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5188" y="2978694"/>
            <a:ext cx="67954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hlinkClick r:id="rId4"/>
              </a:rPr>
              <a:t>https://</a:t>
            </a:r>
            <a:r>
              <a:rPr lang="ru-RU" sz="3200" b="1" dirty="0" smtClean="0">
                <a:hlinkClick r:id="rId4"/>
              </a:rPr>
              <a:t>youtu.be/dWoe3uPhqtw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5188" y="3743570"/>
            <a:ext cx="68739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hlinkClick r:id="rId5"/>
              </a:rPr>
              <a:t>https://</a:t>
            </a:r>
            <a:r>
              <a:rPr lang="ru-RU" sz="3200" b="1" dirty="0" smtClean="0">
                <a:hlinkClick r:id="rId5"/>
              </a:rPr>
              <a:t>youtu.be/WsYfFRCgrPw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pic>
        <p:nvPicPr>
          <p:cNvPr id="1026" name="Picture 2" descr="https://89.img.avito.st/640x480/162891718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96335"/>
            <a:ext cx="2478334" cy="19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60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4873" y="327994"/>
            <a:ext cx="776005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Segoe Script" panose="020B0504020000000003" pitchFamily="34" charset="0"/>
              </a:rPr>
              <a:t>Домашнее </a:t>
            </a:r>
            <a:endParaRPr lang="ru-RU" sz="6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Segoe Script" panose="020B0504020000000003" pitchFamily="34" charset="0"/>
            </a:endParaRPr>
          </a:p>
          <a:p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Segoe Script" panose="020B0504020000000003" pitchFamily="34" charset="0"/>
              </a:rPr>
              <a:t>            задание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7995" y="2431056"/>
            <a:ext cx="5493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37.5, 37.7, </a:t>
            </a: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37.9, 37.10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s54.radikal.ru/i146/0808/87/c2eb21ffdb4b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73"/>
          <a:stretch/>
        </p:blipFill>
        <p:spPr bwMode="auto">
          <a:xfrm>
            <a:off x="611213" y="3788460"/>
            <a:ext cx="1616832" cy="259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kostino.ucoz.ru/3/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216" y="3788461"/>
            <a:ext cx="2760782" cy="25744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922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3164" y="327166"/>
            <a:ext cx="51219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Определение</a:t>
            </a:r>
            <a:endParaRPr lang="ru-RU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4156" y="1485749"/>
            <a:ext cx="787992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Квадратное неравенство </a:t>
            </a:r>
            <a:r>
              <a:rPr lang="ru-RU" sz="4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неравенство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вида            ах</a:t>
            </a:r>
            <a:r>
              <a:rPr lang="ru-RU" sz="4400" b="1" baseline="30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sz="4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 + с &gt; 0                (</a:t>
            </a: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ах</a:t>
            </a:r>
            <a:r>
              <a:rPr lang="ru-RU" sz="4400" b="1" baseline="30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sz="4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 + с 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 0),             где а, </a:t>
            </a: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 – числа, а ≠ 0.</a:t>
            </a:r>
            <a:endParaRPr lang="ru-RU" sz="44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www.uim5.ru/files/1288079926_120912364_1____D__12880799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4855977"/>
            <a:ext cx="2422524" cy="1790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08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6903" y="0"/>
            <a:ext cx="819807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u="sng" cap="none" spc="0" dirty="0" smtClean="0">
                <a:ln/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Алгоритм решения</a:t>
            </a:r>
          </a:p>
          <a:p>
            <a:pPr algn="ctr"/>
            <a:r>
              <a:rPr lang="ru-RU" sz="4400" b="1" u="sng" dirty="0">
                <a:ln/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к</a:t>
            </a:r>
            <a:r>
              <a:rPr lang="ru-RU" sz="4400" b="1" u="sng" dirty="0" smtClean="0">
                <a:ln/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вадратного неравенства</a:t>
            </a:r>
            <a:endParaRPr lang="ru-RU" sz="4400" b="1" u="sng" cap="none" spc="0" dirty="0">
              <a:ln/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903" y="1442434"/>
            <a:ext cx="833618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Найти корни квадратного трехчлена ах</a:t>
            </a:r>
            <a:r>
              <a:rPr lang="ru-RU" sz="3200" b="1" baseline="30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 + с</a:t>
            </a: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Отметить полученные корни на оси х</a:t>
            </a:r>
          </a:p>
          <a:p>
            <a:r>
              <a:rPr lang="ru-RU" sz="3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Определить направление ветвей параболы у = ах</a:t>
            </a:r>
            <a:r>
              <a:rPr lang="ru-RU" sz="3200" b="1" baseline="30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3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sz="3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3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 + с</a:t>
            </a:r>
          </a:p>
          <a:p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Сделать набросок параболы</a:t>
            </a:r>
          </a:p>
          <a:p>
            <a:r>
              <a:rPr lang="ru-RU" sz="3200" b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 Определить, на каких промежутках оси х у&gt;0 ( у&lt;0 )</a:t>
            </a:r>
          </a:p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6) Включить эти промежутки в ответ</a:t>
            </a:r>
          </a:p>
          <a:p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744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Дуга 12"/>
          <p:cNvSpPr/>
          <p:nvPr/>
        </p:nvSpPr>
        <p:spPr>
          <a:xfrm rot="16200000">
            <a:off x="4953503" y="1880317"/>
            <a:ext cx="2550017" cy="1622738"/>
          </a:xfrm>
          <a:prstGeom prst="arc">
            <a:avLst>
              <a:gd name="adj1" fmla="val 4248702"/>
              <a:gd name="adj2" fmla="val 17288288"/>
            </a:avLst>
          </a:prstGeom>
          <a:ln w="28575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85095" y="249893"/>
            <a:ext cx="71593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400" b="1" i="1" u="sng" cap="none" spc="0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Рассмотрим примеры</a:t>
            </a:r>
            <a:endParaRPr lang="ru-RU" sz="4400" b="1" i="1" u="sng" cap="none" spc="0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2732" y="1416677"/>
            <a:ext cx="2630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r>
              <a:rPr lang="ru-RU" sz="2800" b="1" i="1" baseline="30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2х – 3 ≥ 0 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752304" y="3232597"/>
            <a:ext cx="31166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22893" y="3116687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2732" y="2075630"/>
            <a:ext cx="339548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r>
              <a:rPr lang="ru-RU" sz="2800" b="1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2х – 3 = 0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Находим корни: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r>
              <a:rPr lang="ru-RU" sz="2800" b="1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3; х</a:t>
            </a:r>
            <a:r>
              <a:rPr lang="ru-RU" sz="2800" b="1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- 1 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5434884" y="3174642"/>
            <a:ext cx="103031" cy="1159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923372" y="3174642"/>
            <a:ext cx="103031" cy="1159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87300" y="3662741"/>
            <a:ext cx="4271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Т.к. а = 1, а &gt; 0, то ветви параболы направлены вверх.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94389" y="3324625"/>
            <a:ext cx="360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81678" y="3245982"/>
            <a:ext cx="639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- 1 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614411" y="1416677"/>
            <a:ext cx="334851" cy="523220"/>
          </a:xfrm>
          <a:prstGeom prst="ellipse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817839" y="3016352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148862" y="2987374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028089" y="3009684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223620" y="3023045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113318" y="3023045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544806" y="3000782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7419054" y="3000781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310675" y="3023045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945975" y="3015594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662463" y="2987374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088156" y="4997003"/>
            <a:ext cx="4855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(- ∞; -1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3; + ∞)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89269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50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00"/>
                            </p:stCondLst>
                            <p:childTnLst>
                              <p:par>
                                <p:cTn id="9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2" grpId="0" animBg="1"/>
      <p:bldP spid="8" grpId="0" animBg="1"/>
      <p:bldP spid="9" grpId="0"/>
      <p:bldP spid="11" grpId="0"/>
      <p:bldP spid="3" grpId="0"/>
      <p:bldP spid="14" grpId="0" animBg="1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Дуга 12"/>
          <p:cNvSpPr/>
          <p:nvPr/>
        </p:nvSpPr>
        <p:spPr>
          <a:xfrm rot="16200000">
            <a:off x="4953503" y="1880317"/>
            <a:ext cx="2550017" cy="1622738"/>
          </a:xfrm>
          <a:prstGeom prst="arc">
            <a:avLst>
              <a:gd name="adj1" fmla="val 4248702"/>
              <a:gd name="adj2" fmla="val 17288288"/>
            </a:avLst>
          </a:prstGeom>
          <a:ln w="28575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85095" y="249893"/>
            <a:ext cx="71593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400" b="1" i="1" u="sng" cap="none" spc="0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Рассмотрим примеры</a:t>
            </a:r>
            <a:endParaRPr lang="ru-RU" sz="4400" b="1" i="1" u="sng" cap="none" spc="0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2732" y="1416677"/>
            <a:ext cx="2630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r>
              <a:rPr lang="ru-RU" sz="2800" b="1" i="1" baseline="30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2х – 3 &lt; 0 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752304" y="3232597"/>
            <a:ext cx="31166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22893" y="3116687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2732" y="2075630"/>
            <a:ext cx="339548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r>
              <a:rPr lang="ru-RU" sz="2800" b="1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2х – 3 = 0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Находим корни: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r>
              <a:rPr lang="ru-RU" sz="2800" b="1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3; х</a:t>
            </a:r>
            <a:r>
              <a:rPr lang="ru-RU" sz="2800" b="1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- 1 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5434884" y="3174642"/>
            <a:ext cx="103031" cy="115910"/>
          </a:xfrm>
          <a:prstGeom prst="ellipse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923372" y="3174642"/>
            <a:ext cx="103031" cy="115910"/>
          </a:xfrm>
          <a:prstGeom prst="ellipse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87300" y="3662741"/>
            <a:ext cx="4271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Т.к. а = 1, а &gt; 0, то ветви параболы направлены вверх.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94389" y="3324625"/>
            <a:ext cx="360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96910" y="3239265"/>
            <a:ext cx="639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- 1 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614411" y="1416677"/>
            <a:ext cx="334851" cy="523220"/>
          </a:xfrm>
          <a:prstGeom prst="ellipse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630487" y="3016352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349973" y="3001097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203341" y="3009684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059404" y="3009684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945440" y="3009684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707736" y="3008562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604437" y="3008564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486839" y="3016352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808574" y="3009684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486979" y="3013692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088156" y="4997003"/>
            <a:ext cx="2710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(-1; 3)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59545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50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00"/>
                            </p:stCondLst>
                            <p:childTnLst>
                              <p:par>
                                <p:cTn id="9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2" grpId="0" animBg="1"/>
      <p:bldP spid="8" grpId="0" animBg="1"/>
      <p:bldP spid="9" grpId="0"/>
      <p:bldP spid="11" grpId="0"/>
      <p:bldP spid="3" grpId="0"/>
      <p:bldP spid="14" grpId="0" animBg="1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Дуга 12"/>
          <p:cNvSpPr/>
          <p:nvPr/>
        </p:nvSpPr>
        <p:spPr>
          <a:xfrm rot="5400000">
            <a:off x="4991281" y="2974921"/>
            <a:ext cx="2550017" cy="1622738"/>
          </a:xfrm>
          <a:prstGeom prst="arc">
            <a:avLst>
              <a:gd name="adj1" fmla="val 4248702"/>
              <a:gd name="adj2" fmla="val 17288288"/>
            </a:avLst>
          </a:prstGeom>
          <a:ln w="28575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85095" y="249893"/>
            <a:ext cx="71593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400" b="1" i="1" u="sng" cap="none" spc="0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Рассмотрим примеры</a:t>
            </a:r>
            <a:endParaRPr lang="ru-RU" sz="4400" b="1" i="1" u="sng" cap="none" spc="0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2732" y="1416677"/>
            <a:ext cx="30556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-2х</a:t>
            </a:r>
            <a:r>
              <a:rPr lang="ru-RU" sz="2800" b="1" i="1" baseline="30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 </a:t>
            </a: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&lt; 0 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752304" y="3232597"/>
            <a:ext cx="31166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22893" y="3116687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2732" y="2075630"/>
            <a:ext cx="339548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-2х</a:t>
            </a:r>
            <a:r>
              <a:rPr lang="ru-RU" sz="2800" b="1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0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Находим корни: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r>
              <a:rPr lang="ru-RU" sz="2800" b="1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3; х</a:t>
            </a:r>
            <a:r>
              <a:rPr lang="ru-RU" sz="2800" b="1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- 1,5 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5434884" y="3174642"/>
            <a:ext cx="103031" cy="115910"/>
          </a:xfrm>
          <a:prstGeom prst="ellipse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923372" y="3174642"/>
            <a:ext cx="103031" cy="115910"/>
          </a:xfrm>
          <a:prstGeom prst="ellipse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87300" y="3662741"/>
            <a:ext cx="4271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Т.к. а = - 2, а &lt; 0, то ветви параболы направлены вниз.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94389" y="3324625"/>
            <a:ext cx="360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42285" y="3274198"/>
            <a:ext cx="90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- 1,5 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031530" y="1416677"/>
            <a:ext cx="334851" cy="523220"/>
          </a:xfrm>
          <a:prstGeom prst="ellipse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870965" y="3008563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272447" y="3022890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132030" y="3016352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008342" y="3009356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177537" y="3021734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674994" y="3016352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7549973" y="3037153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411210" y="3016352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025357" y="3037153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745763" y="3008564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288567" y="3008563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930689" y="5259395"/>
            <a:ext cx="5059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(- ∞; -1,5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3; + ∞)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975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50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00"/>
                            </p:stCondLst>
                            <p:childTnLst>
                              <p:par>
                                <p:cTn id="9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2" grpId="0" animBg="1"/>
      <p:bldP spid="8" grpId="0" animBg="1"/>
      <p:bldP spid="9" grpId="0"/>
      <p:bldP spid="11" grpId="0"/>
      <p:bldP spid="3" grpId="0"/>
      <p:bldP spid="14" grpId="0" animBg="1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Дуга 12"/>
          <p:cNvSpPr/>
          <p:nvPr/>
        </p:nvSpPr>
        <p:spPr>
          <a:xfrm rot="16200000">
            <a:off x="4968664" y="1885018"/>
            <a:ext cx="2550017" cy="1622738"/>
          </a:xfrm>
          <a:prstGeom prst="arc">
            <a:avLst>
              <a:gd name="adj1" fmla="val 4248702"/>
              <a:gd name="adj2" fmla="val 17288288"/>
            </a:avLst>
          </a:prstGeom>
          <a:ln w="28575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85095" y="249893"/>
            <a:ext cx="71593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400" b="1" i="1" u="sng" cap="none" spc="0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Рассмотрим примеры</a:t>
            </a:r>
            <a:endParaRPr lang="ru-RU" sz="4400" b="1" i="1" u="sng" cap="none" spc="0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6313" y="1159768"/>
            <a:ext cx="30556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-2х</a:t>
            </a:r>
            <a:r>
              <a:rPr lang="ru-RU" sz="2800" b="1" i="1" baseline="30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 </a:t>
            </a: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&lt; 0 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752304" y="3232597"/>
            <a:ext cx="31166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22893" y="3116687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6313" y="2850137"/>
            <a:ext cx="339548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2х</a:t>
            </a:r>
            <a:r>
              <a:rPr lang="ru-RU" sz="2800" b="1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0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Находим корни: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r>
              <a:rPr lang="ru-RU" sz="2800" b="1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3; х</a:t>
            </a:r>
            <a:r>
              <a:rPr lang="ru-RU" sz="2800" b="1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- 1,5 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5434884" y="3174642"/>
            <a:ext cx="103031" cy="115910"/>
          </a:xfrm>
          <a:prstGeom prst="ellipse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923372" y="3174642"/>
            <a:ext cx="103031" cy="115910"/>
          </a:xfrm>
          <a:prstGeom prst="ellipse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36983" y="4336798"/>
            <a:ext cx="4271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Т.к. а = 2, а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&gt;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0, то ветви параболы направлены вверх.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94389" y="3324625"/>
            <a:ext cx="360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42285" y="3274198"/>
            <a:ext cx="90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- 1,5 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497930" y="2249671"/>
            <a:ext cx="334851" cy="523220"/>
          </a:xfrm>
          <a:prstGeom prst="ellipse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870965" y="3008563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272447" y="3022890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132030" y="3016352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008342" y="3009356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177537" y="3021734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674994" y="3016352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7549973" y="3037153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411210" y="3016352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025357" y="3037153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745763" y="3008564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288567" y="3008563"/>
            <a:ext cx="125202" cy="2162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15636" y="5509554"/>
            <a:ext cx="5059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(- ∞; -1,5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3; + ∞)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8607" y="2276043"/>
            <a:ext cx="2727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2х</a:t>
            </a:r>
            <a:r>
              <a:rPr lang="ru-RU" sz="2800" b="1" i="1" baseline="30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 - </a:t>
            </a: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&gt; 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 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7675" y="1743876"/>
            <a:ext cx="75424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неравенство можно переписать в виде: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01692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00"/>
                            </p:stCondLst>
                            <p:childTnLst>
                              <p:par>
                                <p:cTn id="10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5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0"/>
                            </p:stCondLst>
                            <p:childTnLst>
                              <p:par>
                                <p:cTn id="1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2" grpId="0" animBg="1"/>
      <p:bldP spid="8" grpId="0" animBg="1"/>
      <p:bldP spid="9" grpId="0"/>
      <p:bldP spid="11" grpId="0"/>
      <p:bldP spid="3" grpId="0"/>
      <p:bldP spid="14" grpId="0" animBg="1"/>
      <p:bldP spid="27" grpId="0"/>
      <p:bldP spid="28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Дуга 10"/>
          <p:cNvSpPr/>
          <p:nvPr/>
        </p:nvSpPr>
        <p:spPr>
          <a:xfrm rot="16200000">
            <a:off x="4936833" y="1117242"/>
            <a:ext cx="2550017" cy="1622738"/>
          </a:xfrm>
          <a:prstGeom prst="arc">
            <a:avLst>
              <a:gd name="adj1" fmla="val 4248702"/>
              <a:gd name="adj2" fmla="val 17288288"/>
            </a:avLst>
          </a:prstGeom>
          <a:ln w="28575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85095" y="249893"/>
            <a:ext cx="71593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400" b="1" i="1" u="sng" cap="none" spc="0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Рассмотрим примеры</a:t>
            </a:r>
            <a:endParaRPr lang="ru-RU" sz="4400" b="1" i="1" u="sng" cap="none" spc="0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2732" y="1416677"/>
            <a:ext cx="28761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4х</a:t>
            </a:r>
            <a:r>
              <a:rPr lang="ru-RU" sz="2800" b="1" i="1" baseline="30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4х + 1 ≥ 0 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906851" y="3232597"/>
            <a:ext cx="296214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22893" y="3116687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2732" y="2075630"/>
            <a:ext cx="339548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4х</a:t>
            </a:r>
            <a:r>
              <a:rPr lang="ru-RU" sz="2800" b="1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4х + 1 = 0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(2х – 1)</a:t>
            </a:r>
            <a:r>
              <a:rPr lang="ru-RU" sz="2800" b="1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0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Находим корни: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 = 0,5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160326" y="3174642"/>
            <a:ext cx="103031" cy="1159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72732" y="3949467"/>
            <a:ext cx="4271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Т.к. а = 4, а &gt; 0, то ветви параболы направлены вверх.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99095" y="3319529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0,5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825358" y="1455586"/>
            <a:ext cx="334851" cy="523220"/>
          </a:xfrm>
          <a:prstGeom prst="ellipse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803820" y="1416677"/>
            <a:ext cx="2940607" cy="1786943"/>
          </a:xfrm>
          <a:prstGeom prst="rect">
            <a:avLst/>
          </a:prstGeom>
          <a:solidFill>
            <a:srgbClr val="FF388C">
              <a:alpha val="2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129909" y="5207751"/>
            <a:ext cx="3233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(- ∞; + ∞)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49151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9" grpId="0"/>
      <p:bldP spid="12" grpId="0"/>
      <p:bldP spid="13" grpId="0" animBg="1"/>
      <p:bldP spid="2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Дуга 10"/>
          <p:cNvSpPr/>
          <p:nvPr/>
        </p:nvSpPr>
        <p:spPr>
          <a:xfrm rot="16200000">
            <a:off x="4936833" y="1117242"/>
            <a:ext cx="2550017" cy="1622738"/>
          </a:xfrm>
          <a:prstGeom prst="arc">
            <a:avLst>
              <a:gd name="adj1" fmla="val 4248702"/>
              <a:gd name="adj2" fmla="val 17288288"/>
            </a:avLst>
          </a:prstGeom>
          <a:ln w="28575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85095" y="249893"/>
            <a:ext cx="71593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400" b="1" i="1" u="sng" cap="none" spc="0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Рассмотрим примеры</a:t>
            </a:r>
            <a:endParaRPr lang="ru-RU" sz="4400" b="1" i="1" u="sng" cap="none" spc="0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2732" y="1416677"/>
            <a:ext cx="28761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4х</a:t>
            </a:r>
            <a:r>
              <a:rPr lang="ru-RU" sz="2800" b="1" i="1" baseline="30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4х + 1 ≤ 0 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906851" y="3232597"/>
            <a:ext cx="296214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22893" y="3116687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2732" y="2075630"/>
            <a:ext cx="339548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4х</a:t>
            </a:r>
            <a:r>
              <a:rPr lang="ru-RU" sz="2800" b="1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4х + 1 = 0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(2х – 1)</a:t>
            </a:r>
            <a:r>
              <a:rPr lang="ru-RU" sz="2800" b="1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0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Находим корни: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 = 0,5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160326" y="3174642"/>
            <a:ext cx="103031" cy="1159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72732" y="3949467"/>
            <a:ext cx="4271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Т.к. а = 4, а &gt; 0, то ветви параболы направлены вверх.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99095" y="3319529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0,5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825358" y="1455586"/>
            <a:ext cx="334851" cy="523220"/>
          </a:xfrm>
          <a:prstGeom prst="ellipse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837455" y="3232597"/>
            <a:ext cx="2940607" cy="1786943"/>
          </a:xfrm>
          <a:prstGeom prst="rect">
            <a:avLst/>
          </a:prstGeom>
          <a:solidFill>
            <a:srgbClr val="FF388C">
              <a:alpha val="2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129909" y="5207751"/>
            <a:ext cx="2004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0,5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7461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9" grpId="0"/>
      <p:bldP spid="12" grpId="0"/>
      <p:bldP spid="13" grpId="0" animBg="1"/>
      <p:bldP spid="2" grpId="0" animBg="1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3db2881a5904d8978c047e9225351474b3f30f2"/>
</p:tagLst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D70D5E"/>
      </a:accent2>
      <a:accent3>
        <a:srgbClr val="98037E"/>
      </a:accent3>
      <a:accent4>
        <a:srgbClr val="68027D"/>
      </a:accent4>
      <a:accent5>
        <a:srgbClr val="095ACA"/>
      </a:accent5>
      <a:accent6>
        <a:srgbClr val="063597"/>
      </a:accent6>
      <a:hlink>
        <a:srgbClr val="17BBFD"/>
      </a:hlink>
      <a:folHlink>
        <a:srgbClr val="FF79C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23C5FE65-18CC-4A65-9EBC-B05E331504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Вид</Template>
  <TotalTime>935</TotalTime>
  <Words>885</Words>
  <Application>Microsoft Office PowerPoint</Application>
  <PresentationFormat>Экран (4:3)</PresentationFormat>
  <Paragraphs>171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Book Antiqua</vt:lpstr>
      <vt:lpstr>Century Schoolbook</vt:lpstr>
      <vt:lpstr>Segoe Script</vt:lpstr>
      <vt:lpstr>Wingdings 2</vt:lpstr>
      <vt:lpstr>View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Кабинет317</dc:creator>
  <cp:lastModifiedBy>Кабинет317</cp:lastModifiedBy>
  <cp:revision>47</cp:revision>
  <dcterms:created xsi:type="dcterms:W3CDTF">2014-04-13T10:05:38Z</dcterms:created>
  <dcterms:modified xsi:type="dcterms:W3CDTF">2020-04-14T05:49:18Z</dcterms:modified>
</cp:coreProperties>
</file>