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60" r:id="rId2"/>
    <p:sldId id="297" r:id="rId3"/>
    <p:sldId id="320" r:id="rId4"/>
    <p:sldId id="321" r:id="rId5"/>
    <p:sldId id="322" r:id="rId6"/>
    <p:sldId id="323" r:id="rId7"/>
    <p:sldId id="324" r:id="rId8"/>
    <p:sldId id="325" r:id="rId9"/>
    <p:sldId id="326" r:id="rId10"/>
    <p:sldId id="327" r:id="rId11"/>
    <p:sldId id="331" r:id="rId12"/>
    <p:sldId id="342" r:id="rId13"/>
    <p:sldId id="332" r:id="rId14"/>
    <p:sldId id="333" r:id="rId15"/>
    <p:sldId id="334" r:id="rId16"/>
    <p:sldId id="336" r:id="rId17"/>
    <p:sldId id="343" r:id="rId18"/>
    <p:sldId id="337" r:id="rId19"/>
    <p:sldId id="338" r:id="rId20"/>
    <p:sldId id="339" r:id="rId21"/>
    <p:sldId id="341" r:id="rId22"/>
    <p:sldId id="344" r:id="rId23"/>
    <p:sldId id="346" r:id="rId24"/>
    <p:sldId id="345" r:id="rId25"/>
    <p:sldId id="347" r:id="rId26"/>
  </p:sldIdLst>
  <p:sldSz cx="9144000" cy="6858000" type="screen4x3"/>
  <p:notesSz cx="6858000" cy="9144000"/>
  <p:custDataLst>
    <p:tags r:id="rId28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021"/>
    <a:srgbClr val="008000"/>
    <a:srgbClr val="FF9900"/>
    <a:srgbClr val="0066CC"/>
    <a:srgbClr val="FF0000"/>
    <a:srgbClr val="FFFF00"/>
    <a:srgbClr val="003F7E"/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6682" autoAdjust="0"/>
  </p:normalViewPr>
  <p:slideViewPr>
    <p:cSldViewPr>
      <p:cViewPr varScale="1">
        <p:scale>
          <a:sx n="74" d="100"/>
          <a:sy n="74" d="100"/>
        </p:scale>
        <p:origin x="73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image" Target="../media/image30.wmf"/><Relationship Id="rId1" Type="http://schemas.openxmlformats.org/officeDocument/2006/relationships/image" Target="../media/image5.wmf"/><Relationship Id="rId4" Type="http://schemas.openxmlformats.org/officeDocument/2006/relationships/image" Target="../media/image32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image" Target="../media/image30.wmf"/><Relationship Id="rId1" Type="http://schemas.openxmlformats.org/officeDocument/2006/relationships/image" Target="../media/image5.wmf"/><Relationship Id="rId4" Type="http://schemas.openxmlformats.org/officeDocument/2006/relationships/image" Target="../media/image32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image" Target="../media/image33.wmf"/><Relationship Id="rId1" Type="http://schemas.openxmlformats.org/officeDocument/2006/relationships/image" Target="../media/image5.wmf"/><Relationship Id="rId4" Type="http://schemas.openxmlformats.org/officeDocument/2006/relationships/image" Target="../media/image35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37.wmf"/><Relationship Id="rId2" Type="http://schemas.openxmlformats.org/officeDocument/2006/relationships/image" Target="../media/image36.wmf"/><Relationship Id="rId1" Type="http://schemas.openxmlformats.org/officeDocument/2006/relationships/image" Target="../media/image5.wmf"/><Relationship Id="rId4" Type="http://schemas.openxmlformats.org/officeDocument/2006/relationships/image" Target="../media/image38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5.wmf"/><Relationship Id="rId1" Type="http://schemas.openxmlformats.org/officeDocument/2006/relationships/image" Target="../media/image7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Relationship Id="rId4" Type="http://schemas.openxmlformats.org/officeDocument/2006/relationships/image" Target="../media/image12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5.wmf"/><Relationship Id="rId1" Type="http://schemas.openxmlformats.org/officeDocument/2006/relationships/image" Target="../media/image13.wmf"/><Relationship Id="rId5" Type="http://schemas.openxmlformats.org/officeDocument/2006/relationships/image" Target="../media/image16.wmf"/><Relationship Id="rId4" Type="http://schemas.openxmlformats.org/officeDocument/2006/relationships/image" Target="../media/image15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9.vml.rels><?xml version="1.0" encoding="UTF-8" standalone="yes"?>
<Relationships xmlns="http://schemas.openxmlformats.org/package/2006/relationships"><Relationship Id="rId8" Type="http://schemas.openxmlformats.org/officeDocument/2006/relationships/image" Target="../media/image27.wmf"/><Relationship Id="rId3" Type="http://schemas.openxmlformats.org/officeDocument/2006/relationships/image" Target="../media/image23.wmf"/><Relationship Id="rId7" Type="http://schemas.openxmlformats.org/officeDocument/2006/relationships/image" Target="../media/image26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Relationship Id="rId6" Type="http://schemas.openxmlformats.org/officeDocument/2006/relationships/image" Target="../media/image25.wmf"/><Relationship Id="rId5" Type="http://schemas.openxmlformats.org/officeDocument/2006/relationships/image" Target="../media/image24.wmf"/><Relationship Id="rId10" Type="http://schemas.openxmlformats.org/officeDocument/2006/relationships/image" Target="../media/image29.wmf"/><Relationship Id="rId4" Type="http://schemas.openxmlformats.org/officeDocument/2006/relationships/image" Target="../media/image5.wmf"/><Relationship Id="rId9" Type="http://schemas.openxmlformats.org/officeDocument/2006/relationships/image" Target="../media/image2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1B088F-F64F-4353-A758-8A1140DEA92E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282484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B780322-8859-4580-9428-076AEB33CA0A}" type="slidenum">
              <a:rPr lang="ru-RU"/>
              <a:pPr/>
              <a:t>1</a:t>
            </a:fld>
            <a:endParaRPr lang="ru-RU"/>
          </a:p>
        </p:txBody>
      </p:sp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033265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2F50D86-634B-4248-99B3-38CD34B08A11}" type="slidenum">
              <a:rPr lang="ru-RU"/>
              <a:pPr/>
              <a:t>10</a:t>
            </a:fld>
            <a:endParaRPr lang="ru-RU"/>
          </a:p>
        </p:txBody>
      </p:sp>
      <p:sp>
        <p:nvSpPr>
          <p:cNvPr id="351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1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428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DB5DF4C-3830-48A6-808E-AD6693F7BC2C}" type="slidenum">
              <a:rPr lang="ru-RU"/>
              <a:pPr/>
              <a:t>12</a:t>
            </a:fld>
            <a:endParaRPr lang="ru-RU"/>
          </a:p>
        </p:txBody>
      </p:sp>
      <p:sp>
        <p:nvSpPr>
          <p:cNvPr id="390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0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706585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460EAA0-4DF3-4B73-8692-91551C55D6D0}" type="slidenum">
              <a:rPr lang="ru-RU"/>
              <a:pPr/>
              <a:t>13</a:t>
            </a:fld>
            <a:endParaRPr lang="ru-RU"/>
          </a:p>
        </p:txBody>
      </p:sp>
      <p:sp>
        <p:nvSpPr>
          <p:cNvPr id="361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1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700108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1FEE35B-53F9-4290-8D71-C984F1CE597F}" type="slidenum">
              <a:rPr lang="ru-RU"/>
              <a:pPr/>
              <a:t>14</a:t>
            </a:fld>
            <a:endParaRPr lang="ru-RU"/>
          </a:p>
        </p:txBody>
      </p:sp>
      <p:sp>
        <p:nvSpPr>
          <p:cNvPr id="363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3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518943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C2459C4-ACB2-4D1A-87CE-03A17674CEAF}" type="slidenum">
              <a:rPr lang="ru-RU"/>
              <a:pPr/>
              <a:t>15</a:t>
            </a:fld>
            <a:endParaRPr lang="ru-RU"/>
          </a:p>
        </p:txBody>
      </p:sp>
      <p:sp>
        <p:nvSpPr>
          <p:cNvPr id="365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5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876605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57A76CE-0C8C-454C-9D1E-D62129764873}" type="slidenum">
              <a:rPr lang="ru-RU"/>
              <a:pPr/>
              <a:t>16</a:t>
            </a:fld>
            <a:endParaRPr lang="ru-RU"/>
          </a:p>
        </p:txBody>
      </p:sp>
      <p:sp>
        <p:nvSpPr>
          <p:cNvPr id="369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9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000123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9B7340A-F17B-4271-BE23-0D5B586A55FF}" type="slidenum">
              <a:rPr lang="ru-RU"/>
              <a:pPr/>
              <a:t>18</a:t>
            </a:fld>
            <a:endParaRPr lang="ru-RU"/>
          </a:p>
        </p:txBody>
      </p:sp>
      <p:sp>
        <p:nvSpPr>
          <p:cNvPr id="371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1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Саврасова С.М., Ястребинецкий Г.А. «Упражнения по планиметрии на готовых чертежах»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514417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151C131-21E1-408D-A118-2999FC6F6EC1}" type="slidenum">
              <a:rPr lang="ru-RU"/>
              <a:pPr/>
              <a:t>19</a:t>
            </a:fld>
            <a:endParaRPr lang="ru-RU"/>
          </a:p>
        </p:txBody>
      </p:sp>
      <p:sp>
        <p:nvSpPr>
          <p:cNvPr id="373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3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Саврасова С.М., Ястребинецкий Г.А. «Упражнения по планиметрии на готовых чертежах»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778235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5F82620-B508-4848-8942-163A4B1009DA}" type="slidenum">
              <a:rPr lang="ru-RU"/>
              <a:pPr/>
              <a:t>20</a:t>
            </a:fld>
            <a:endParaRPr lang="ru-RU"/>
          </a:p>
        </p:txBody>
      </p:sp>
      <p:sp>
        <p:nvSpPr>
          <p:cNvPr id="375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5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Саврасова С.М., Ястребинецкий Г.А. «Упражнения по планиметрии на готовых чертежах»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347276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2645B12-CACC-4FB2-BE60-E5D40AB8C6A9}" type="slidenum">
              <a:rPr lang="ru-RU"/>
              <a:pPr/>
              <a:t>21</a:t>
            </a:fld>
            <a:endParaRPr lang="ru-RU"/>
          </a:p>
        </p:txBody>
      </p:sp>
      <p:sp>
        <p:nvSpPr>
          <p:cNvPr id="3799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9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Саврасова С.М., Ястребинецкий Г.А. «Упражнения по планиметрии на готовых чертежах»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43009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7EF843F-57BC-49A8-BD58-D26EDD6E7E51}" type="slidenum">
              <a:rPr lang="ru-RU"/>
              <a:pPr/>
              <a:t>2</a:t>
            </a:fld>
            <a:endParaRPr lang="ru-RU"/>
          </a:p>
        </p:txBody>
      </p:sp>
      <p:sp>
        <p:nvSpPr>
          <p:cNvPr id="247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7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685700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E9F0C9C-AD83-4E26-8E3D-86A3FAD00B8B}" type="slidenum">
              <a:rPr lang="ru-RU"/>
              <a:pPr/>
              <a:t>22</a:t>
            </a:fld>
            <a:endParaRPr lang="ru-RU"/>
          </a:p>
        </p:txBody>
      </p:sp>
      <p:sp>
        <p:nvSpPr>
          <p:cNvPr id="435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5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442457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DE189BE-5306-4E54-859D-960EAAD2E3BC}" type="slidenum">
              <a:rPr lang="ru-RU"/>
              <a:pPr/>
              <a:t>24</a:t>
            </a:fld>
            <a:endParaRPr lang="ru-RU"/>
          </a:p>
        </p:txBody>
      </p:sp>
      <p:sp>
        <p:nvSpPr>
          <p:cNvPr id="437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7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ru-RU"/>
              <a:t>Тесты. Геометрия 9 класс. Варианты и ответы централизованного (итогового ) тестирования – М.: Центр тестирования МО РФ, 2003. </a:t>
            </a:r>
          </a:p>
        </p:txBody>
      </p:sp>
    </p:spTree>
    <p:extLst>
      <p:ext uri="{BB962C8B-B14F-4D97-AF65-F5344CB8AC3E}">
        <p14:creationId xmlns:p14="http://schemas.microsoft.com/office/powerpoint/2010/main" val="17243581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83E7746-C068-4238-A97D-0938806F206E}" type="slidenum">
              <a:rPr lang="ru-RU"/>
              <a:pPr/>
              <a:t>3</a:t>
            </a:fld>
            <a:endParaRPr lang="ru-RU"/>
          </a:p>
        </p:txBody>
      </p:sp>
      <p:sp>
        <p:nvSpPr>
          <p:cNvPr id="335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5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36844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108B773-C009-45F2-83AC-6DC9FCD2417E}" type="slidenum">
              <a:rPr lang="ru-RU"/>
              <a:pPr/>
              <a:t>4</a:t>
            </a:fld>
            <a:endParaRPr lang="ru-RU"/>
          </a:p>
        </p:txBody>
      </p:sp>
      <p:sp>
        <p:nvSpPr>
          <p:cNvPr id="337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44667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10B714C-6FB2-454E-A5AE-0D800F3150A0}" type="slidenum">
              <a:rPr lang="ru-RU"/>
              <a:pPr/>
              <a:t>5</a:t>
            </a:fld>
            <a:endParaRPr lang="ru-RU"/>
          </a:p>
        </p:txBody>
      </p:sp>
      <p:sp>
        <p:nvSpPr>
          <p:cNvPr id="33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22609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683A1F2-39D0-480D-8C29-73798A971017}" type="slidenum">
              <a:rPr lang="ru-RU"/>
              <a:pPr/>
              <a:t>6</a:t>
            </a:fld>
            <a:endParaRPr lang="ru-RU"/>
          </a:p>
        </p:txBody>
      </p:sp>
      <p:sp>
        <p:nvSpPr>
          <p:cNvPr id="343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3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42237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10E9A87-2DD8-4BB3-AA09-04E8421CF50A}" type="slidenum">
              <a:rPr lang="ru-RU"/>
              <a:pPr/>
              <a:t>7</a:t>
            </a:fld>
            <a:endParaRPr lang="ru-RU"/>
          </a:p>
        </p:txBody>
      </p:sp>
      <p:sp>
        <p:nvSpPr>
          <p:cNvPr id="345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5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22401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D538503-AFD7-4FB6-891B-9487C3AAAE42}" type="slidenum">
              <a:rPr lang="ru-RU"/>
              <a:pPr/>
              <a:t>8</a:t>
            </a:fld>
            <a:endParaRPr lang="ru-RU"/>
          </a:p>
        </p:txBody>
      </p:sp>
      <p:sp>
        <p:nvSpPr>
          <p:cNvPr id="347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7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73641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62B480A-AD99-46BE-9018-C332A4A6C5B2}" type="slidenum">
              <a:rPr lang="ru-RU"/>
              <a:pPr/>
              <a:t>9</a:t>
            </a:fld>
            <a:endParaRPr lang="ru-RU"/>
          </a:p>
        </p:txBody>
      </p:sp>
      <p:sp>
        <p:nvSpPr>
          <p:cNvPr id="349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9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13075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1898F2-B173-43E3-8BEF-B824F7A8CC5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12299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3B8197-601D-4F06-B221-EF149B3838C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1544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E8453D-0C75-4DC1-97B1-B74250EB5A9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2875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994D67-70D9-4BFE-9923-F55B1C26C44E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75416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C9CF70-EDCD-4BEA-8960-6AD1504D3A4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93225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AA08BB-253E-4AF1-B254-4FD653A8DA3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05463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D57CE4-D344-499F-89E4-9E489D893D4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2271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8A08CC-0978-42AC-96D7-6A8886BCFDAF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62583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143F24-4688-4235-A99C-82E95A63225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97381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0678F8-5C89-4A87-84CA-04A9B40F9BF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28851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698494-B931-471E-A79E-75487F967CE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69900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FFFF"/>
            </a:gs>
            <a:gs pos="50000">
              <a:schemeClr val="bg1"/>
            </a:gs>
            <a:gs pos="100000">
              <a:srgbClr val="CCFFFF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98D1AB5-E976-4EE6-B0BA-0A66B6EC16CF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5.wmf"/><Relationship Id="rId4" Type="http://schemas.openxmlformats.org/officeDocument/2006/relationships/oleObject" Target="../embeddings/oleObject19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2.bin"/><Relationship Id="rId3" Type="http://schemas.openxmlformats.org/officeDocument/2006/relationships/image" Target="../media/image19.gif"/><Relationship Id="rId7" Type="http://schemas.openxmlformats.org/officeDocument/2006/relationships/oleObject" Target="../embeddings/oleObject2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17.wmf"/><Relationship Id="rId5" Type="http://schemas.openxmlformats.org/officeDocument/2006/relationships/oleObject" Target="../embeddings/oleObject20.bin"/><Relationship Id="rId4" Type="http://schemas.openxmlformats.org/officeDocument/2006/relationships/image" Target="../media/image20.gif"/><Relationship Id="rId9" Type="http://schemas.openxmlformats.org/officeDocument/2006/relationships/image" Target="../media/image18.w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5.bin"/><Relationship Id="rId13" Type="http://schemas.openxmlformats.org/officeDocument/2006/relationships/image" Target="../media/image24.wmf"/><Relationship Id="rId18" Type="http://schemas.openxmlformats.org/officeDocument/2006/relationships/oleObject" Target="../embeddings/oleObject30.bin"/><Relationship Id="rId3" Type="http://schemas.openxmlformats.org/officeDocument/2006/relationships/notesSlide" Target="../notesSlides/notesSlide11.xml"/><Relationship Id="rId21" Type="http://schemas.openxmlformats.org/officeDocument/2006/relationships/image" Target="../media/image28.wmf"/><Relationship Id="rId7" Type="http://schemas.openxmlformats.org/officeDocument/2006/relationships/image" Target="../media/image22.wmf"/><Relationship Id="rId12" Type="http://schemas.openxmlformats.org/officeDocument/2006/relationships/oleObject" Target="../embeddings/oleObject27.bin"/><Relationship Id="rId17" Type="http://schemas.openxmlformats.org/officeDocument/2006/relationships/image" Target="../media/image26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29.bin"/><Relationship Id="rId20" Type="http://schemas.openxmlformats.org/officeDocument/2006/relationships/oleObject" Target="../embeddings/oleObject31.bin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24.bin"/><Relationship Id="rId11" Type="http://schemas.openxmlformats.org/officeDocument/2006/relationships/image" Target="../media/image5.wmf"/><Relationship Id="rId24" Type="http://schemas.openxmlformats.org/officeDocument/2006/relationships/image" Target="../media/image29.wmf"/><Relationship Id="rId5" Type="http://schemas.openxmlformats.org/officeDocument/2006/relationships/image" Target="../media/image21.wmf"/><Relationship Id="rId15" Type="http://schemas.openxmlformats.org/officeDocument/2006/relationships/image" Target="../media/image25.wmf"/><Relationship Id="rId23" Type="http://schemas.openxmlformats.org/officeDocument/2006/relationships/oleObject" Target="../embeddings/oleObject33.bin"/><Relationship Id="rId10" Type="http://schemas.openxmlformats.org/officeDocument/2006/relationships/oleObject" Target="../embeddings/oleObject26.bin"/><Relationship Id="rId19" Type="http://schemas.openxmlformats.org/officeDocument/2006/relationships/image" Target="../media/image27.wmf"/><Relationship Id="rId4" Type="http://schemas.openxmlformats.org/officeDocument/2006/relationships/oleObject" Target="../embeddings/oleObject23.bin"/><Relationship Id="rId9" Type="http://schemas.openxmlformats.org/officeDocument/2006/relationships/image" Target="../media/image23.wmf"/><Relationship Id="rId14" Type="http://schemas.openxmlformats.org/officeDocument/2006/relationships/oleObject" Target="../embeddings/oleObject28.bin"/><Relationship Id="rId22" Type="http://schemas.openxmlformats.org/officeDocument/2006/relationships/oleObject" Target="../embeddings/oleObject32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6.bin"/><Relationship Id="rId3" Type="http://schemas.openxmlformats.org/officeDocument/2006/relationships/notesSlide" Target="../notesSlides/notesSlide12.xml"/><Relationship Id="rId7" Type="http://schemas.openxmlformats.org/officeDocument/2006/relationships/image" Target="../media/image30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35.bin"/><Relationship Id="rId11" Type="http://schemas.openxmlformats.org/officeDocument/2006/relationships/image" Target="../media/image32.wmf"/><Relationship Id="rId5" Type="http://schemas.openxmlformats.org/officeDocument/2006/relationships/image" Target="../media/image5.wmf"/><Relationship Id="rId10" Type="http://schemas.openxmlformats.org/officeDocument/2006/relationships/oleObject" Target="../embeddings/oleObject37.bin"/><Relationship Id="rId4" Type="http://schemas.openxmlformats.org/officeDocument/2006/relationships/oleObject" Target="../embeddings/oleObject34.bin"/><Relationship Id="rId9" Type="http://schemas.openxmlformats.org/officeDocument/2006/relationships/image" Target="../media/image31.w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0.bin"/><Relationship Id="rId3" Type="http://schemas.openxmlformats.org/officeDocument/2006/relationships/notesSlide" Target="../notesSlides/notesSlide13.xml"/><Relationship Id="rId7" Type="http://schemas.openxmlformats.org/officeDocument/2006/relationships/image" Target="../media/image30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39.bin"/><Relationship Id="rId11" Type="http://schemas.openxmlformats.org/officeDocument/2006/relationships/image" Target="../media/image32.wmf"/><Relationship Id="rId5" Type="http://schemas.openxmlformats.org/officeDocument/2006/relationships/image" Target="../media/image5.wmf"/><Relationship Id="rId10" Type="http://schemas.openxmlformats.org/officeDocument/2006/relationships/oleObject" Target="../embeddings/oleObject41.bin"/><Relationship Id="rId4" Type="http://schemas.openxmlformats.org/officeDocument/2006/relationships/oleObject" Target="../embeddings/oleObject38.bin"/><Relationship Id="rId9" Type="http://schemas.openxmlformats.org/officeDocument/2006/relationships/image" Target="../media/image31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5" Type="http://schemas.openxmlformats.org/officeDocument/2006/relationships/image" Target="../media/image5.wmf"/><Relationship Id="rId4" Type="http://schemas.openxmlformats.org/officeDocument/2006/relationships/oleObject" Target="../embeddings/oleObject42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5" Type="http://schemas.openxmlformats.org/officeDocument/2006/relationships/image" Target="../media/image5.wmf"/><Relationship Id="rId4" Type="http://schemas.openxmlformats.org/officeDocument/2006/relationships/oleObject" Target="../embeddings/oleObject43.bin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Relationship Id="rId5" Type="http://schemas.openxmlformats.org/officeDocument/2006/relationships/image" Target="../media/image5.wmf"/><Relationship Id="rId4" Type="http://schemas.openxmlformats.org/officeDocument/2006/relationships/oleObject" Target="../embeddings/oleObject44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Relationship Id="rId5" Type="http://schemas.openxmlformats.org/officeDocument/2006/relationships/image" Target="../media/image5.wmf"/><Relationship Id="rId4" Type="http://schemas.openxmlformats.org/officeDocument/2006/relationships/oleObject" Target="../embeddings/oleObject45.bin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2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.w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3.w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6.vml"/><Relationship Id="rId5" Type="http://schemas.openxmlformats.org/officeDocument/2006/relationships/image" Target="../media/image5.wmf"/><Relationship Id="rId4" Type="http://schemas.openxmlformats.org/officeDocument/2006/relationships/oleObject" Target="../embeddings/oleObject46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7.vml"/><Relationship Id="rId5" Type="http://schemas.openxmlformats.org/officeDocument/2006/relationships/image" Target="../media/image5.wmf"/><Relationship Id="rId4" Type="http://schemas.openxmlformats.org/officeDocument/2006/relationships/oleObject" Target="../embeddings/oleObject47.bin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0.bin"/><Relationship Id="rId13" Type="http://schemas.openxmlformats.org/officeDocument/2006/relationships/oleObject" Target="../embeddings/oleObject53.bin"/><Relationship Id="rId3" Type="http://schemas.openxmlformats.org/officeDocument/2006/relationships/notesSlide" Target="../notesSlides/notesSlide20.xml"/><Relationship Id="rId7" Type="http://schemas.openxmlformats.org/officeDocument/2006/relationships/image" Target="../media/image33.wmf"/><Relationship Id="rId12" Type="http://schemas.openxmlformats.org/officeDocument/2006/relationships/oleObject" Target="../embeddings/oleObject5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8.vml"/><Relationship Id="rId6" Type="http://schemas.openxmlformats.org/officeDocument/2006/relationships/oleObject" Target="../embeddings/oleObject49.bin"/><Relationship Id="rId11" Type="http://schemas.openxmlformats.org/officeDocument/2006/relationships/image" Target="../media/image35.wmf"/><Relationship Id="rId5" Type="http://schemas.openxmlformats.org/officeDocument/2006/relationships/image" Target="../media/image5.wmf"/><Relationship Id="rId10" Type="http://schemas.openxmlformats.org/officeDocument/2006/relationships/oleObject" Target="../embeddings/oleObject51.bin"/><Relationship Id="rId4" Type="http://schemas.openxmlformats.org/officeDocument/2006/relationships/oleObject" Target="../embeddings/oleObject48.bin"/><Relationship Id="rId9" Type="http://schemas.openxmlformats.org/officeDocument/2006/relationships/image" Target="../media/image34.w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6.bin"/><Relationship Id="rId3" Type="http://schemas.openxmlformats.org/officeDocument/2006/relationships/notesSlide" Target="../notesSlides/notesSlide21.xml"/><Relationship Id="rId7" Type="http://schemas.openxmlformats.org/officeDocument/2006/relationships/image" Target="../media/image36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9.vml"/><Relationship Id="rId6" Type="http://schemas.openxmlformats.org/officeDocument/2006/relationships/oleObject" Target="../embeddings/oleObject55.bin"/><Relationship Id="rId11" Type="http://schemas.openxmlformats.org/officeDocument/2006/relationships/image" Target="../media/image38.wmf"/><Relationship Id="rId5" Type="http://schemas.openxmlformats.org/officeDocument/2006/relationships/image" Target="../media/image5.wmf"/><Relationship Id="rId10" Type="http://schemas.openxmlformats.org/officeDocument/2006/relationships/oleObject" Target="../embeddings/oleObject57.bin"/><Relationship Id="rId4" Type="http://schemas.openxmlformats.org/officeDocument/2006/relationships/oleObject" Target="../embeddings/oleObject54.bin"/><Relationship Id="rId9" Type="http://schemas.openxmlformats.org/officeDocument/2006/relationships/image" Target="../media/image37.w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7" Type="http://schemas.openxmlformats.org/officeDocument/2006/relationships/image" Target="../media/image5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4.wmf"/><Relationship Id="rId4" Type="http://schemas.openxmlformats.org/officeDocument/2006/relationships/oleObject" Target="../embeddings/oleObject4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6.wmf"/><Relationship Id="rId4" Type="http://schemas.openxmlformats.org/officeDocument/2006/relationships/oleObject" Target="../embeddings/oleObject6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5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8.bin"/><Relationship Id="rId5" Type="http://schemas.openxmlformats.org/officeDocument/2006/relationships/image" Target="../media/image7.wmf"/><Relationship Id="rId4" Type="http://schemas.openxmlformats.org/officeDocument/2006/relationships/oleObject" Target="../embeddings/oleObject7.bin"/><Relationship Id="rId9" Type="http://schemas.openxmlformats.org/officeDocument/2006/relationships/image" Target="../media/image8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.bin"/><Relationship Id="rId3" Type="http://schemas.openxmlformats.org/officeDocument/2006/relationships/notesSlide" Target="../notesSlides/notesSlide8.xml"/><Relationship Id="rId7" Type="http://schemas.openxmlformats.org/officeDocument/2006/relationships/image" Target="../media/image10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1.bin"/><Relationship Id="rId11" Type="http://schemas.openxmlformats.org/officeDocument/2006/relationships/image" Target="../media/image12.wmf"/><Relationship Id="rId5" Type="http://schemas.openxmlformats.org/officeDocument/2006/relationships/image" Target="../media/image9.wmf"/><Relationship Id="rId10" Type="http://schemas.openxmlformats.org/officeDocument/2006/relationships/oleObject" Target="../embeddings/oleObject13.bin"/><Relationship Id="rId4" Type="http://schemas.openxmlformats.org/officeDocument/2006/relationships/oleObject" Target="../embeddings/oleObject10.bin"/><Relationship Id="rId9" Type="http://schemas.openxmlformats.org/officeDocument/2006/relationships/image" Target="../media/image11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6.bin"/><Relationship Id="rId13" Type="http://schemas.openxmlformats.org/officeDocument/2006/relationships/image" Target="../media/image16.wmf"/><Relationship Id="rId3" Type="http://schemas.openxmlformats.org/officeDocument/2006/relationships/notesSlide" Target="../notesSlides/notesSlide9.xml"/><Relationship Id="rId7" Type="http://schemas.openxmlformats.org/officeDocument/2006/relationships/image" Target="../media/image5.wmf"/><Relationship Id="rId12" Type="http://schemas.openxmlformats.org/officeDocument/2006/relationships/oleObject" Target="../embeddings/oleObject1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5.bin"/><Relationship Id="rId11" Type="http://schemas.openxmlformats.org/officeDocument/2006/relationships/image" Target="../media/image15.wmf"/><Relationship Id="rId5" Type="http://schemas.openxmlformats.org/officeDocument/2006/relationships/image" Target="../media/image13.wmf"/><Relationship Id="rId10" Type="http://schemas.openxmlformats.org/officeDocument/2006/relationships/oleObject" Target="../embeddings/oleObject17.bin"/><Relationship Id="rId4" Type="http://schemas.openxmlformats.org/officeDocument/2006/relationships/oleObject" Target="../embeddings/oleObject14.bin"/><Relationship Id="rId9" Type="http://schemas.openxmlformats.org/officeDocument/2006/relationships/image" Target="../media/image14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7" name="Group 3"/>
          <p:cNvGrpSpPr>
            <a:grpSpLocks/>
          </p:cNvGrpSpPr>
          <p:nvPr/>
        </p:nvGrpSpPr>
        <p:grpSpPr bwMode="auto">
          <a:xfrm>
            <a:off x="76200" y="152400"/>
            <a:ext cx="8991600" cy="6515100"/>
            <a:chOff x="168" y="176"/>
            <a:chExt cx="5408" cy="3928"/>
          </a:xfrm>
        </p:grpSpPr>
        <p:sp>
          <p:nvSpPr>
            <p:cNvPr id="11268" name="Freeform 4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>
                <a:gd name="T0" fmla="*/ 0 w 4864"/>
                <a:gd name="T1" fmla="*/ 0 h 1"/>
                <a:gd name="T2" fmla="*/ 4864 w 4864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269" name="Freeform 5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>
                <a:gd name="T0" fmla="*/ 0 w 4848"/>
                <a:gd name="T1" fmla="*/ 0 h 1"/>
                <a:gd name="T2" fmla="*/ 4848 w 4848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270" name="Freeform 6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>
                <a:gd name="T0" fmla="*/ 0 w 1"/>
                <a:gd name="T1" fmla="*/ 0 h 3376"/>
                <a:gd name="T2" fmla="*/ 0 w 1"/>
                <a:gd name="T3" fmla="*/ 3376 h 3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271" name="Freeform 7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>
                <a:gd name="T0" fmla="*/ 0 w 16"/>
                <a:gd name="T1" fmla="*/ 0 h 3376"/>
                <a:gd name="T2" fmla="*/ 16 w 16"/>
                <a:gd name="T3" fmla="*/ 3376 h 3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272" name="Freeform 8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273" name="Freeform 9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274" name="Freeform 10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275" name="Freeform 11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1286" name="WordArt 22"/>
          <p:cNvSpPr>
            <a:spLocks noChangeArrowheads="1" noChangeShapeType="1" noTextEdit="1"/>
          </p:cNvSpPr>
          <p:nvPr/>
        </p:nvSpPr>
        <p:spPr bwMode="auto">
          <a:xfrm>
            <a:off x="800100" y="737998"/>
            <a:ext cx="7543800" cy="2133600"/>
          </a:xfrm>
          <a:prstGeom prst="rect">
            <a:avLst/>
          </a:prstGeom>
        </p:spPr>
        <p:txBody>
          <a:bodyPr wrap="none" fromWordArt="1">
            <a:prstTxWarp prst="textChevron">
              <a:avLst>
                <a:gd name="adj" fmla="val 35000"/>
              </a:avLst>
            </a:prstTxWarp>
          </a:bodyPr>
          <a:lstStyle/>
          <a:p>
            <a:pPr algn="ctr"/>
            <a:r>
              <a:rPr lang="ru-RU" sz="6600" b="1" kern="10" dirty="0">
                <a:ln w="317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CCFF"/>
                </a:soli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Центральные </a:t>
            </a:r>
          </a:p>
        </p:txBody>
      </p:sp>
      <p:sp>
        <p:nvSpPr>
          <p:cNvPr id="11288" name="WordArt 24"/>
          <p:cNvSpPr>
            <a:spLocks noChangeArrowheads="1" noChangeShapeType="1" noTextEdit="1"/>
          </p:cNvSpPr>
          <p:nvPr/>
        </p:nvSpPr>
        <p:spPr bwMode="auto">
          <a:xfrm>
            <a:off x="404363" y="3772314"/>
            <a:ext cx="8382000" cy="1981200"/>
          </a:xfrm>
          <a:prstGeom prst="rect">
            <a:avLst/>
          </a:prstGeom>
        </p:spPr>
        <p:txBody>
          <a:bodyPr wrap="none" fromWordArt="1">
            <a:prstTxWarp prst="textChevronInverted">
              <a:avLst>
                <a:gd name="adj" fmla="val 60000"/>
              </a:avLst>
            </a:prstTxWarp>
          </a:bodyPr>
          <a:lstStyle/>
          <a:p>
            <a:pPr algn="ctr"/>
            <a:r>
              <a:rPr lang="ru-RU" sz="6600" b="1" kern="10" dirty="0">
                <a:ln w="317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CCFF"/>
                </a:soli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 вписанные углы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210" name="Text Box 2"/>
          <p:cNvSpPr txBox="1">
            <a:spLocks noChangeArrowheads="1"/>
          </p:cNvSpPr>
          <p:nvPr/>
        </p:nvSpPr>
        <p:spPr bwMode="auto">
          <a:xfrm>
            <a:off x="1828800" y="1447800"/>
            <a:ext cx="457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</a:t>
            </a:r>
            <a:endParaRPr lang="ru-RU" sz="2400" b="1">
              <a:solidFill>
                <a:srgbClr val="0099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50211" name="Text Box 3"/>
          <p:cNvSpPr txBox="1">
            <a:spLocks noChangeArrowheads="1"/>
          </p:cNvSpPr>
          <p:nvPr/>
        </p:nvSpPr>
        <p:spPr bwMode="auto">
          <a:xfrm>
            <a:off x="1828800" y="1828800"/>
            <a:ext cx="9906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272</a:t>
            </a:r>
            <a:r>
              <a:rPr lang="en-US" sz="2400" b="1" baseline="3000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endParaRPr lang="ru-RU" sz="2400" b="1">
              <a:solidFill>
                <a:srgbClr val="0099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50212" name="Freeform 4"/>
          <p:cNvSpPr>
            <a:spLocks/>
          </p:cNvSpPr>
          <p:nvPr/>
        </p:nvSpPr>
        <p:spPr bwMode="auto">
          <a:xfrm>
            <a:off x="1600200" y="3340100"/>
            <a:ext cx="1689100" cy="1155700"/>
          </a:xfrm>
          <a:custGeom>
            <a:avLst/>
            <a:gdLst>
              <a:gd name="T0" fmla="*/ 0 w 1064"/>
              <a:gd name="T1" fmla="*/ 584 h 728"/>
              <a:gd name="T2" fmla="*/ 400 w 1064"/>
              <a:gd name="T3" fmla="*/ 0 h 728"/>
              <a:gd name="T4" fmla="*/ 1064 w 1064"/>
              <a:gd name="T5" fmla="*/ 464 h 728"/>
              <a:gd name="T6" fmla="*/ 768 w 1064"/>
              <a:gd name="T7" fmla="*/ 584 h 728"/>
              <a:gd name="T8" fmla="*/ 480 w 1064"/>
              <a:gd name="T9" fmla="*/ 728 h 728"/>
              <a:gd name="T10" fmla="*/ 192 w 1064"/>
              <a:gd name="T11" fmla="*/ 728 h 728"/>
              <a:gd name="T12" fmla="*/ 96 w 1064"/>
              <a:gd name="T13" fmla="*/ 632 h 728"/>
              <a:gd name="T14" fmla="*/ 0 w 1064"/>
              <a:gd name="T15" fmla="*/ 632 h 7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64" h="728">
                <a:moveTo>
                  <a:pt x="0" y="584"/>
                </a:moveTo>
                <a:lnTo>
                  <a:pt x="400" y="0"/>
                </a:lnTo>
                <a:lnTo>
                  <a:pt x="1064" y="464"/>
                </a:lnTo>
                <a:lnTo>
                  <a:pt x="768" y="584"/>
                </a:lnTo>
                <a:lnTo>
                  <a:pt x="480" y="728"/>
                </a:lnTo>
                <a:lnTo>
                  <a:pt x="192" y="728"/>
                </a:lnTo>
                <a:lnTo>
                  <a:pt x="96" y="632"/>
                </a:lnTo>
                <a:lnTo>
                  <a:pt x="0" y="632"/>
                </a:lnTo>
              </a:path>
            </a:pathLst>
          </a:custGeom>
          <a:gradFill rotWithShape="1">
            <a:gsLst>
              <a:gs pos="0">
                <a:srgbClr val="FF0000"/>
              </a:gs>
              <a:gs pos="100000">
                <a:schemeClr val="bg1"/>
              </a:gs>
            </a:gsLst>
            <a:path path="rect">
              <a:fillToRect r="100000" b="10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50213" name="Text Box 5"/>
          <p:cNvSpPr txBox="1">
            <a:spLocks noChangeArrowheads="1"/>
          </p:cNvSpPr>
          <p:nvPr/>
        </p:nvSpPr>
        <p:spPr bwMode="auto">
          <a:xfrm>
            <a:off x="2362200" y="5029200"/>
            <a:ext cx="914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88</a:t>
            </a:r>
            <a:r>
              <a:rPr lang="ru-RU" sz="2000" b="1" baseline="300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endParaRPr lang="ru-RU" sz="2000" b="1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50214" name="Freeform 6"/>
          <p:cNvSpPr>
            <a:spLocks/>
          </p:cNvSpPr>
          <p:nvPr/>
        </p:nvSpPr>
        <p:spPr bwMode="auto">
          <a:xfrm>
            <a:off x="1333500" y="3324225"/>
            <a:ext cx="2209800" cy="1412875"/>
          </a:xfrm>
          <a:custGeom>
            <a:avLst/>
            <a:gdLst>
              <a:gd name="T0" fmla="*/ 0 w 1392"/>
              <a:gd name="T1" fmla="*/ 890 h 890"/>
              <a:gd name="T2" fmla="*/ 564 w 1392"/>
              <a:gd name="T3" fmla="*/ 0 h 890"/>
              <a:gd name="T4" fmla="*/ 1392 w 1392"/>
              <a:gd name="T5" fmla="*/ 586 h 8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92" h="890">
                <a:moveTo>
                  <a:pt x="0" y="890"/>
                </a:moveTo>
                <a:lnTo>
                  <a:pt x="564" y="0"/>
                </a:lnTo>
                <a:lnTo>
                  <a:pt x="1392" y="586"/>
                </a:lnTo>
              </a:path>
            </a:pathLst>
          </a:custGeom>
          <a:noFill/>
          <a:ln w="28575" cmpd="sng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50215" name="Text Box 7"/>
          <p:cNvSpPr txBox="1">
            <a:spLocks noChangeArrowheads="1"/>
          </p:cNvSpPr>
          <p:nvPr/>
        </p:nvSpPr>
        <p:spPr bwMode="auto">
          <a:xfrm>
            <a:off x="1023938" y="4760913"/>
            <a:ext cx="2984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</a:t>
            </a:r>
          </a:p>
        </p:txBody>
      </p:sp>
      <p:sp>
        <p:nvSpPr>
          <p:cNvPr id="350216" name="Text Box 8"/>
          <p:cNvSpPr txBox="1">
            <a:spLocks noChangeArrowheads="1"/>
          </p:cNvSpPr>
          <p:nvPr/>
        </p:nvSpPr>
        <p:spPr bwMode="auto">
          <a:xfrm>
            <a:off x="3505200" y="4191000"/>
            <a:ext cx="4508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</a:t>
            </a:r>
          </a:p>
        </p:txBody>
      </p:sp>
      <p:grpSp>
        <p:nvGrpSpPr>
          <p:cNvPr id="350217" name="Group 9"/>
          <p:cNvGrpSpPr>
            <a:grpSpLocks/>
          </p:cNvGrpSpPr>
          <p:nvPr/>
        </p:nvGrpSpPr>
        <p:grpSpPr bwMode="auto">
          <a:xfrm>
            <a:off x="76200" y="152400"/>
            <a:ext cx="8991600" cy="6515100"/>
            <a:chOff x="168" y="176"/>
            <a:chExt cx="5408" cy="3928"/>
          </a:xfrm>
        </p:grpSpPr>
        <p:sp>
          <p:nvSpPr>
            <p:cNvPr id="350218" name="Freeform 10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>
                <a:gd name="T0" fmla="*/ 0 w 4864"/>
                <a:gd name="T1" fmla="*/ 0 h 1"/>
                <a:gd name="T2" fmla="*/ 4864 w 4864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50219" name="Freeform 11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>
                <a:gd name="T0" fmla="*/ 0 w 4848"/>
                <a:gd name="T1" fmla="*/ 0 h 1"/>
                <a:gd name="T2" fmla="*/ 4848 w 4848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50220" name="Freeform 12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>
                <a:gd name="T0" fmla="*/ 0 w 1"/>
                <a:gd name="T1" fmla="*/ 0 h 3376"/>
                <a:gd name="T2" fmla="*/ 0 w 1"/>
                <a:gd name="T3" fmla="*/ 3376 h 3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50221" name="Freeform 13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>
                <a:gd name="T0" fmla="*/ 0 w 16"/>
                <a:gd name="T1" fmla="*/ 0 h 3376"/>
                <a:gd name="T2" fmla="*/ 16 w 16"/>
                <a:gd name="T3" fmla="*/ 3376 h 3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50222" name="Freeform 14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50223" name="Freeform 15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50224" name="Freeform 16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50225" name="Freeform 17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50226" name="Group 18"/>
          <p:cNvGrpSpPr>
            <a:grpSpLocks/>
          </p:cNvGrpSpPr>
          <p:nvPr/>
        </p:nvGrpSpPr>
        <p:grpSpPr bwMode="auto">
          <a:xfrm>
            <a:off x="609600" y="1828800"/>
            <a:ext cx="3216275" cy="3162300"/>
            <a:chOff x="518" y="960"/>
            <a:chExt cx="2688" cy="2640"/>
          </a:xfrm>
        </p:grpSpPr>
        <p:sp>
          <p:nvSpPr>
            <p:cNvPr id="350227" name="Oval 19"/>
            <p:cNvSpPr>
              <a:spLocks noChangeArrowheads="1"/>
            </p:cNvSpPr>
            <p:nvPr/>
          </p:nvSpPr>
          <p:spPr bwMode="auto">
            <a:xfrm>
              <a:off x="518" y="960"/>
              <a:ext cx="2688" cy="264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50228" name="Oval 20"/>
            <p:cNvSpPr>
              <a:spLocks noChangeArrowheads="1"/>
            </p:cNvSpPr>
            <p:nvPr/>
          </p:nvSpPr>
          <p:spPr bwMode="auto">
            <a:xfrm>
              <a:off x="1821" y="2198"/>
              <a:ext cx="82" cy="8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50229" name="Text Box 21"/>
            <p:cNvSpPr txBox="1">
              <a:spLocks noChangeArrowheads="1"/>
            </p:cNvSpPr>
            <p:nvPr/>
          </p:nvSpPr>
          <p:spPr bwMode="auto">
            <a:xfrm>
              <a:off x="1583" y="1920"/>
              <a:ext cx="633" cy="3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400"/>
                <a:t>    О</a:t>
              </a:r>
            </a:p>
          </p:txBody>
        </p:sp>
      </p:grpSp>
      <p:sp>
        <p:nvSpPr>
          <p:cNvPr id="350231" name="Text Box 23"/>
          <p:cNvSpPr txBox="1">
            <a:spLocks noChangeArrowheads="1"/>
          </p:cNvSpPr>
          <p:nvPr/>
        </p:nvSpPr>
        <p:spPr bwMode="auto">
          <a:xfrm>
            <a:off x="5181600" y="1072984"/>
            <a:ext cx="594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/>
              <a:t>Найти</a:t>
            </a:r>
            <a:r>
              <a:rPr lang="en-US" sz="2400"/>
              <a:t>  </a:t>
            </a:r>
            <a:r>
              <a:rPr lang="ru-RU" sz="2400"/>
              <a:t>угол АОВ.</a:t>
            </a:r>
          </a:p>
        </p:txBody>
      </p:sp>
      <p:graphicFrame>
        <p:nvGraphicFramePr>
          <p:cNvPr id="350233" name="Object 25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0256" name="Формула" r:id="rId4" imgW="114120" imgH="215640" progId="Equation.3">
                  <p:embed/>
                </p:oleObj>
              </mc:Choice>
              <mc:Fallback>
                <p:oleObj name="Формула" r:id="rId4" imgW="114120" imgH="215640" progId="Equation.3">
                  <p:embed/>
                  <p:pic>
                    <p:nvPicPr>
                      <p:cNvPr id="0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0234" name="Text Box 26"/>
          <p:cNvSpPr txBox="1">
            <a:spLocks noChangeArrowheads="1"/>
          </p:cNvSpPr>
          <p:nvPr/>
        </p:nvSpPr>
        <p:spPr bwMode="auto">
          <a:xfrm>
            <a:off x="2057400" y="3429000"/>
            <a:ext cx="381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?</a:t>
            </a:r>
          </a:p>
        </p:txBody>
      </p:sp>
      <p:sp>
        <p:nvSpPr>
          <p:cNvPr id="350239" name="Arc 31"/>
          <p:cNvSpPr>
            <a:spLocks/>
          </p:cNvSpPr>
          <p:nvPr/>
        </p:nvSpPr>
        <p:spPr bwMode="auto">
          <a:xfrm rot="16753759" flipV="1">
            <a:off x="722313" y="1763712"/>
            <a:ext cx="3003550" cy="3178175"/>
          </a:xfrm>
          <a:custGeom>
            <a:avLst/>
            <a:gdLst>
              <a:gd name="G0" fmla="+- 19852 0 0"/>
              <a:gd name="G1" fmla="+- 21600 0 0"/>
              <a:gd name="G2" fmla="+- 21600 0 0"/>
              <a:gd name="T0" fmla="*/ 10909 w 41452"/>
              <a:gd name="T1" fmla="*/ 1938 h 43200"/>
              <a:gd name="T2" fmla="*/ 0 w 41452"/>
              <a:gd name="T3" fmla="*/ 30113 h 43200"/>
              <a:gd name="T4" fmla="*/ 19852 w 41452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1452" h="43200" fill="none" extrusionOk="0">
                <a:moveTo>
                  <a:pt x="10909" y="1938"/>
                </a:moveTo>
                <a:cubicBezTo>
                  <a:pt x="13717" y="660"/>
                  <a:pt x="16766" y="0"/>
                  <a:pt x="19852" y="0"/>
                </a:cubicBezTo>
                <a:cubicBezTo>
                  <a:pt x="31781" y="0"/>
                  <a:pt x="41452" y="9670"/>
                  <a:pt x="41452" y="21600"/>
                </a:cubicBezTo>
                <a:cubicBezTo>
                  <a:pt x="41452" y="33529"/>
                  <a:pt x="31781" y="43200"/>
                  <a:pt x="19852" y="43200"/>
                </a:cubicBezTo>
                <a:cubicBezTo>
                  <a:pt x="11213" y="43200"/>
                  <a:pt x="3405" y="38052"/>
                  <a:pt x="0" y="30112"/>
                </a:cubicBezTo>
              </a:path>
              <a:path w="41452" h="43200" stroke="0" extrusionOk="0">
                <a:moveTo>
                  <a:pt x="10909" y="1938"/>
                </a:moveTo>
                <a:cubicBezTo>
                  <a:pt x="13717" y="660"/>
                  <a:pt x="16766" y="0"/>
                  <a:pt x="19852" y="0"/>
                </a:cubicBezTo>
                <a:cubicBezTo>
                  <a:pt x="31781" y="0"/>
                  <a:pt x="41452" y="9670"/>
                  <a:pt x="41452" y="21600"/>
                </a:cubicBezTo>
                <a:cubicBezTo>
                  <a:pt x="41452" y="33529"/>
                  <a:pt x="31781" y="43200"/>
                  <a:pt x="19852" y="43200"/>
                </a:cubicBezTo>
                <a:cubicBezTo>
                  <a:pt x="11213" y="43200"/>
                  <a:pt x="3405" y="38052"/>
                  <a:pt x="0" y="30112"/>
                </a:cubicBezTo>
                <a:lnTo>
                  <a:pt x="19852" y="21600"/>
                </a:lnTo>
                <a:close/>
              </a:path>
            </a:pathLst>
          </a:custGeom>
          <a:noFill/>
          <a:ln w="381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50242" name="Text Box 34"/>
          <p:cNvSpPr txBox="1">
            <a:spLocks noChangeArrowheads="1"/>
          </p:cNvSpPr>
          <p:nvPr/>
        </p:nvSpPr>
        <p:spPr bwMode="auto">
          <a:xfrm>
            <a:off x="2362200" y="5029200"/>
            <a:ext cx="914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88</a:t>
            </a:r>
            <a:r>
              <a:rPr lang="ru-RU" sz="2000" b="1" baseline="300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endParaRPr lang="ru-RU" sz="2000" b="1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502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02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50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5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5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35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1.48148E-6 L -0.03333 -0.21783 " pathEditMode="relative" rAng="0" ptsTypes="AA">
                                      <p:cBhvr>
                                        <p:cTn id="18" dur="1000" fill="hold"/>
                                        <p:tgtEl>
                                          <p:spTgt spid="3502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67" y="-10903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2000"/>
                                        <p:tgtEl>
                                          <p:spTgt spid="3502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50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0213" grpId="0"/>
      <p:bldP spid="350213" grpId="1"/>
      <p:bldP spid="350234" grpId="0"/>
      <p:bldP spid="350242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9511" name="Group 87"/>
          <p:cNvGrpSpPr>
            <a:grpSpLocks/>
          </p:cNvGrpSpPr>
          <p:nvPr/>
        </p:nvGrpSpPr>
        <p:grpSpPr bwMode="auto">
          <a:xfrm>
            <a:off x="3924300" y="3429000"/>
            <a:ext cx="2371725" cy="1863725"/>
            <a:chOff x="2472" y="2160"/>
            <a:chExt cx="1494" cy="1174"/>
          </a:xfrm>
        </p:grpSpPr>
        <p:sp>
          <p:nvSpPr>
            <p:cNvPr id="359427" name="Freeform 3"/>
            <p:cNvSpPr>
              <a:spLocks/>
            </p:cNvSpPr>
            <p:nvPr/>
          </p:nvSpPr>
          <p:spPr bwMode="auto">
            <a:xfrm>
              <a:off x="2472" y="2160"/>
              <a:ext cx="1494" cy="1174"/>
            </a:xfrm>
            <a:custGeom>
              <a:avLst/>
              <a:gdLst>
                <a:gd name="T0" fmla="*/ 0 w 1494"/>
                <a:gd name="T1" fmla="*/ 256 h 1174"/>
                <a:gd name="T2" fmla="*/ 390 w 1494"/>
                <a:gd name="T3" fmla="*/ 0 h 1174"/>
                <a:gd name="T4" fmla="*/ 1075 w 1494"/>
                <a:gd name="T5" fmla="*/ 161 h 1174"/>
                <a:gd name="T6" fmla="*/ 1380 w 1494"/>
                <a:gd name="T7" fmla="*/ 555 h 1174"/>
                <a:gd name="T8" fmla="*/ 1406 w 1494"/>
                <a:gd name="T9" fmla="*/ 926 h 1174"/>
                <a:gd name="T10" fmla="*/ 1494 w 1494"/>
                <a:gd name="T11" fmla="*/ 1174 h 1174"/>
                <a:gd name="T12" fmla="*/ 371 w 1494"/>
                <a:gd name="T13" fmla="*/ 1174 h 1174"/>
                <a:gd name="T14" fmla="*/ 0 w 1494"/>
                <a:gd name="T15" fmla="*/ 256 h 1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94" h="1174">
                  <a:moveTo>
                    <a:pt x="0" y="256"/>
                  </a:moveTo>
                  <a:lnTo>
                    <a:pt x="390" y="0"/>
                  </a:lnTo>
                  <a:lnTo>
                    <a:pt x="1075" y="161"/>
                  </a:lnTo>
                  <a:lnTo>
                    <a:pt x="1380" y="555"/>
                  </a:lnTo>
                  <a:lnTo>
                    <a:pt x="1406" y="926"/>
                  </a:lnTo>
                  <a:lnTo>
                    <a:pt x="1494" y="1174"/>
                  </a:lnTo>
                  <a:lnTo>
                    <a:pt x="371" y="1174"/>
                  </a:lnTo>
                  <a:lnTo>
                    <a:pt x="0" y="256"/>
                  </a:lnTo>
                  <a:close/>
                </a:path>
              </a:pathLst>
            </a:custGeom>
            <a:gradFill rotWithShape="1">
              <a:gsLst>
                <a:gs pos="0">
                  <a:srgbClr val="00BCB8"/>
                </a:gs>
                <a:gs pos="100000">
                  <a:schemeClr val="bg1"/>
                </a:gs>
              </a:gsLst>
              <a:path path="rect">
                <a:fillToRect t="100000" r="10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359428" name="Freeform 4"/>
            <p:cNvSpPr>
              <a:spLocks/>
            </p:cNvSpPr>
            <p:nvPr/>
          </p:nvSpPr>
          <p:spPr bwMode="auto">
            <a:xfrm>
              <a:off x="2747" y="3064"/>
              <a:ext cx="366" cy="257"/>
            </a:xfrm>
            <a:custGeom>
              <a:avLst/>
              <a:gdLst>
                <a:gd name="T0" fmla="*/ 0 w 192"/>
                <a:gd name="T1" fmla="*/ 1 h 141"/>
                <a:gd name="T2" fmla="*/ 84 w 192"/>
                <a:gd name="T3" fmla="*/ 9 h 141"/>
                <a:gd name="T4" fmla="*/ 156 w 192"/>
                <a:gd name="T5" fmla="*/ 57 h 141"/>
                <a:gd name="T6" fmla="*/ 192 w 192"/>
                <a:gd name="T7" fmla="*/ 14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2" h="141">
                  <a:moveTo>
                    <a:pt x="0" y="1"/>
                  </a:moveTo>
                  <a:cubicBezTo>
                    <a:pt x="14" y="2"/>
                    <a:pt x="58" y="0"/>
                    <a:pt x="84" y="9"/>
                  </a:cubicBezTo>
                  <a:cubicBezTo>
                    <a:pt x="110" y="18"/>
                    <a:pt x="138" y="35"/>
                    <a:pt x="156" y="57"/>
                  </a:cubicBezTo>
                  <a:cubicBezTo>
                    <a:pt x="174" y="79"/>
                    <a:pt x="184" y="123"/>
                    <a:pt x="192" y="141"/>
                  </a:cubicBezTo>
                </a:path>
              </a:pathLst>
            </a:custGeom>
            <a:noFill/>
            <a:ln w="28575" cap="flat" cmpd="sng">
              <a:solidFill>
                <a:srgbClr val="0033CC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ru-RU"/>
            </a:p>
          </p:txBody>
        </p:sp>
      </p:grpSp>
      <p:sp>
        <p:nvSpPr>
          <p:cNvPr id="359431" name="Freeform 7"/>
          <p:cNvSpPr>
            <a:spLocks/>
          </p:cNvSpPr>
          <p:nvPr/>
        </p:nvSpPr>
        <p:spPr bwMode="auto">
          <a:xfrm>
            <a:off x="2425700" y="2414588"/>
            <a:ext cx="1485900" cy="1676400"/>
          </a:xfrm>
          <a:custGeom>
            <a:avLst/>
            <a:gdLst>
              <a:gd name="T0" fmla="*/ 592 w 936"/>
              <a:gd name="T1" fmla="*/ 0 h 1056"/>
              <a:gd name="T2" fmla="*/ 936 w 936"/>
              <a:gd name="T3" fmla="*/ 840 h 1056"/>
              <a:gd name="T4" fmla="*/ 744 w 936"/>
              <a:gd name="T5" fmla="*/ 1056 h 1056"/>
              <a:gd name="T6" fmla="*/ 616 w 936"/>
              <a:gd name="T7" fmla="*/ 1056 h 1056"/>
              <a:gd name="T8" fmla="*/ 360 w 936"/>
              <a:gd name="T9" fmla="*/ 1008 h 1056"/>
              <a:gd name="T10" fmla="*/ 208 w 936"/>
              <a:gd name="T11" fmla="*/ 896 h 1056"/>
              <a:gd name="T12" fmla="*/ 0 w 936"/>
              <a:gd name="T13" fmla="*/ 664 h 1056"/>
              <a:gd name="T14" fmla="*/ 592 w 936"/>
              <a:gd name="T15" fmla="*/ 0 h 10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36" h="1056">
                <a:moveTo>
                  <a:pt x="592" y="0"/>
                </a:moveTo>
                <a:lnTo>
                  <a:pt x="936" y="840"/>
                </a:lnTo>
                <a:lnTo>
                  <a:pt x="744" y="1056"/>
                </a:lnTo>
                <a:lnTo>
                  <a:pt x="616" y="1056"/>
                </a:lnTo>
                <a:lnTo>
                  <a:pt x="360" y="1008"/>
                </a:lnTo>
                <a:lnTo>
                  <a:pt x="208" y="896"/>
                </a:lnTo>
                <a:lnTo>
                  <a:pt x="0" y="664"/>
                </a:lnTo>
                <a:lnTo>
                  <a:pt x="592" y="0"/>
                </a:lnTo>
                <a:close/>
              </a:path>
            </a:pathLst>
          </a:custGeom>
          <a:gradFill rotWithShape="1">
            <a:gsLst>
              <a:gs pos="0">
                <a:srgbClr val="FFFF00"/>
              </a:gs>
              <a:gs pos="100000">
                <a:schemeClr val="bg1"/>
              </a:gs>
            </a:gsLst>
            <a:path path="rect">
              <a:fillToRect l="100000" b="10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359433" name="Freeform 9"/>
          <p:cNvSpPr>
            <a:spLocks/>
          </p:cNvSpPr>
          <p:nvPr/>
        </p:nvSpPr>
        <p:spPr bwMode="auto">
          <a:xfrm>
            <a:off x="747713" y="4192588"/>
            <a:ext cx="1728787" cy="1096962"/>
          </a:xfrm>
          <a:custGeom>
            <a:avLst/>
            <a:gdLst>
              <a:gd name="T0" fmla="*/ 0 w 1089"/>
              <a:gd name="T1" fmla="*/ 691 h 691"/>
              <a:gd name="T2" fmla="*/ 641 w 1089"/>
              <a:gd name="T3" fmla="*/ 0 h 691"/>
              <a:gd name="T4" fmla="*/ 873 w 1089"/>
              <a:gd name="T5" fmla="*/ 88 h 691"/>
              <a:gd name="T6" fmla="*/ 1057 w 1089"/>
              <a:gd name="T7" fmla="*/ 248 h 691"/>
              <a:gd name="T8" fmla="*/ 1065 w 1089"/>
              <a:gd name="T9" fmla="*/ 368 h 691"/>
              <a:gd name="T10" fmla="*/ 1089 w 1089"/>
              <a:gd name="T11" fmla="*/ 504 h 691"/>
              <a:gd name="T12" fmla="*/ 1073 w 1089"/>
              <a:gd name="T13" fmla="*/ 672 h 691"/>
              <a:gd name="T14" fmla="*/ 0 w 1089"/>
              <a:gd name="T15" fmla="*/ 691 h 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89" h="691">
                <a:moveTo>
                  <a:pt x="0" y="691"/>
                </a:moveTo>
                <a:lnTo>
                  <a:pt x="641" y="0"/>
                </a:lnTo>
                <a:lnTo>
                  <a:pt x="873" y="88"/>
                </a:lnTo>
                <a:lnTo>
                  <a:pt x="1057" y="248"/>
                </a:lnTo>
                <a:lnTo>
                  <a:pt x="1065" y="368"/>
                </a:lnTo>
                <a:lnTo>
                  <a:pt x="1089" y="504"/>
                </a:lnTo>
                <a:lnTo>
                  <a:pt x="1073" y="672"/>
                </a:lnTo>
                <a:lnTo>
                  <a:pt x="0" y="691"/>
                </a:lnTo>
                <a:close/>
              </a:path>
            </a:pathLst>
          </a:custGeom>
          <a:gradFill rotWithShape="1">
            <a:gsLst>
              <a:gs pos="0">
                <a:srgbClr val="FFFF00"/>
              </a:gs>
              <a:gs pos="100000">
                <a:schemeClr val="bg1"/>
              </a:gs>
            </a:gsLst>
            <a:path path="rect">
              <a:fillToRect t="100000" r="10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359434" name="Rectangle 10"/>
          <p:cNvSpPr>
            <a:spLocks noChangeArrowheads="1"/>
          </p:cNvSpPr>
          <p:nvPr/>
        </p:nvSpPr>
        <p:spPr bwMode="auto">
          <a:xfrm>
            <a:off x="1371600" y="914400"/>
            <a:ext cx="7453313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Внешний угол треугольника равен сумме </a:t>
            </a:r>
          </a:p>
          <a:p>
            <a:r>
              <a:rPr lang="ru-RU"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двух углов треугольника, не смежных с ним. </a:t>
            </a:r>
          </a:p>
        </p:txBody>
      </p:sp>
      <p:sp>
        <p:nvSpPr>
          <p:cNvPr id="359435" name="AutoShape 11"/>
          <p:cNvSpPr>
            <a:spLocks noChangeArrowheads="1"/>
          </p:cNvSpPr>
          <p:nvPr/>
        </p:nvSpPr>
        <p:spPr bwMode="auto">
          <a:xfrm>
            <a:off x="747713" y="2409825"/>
            <a:ext cx="3744912" cy="2879725"/>
          </a:xfrm>
          <a:prstGeom prst="triangle">
            <a:avLst>
              <a:gd name="adj" fmla="val 70685"/>
            </a:avLst>
          </a:prstGeom>
          <a:noFill/>
          <a:ln w="1905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bg1"/>
                    </a:gs>
                    <a:gs pos="100000">
                      <a:srgbClr val="66FF99"/>
                    </a:gs>
                  </a:gsLst>
                  <a:path path="shape">
                    <a:fillToRect l="50000" t="50000" r="50000" b="50000"/>
                  </a:path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359438" name="Picture 14" descr="anim073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570618">
            <a:off x="2863850" y="3030538"/>
            <a:ext cx="757238" cy="379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9439" name="Picture 15" descr="anim073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838653">
            <a:off x="1179513" y="4713288"/>
            <a:ext cx="830262" cy="415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9440" name="Text Box 16"/>
          <p:cNvSpPr txBox="1">
            <a:spLocks noChangeArrowheads="1"/>
          </p:cNvSpPr>
          <p:nvPr/>
        </p:nvSpPr>
        <p:spPr bwMode="auto">
          <a:xfrm>
            <a:off x="385763" y="5222875"/>
            <a:ext cx="4048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FF0000"/>
                </a:solidFill>
              </a:rPr>
              <a:t>А</a:t>
            </a:r>
            <a:endParaRPr lang="ru-RU" sz="2400" b="1" baseline="-25000">
              <a:solidFill>
                <a:srgbClr val="FF0000"/>
              </a:solidFill>
            </a:endParaRPr>
          </a:p>
        </p:txBody>
      </p:sp>
      <p:sp>
        <p:nvSpPr>
          <p:cNvPr id="359441" name="Text Box 17"/>
          <p:cNvSpPr txBox="1">
            <a:spLocks noChangeArrowheads="1"/>
          </p:cNvSpPr>
          <p:nvPr/>
        </p:nvSpPr>
        <p:spPr bwMode="auto">
          <a:xfrm>
            <a:off x="4275138" y="5295900"/>
            <a:ext cx="4048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FF0000"/>
                </a:solidFill>
              </a:rPr>
              <a:t>В</a:t>
            </a:r>
          </a:p>
        </p:txBody>
      </p:sp>
      <p:sp>
        <p:nvSpPr>
          <p:cNvPr id="359442" name="Text Box 18"/>
          <p:cNvSpPr txBox="1">
            <a:spLocks noChangeArrowheads="1"/>
          </p:cNvSpPr>
          <p:nvPr/>
        </p:nvSpPr>
        <p:spPr bwMode="auto">
          <a:xfrm>
            <a:off x="3268663" y="1905000"/>
            <a:ext cx="3667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FF0000"/>
                </a:solidFill>
              </a:rPr>
              <a:t>С</a:t>
            </a:r>
          </a:p>
        </p:txBody>
      </p:sp>
      <p:sp>
        <p:nvSpPr>
          <p:cNvPr id="359443" name="Line 19"/>
          <p:cNvSpPr>
            <a:spLocks noChangeShapeType="1"/>
          </p:cNvSpPr>
          <p:nvPr/>
        </p:nvSpPr>
        <p:spPr bwMode="auto">
          <a:xfrm>
            <a:off x="4492625" y="5289550"/>
            <a:ext cx="320357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ru-RU"/>
          </a:p>
        </p:txBody>
      </p:sp>
      <p:pic>
        <p:nvPicPr>
          <p:cNvPr id="359444" name="Picture 20" descr="witch1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125" y="4497388"/>
            <a:ext cx="2552700" cy="962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9445" name="Text Box 21"/>
          <p:cNvSpPr txBox="1">
            <a:spLocks noChangeArrowheads="1"/>
          </p:cNvSpPr>
          <p:nvPr/>
        </p:nvSpPr>
        <p:spPr bwMode="auto">
          <a:xfrm>
            <a:off x="7221538" y="5265738"/>
            <a:ext cx="3698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FF0000"/>
                </a:solidFill>
              </a:rPr>
              <a:t>К</a:t>
            </a:r>
          </a:p>
        </p:txBody>
      </p:sp>
      <p:sp>
        <p:nvSpPr>
          <p:cNvPr id="359446" name="Text Box 22"/>
          <p:cNvSpPr txBox="1">
            <a:spLocks noChangeArrowheads="1"/>
          </p:cNvSpPr>
          <p:nvPr/>
        </p:nvSpPr>
        <p:spPr bwMode="auto">
          <a:xfrm>
            <a:off x="890588" y="4903788"/>
            <a:ext cx="336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FF0000"/>
                </a:solidFill>
                <a:latin typeface="Times New Roman" panose="02020603050405020304" pitchFamily="18" charset="0"/>
              </a:rPr>
              <a:t>1</a:t>
            </a:r>
          </a:p>
        </p:txBody>
      </p:sp>
      <p:sp>
        <p:nvSpPr>
          <p:cNvPr id="359447" name="Text Box 23"/>
          <p:cNvSpPr txBox="1">
            <a:spLocks noChangeArrowheads="1"/>
          </p:cNvSpPr>
          <p:nvPr/>
        </p:nvSpPr>
        <p:spPr bwMode="auto">
          <a:xfrm>
            <a:off x="3148013" y="2481263"/>
            <a:ext cx="336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</a:p>
        </p:txBody>
      </p:sp>
      <p:grpSp>
        <p:nvGrpSpPr>
          <p:cNvPr id="359448" name="Group 24"/>
          <p:cNvGrpSpPr>
            <a:grpSpLocks/>
          </p:cNvGrpSpPr>
          <p:nvPr/>
        </p:nvGrpSpPr>
        <p:grpSpPr bwMode="auto">
          <a:xfrm>
            <a:off x="4975225" y="2624138"/>
            <a:ext cx="1027113" cy="457200"/>
            <a:chOff x="2971" y="1705"/>
            <a:chExt cx="647" cy="288"/>
          </a:xfrm>
        </p:grpSpPr>
        <p:graphicFrame>
          <p:nvGraphicFramePr>
            <p:cNvPr id="359449" name="Object 25"/>
            <p:cNvGraphicFramePr>
              <a:graphicFrameLocks noChangeAspect="1"/>
            </p:cNvGraphicFramePr>
            <p:nvPr/>
          </p:nvGraphicFramePr>
          <p:xfrm>
            <a:off x="2971" y="1752"/>
            <a:ext cx="227" cy="21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59551" name="Формула" r:id="rId5" imgW="164880" imgH="152280" progId="Equation.3">
                    <p:embed/>
                  </p:oleObj>
                </mc:Choice>
                <mc:Fallback>
                  <p:oleObj name="Формула" r:id="rId5" imgW="164880" imgH="152280" progId="Equation.3">
                    <p:embed/>
                    <p:pic>
                      <p:nvPicPr>
                        <p:cNvPr id="0" name="Object 2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71" y="1752"/>
                          <a:ext cx="227" cy="21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59450" name="Text Box 26"/>
            <p:cNvSpPr txBox="1">
              <a:spLocks noChangeArrowheads="1"/>
            </p:cNvSpPr>
            <p:nvPr/>
          </p:nvSpPr>
          <p:spPr bwMode="auto">
            <a:xfrm>
              <a:off x="3107" y="1705"/>
              <a:ext cx="511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400" b="1">
                  <a:solidFill>
                    <a:srgbClr val="FF0000"/>
                  </a:solidFill>
                </a:rPr>
                <a:t>СВК</a:t>
              </a:r>
            </a:p>
          </p:txBody>
        </p:sp>
      </p:grpSp>
      <p:grpSp>
        <p:nvGrpSpPr>
          <p:cNvPr id="359454" name="Group 30"/>
          <p:cNvGrpSpPr>
            <a:grpSpLocks/>
          </p:cNvGrpSpPr>
          <p:nvPr/>
        </p:nvGrpSpPr>
        <p:grpSpPr bwMode="auto">
          <a:xfrm>
            <a:off x="6940550" y="2625725"/>
            <a:ext cx="552450" cy="457200"/>
            <a:chOff x="4967" y="2115"/>
            <a:chExt cx="348" cy="288"/>
          </a:xfrm>
        </p:grpSpPr>
        <p:graphicFrame>
          <p:nvGraphicFramePr>
            <p:cNvPr id="359455" name="Object 31"/>
            <p:cNvGraphicFramePr>
              <a:graphicFrameLocks noChangeAspect="1"/>
            </p:cNvGraphicFramePr>
            <p:nvPr/>
          </p:nvGraphicFramePr>
          <p:xfrm>
            <a:off x="4967" y="2160"/>
            <a:ext cx="227" cy="21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59552" name="Формула" r:id="rId7" imgW="164880" imgH="152280" progId="Equation.3">
                    <p:embed/>
                  </p:oleObj>
                </mc:Choice>
                <mc:Fallback>
                  <p:oleObj name="Формула" r:id="rId7" imgW="164880" imgH="152280" progId="Equation.3">
                    <p:embed/>
                    <p:pic>
                      <p:nvPicPr>
                        <p:cNvPr id="0" name="Object 3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967" y="2160"/>
                          <a:ext cx="227" cy="21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59456" name="Text Box 32"/>
            <p:cNvSpPr txBox="1">
              <a:spLocks noChangeArrowheads="1"/>
            </p:cNvSpPr>
            <p:nvPr/>
          </p:nvSpPr>
          <p:spPr bwMode="auto">
            <a:xfrm>
              <a:off x="5103" y="2115"/>
              <a:ext cx="21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400" b="1">
                  <a:solidFill>
                    <a:srgbClr val="FF0000"/>
                  </a:solidFill>
                  <a:latin typeface="Times New Roman" panose="02020603050405020304" pitchFamily="18" charset="0"/>
                </a:rPr>
                <a:t>2</a:t>
              </a:r>
            </a:p>
          </p:txBody>
        </p:sp>
      </p:grpSp>
      <p:grpSp>
        <p:nvGrpSpPr>
          <p:cNvPr id="359457" name="Group 33"/>
          <p:cNvGrpSpPr>
            <a:grpSpLocks/>
          </p:cNvGrpSpPr>
          <p:nvPr/>
        </p:nvGrpSpPr>
        <p:grpSpPr bwMode="auto">
          <a:xfrm>
            <a:off x="6148388" y="2625725"/>
            <a:ext cx="552450" cy="457200"/>
            <a:chOff x="4150" y="2160"/>
            <a:chExt cx="348" cy="288"/>
          </a:xfrm>
        </p:grpSpPr>
        <p:sp>
          <p:nvSpPr>
            <p:cNvPr id="359458" name="Text Box 34"/>
            <p:cNvSpPr txBox="1">
              <a:spLocks noChangeArrowheads="1"/>
            </p:cNvSpPr>
            <p:nvPr/>
          </p:nvSpPr>
          <p:spPr bwMode="auto">
            <a:xfrm>
              <a:off x="4286" y="2160"/>
              <a:ext cx="21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400" b="1">
                  <a:solidFill>
                    <a:srgbClr val="FF0000"/>
                  </a:solidFill>
                  <a:latin typeface="Times New Roman" panose="02020603050405020304" pitchFamily="18" charset="0"/>
                </a:rPr>
                <a:t>1</a:t>
              </a:r>
            </a:p>
          </p:txBody>
        </p:sp>
        <p:graphicFrame>
          <p:nvGraphicFramePr>
            <p:cNvPr id="359459" name="Object 35"/>
            <p:cNvGraphicFramePr>
              <a:graphicFrameLocks noChangeAspect="1"/>
            </p:cNvGraphicFramePr>
            <p:nvPr/>
          </p:nvGraphicFramePr>
          <p:xfrm>
            <a:off x="4150" y="2177"/>
            <a:ext cx="227" cy="21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59553" name="Формула" r:id="rId8" imgW="164880" imgH="152280" progId="Equation.3">
                    <p:embed/>
                  </p:oleObj>
                </mc:Choice>
                <mc:Fallback>
                  <p:oleObj name="Формула" r:id="rId8" imgW="164880" imgH="152280" progId="Equation.3">
                    <p:embed/>
                    <p:pic>
                      <p:nvPicPr>
                        <p:cNvPr id="0" name="Object 3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150" y="2177"/>
                          <a:ext cx="227" cy="21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59460" name="Text Box 36"/>
          <p:cNvSpPr txBox="1">
            <a:spLocks noChangeArrowheads="1"/>
          </p:cNvSpPr>
          <p:nvPr/>
        </p:nvSpPr>
        <p:spPr bwMode="auto">
          <a:xfrm>
            <a:off x="5859463" y="2625725"/>
            <a:ext cx="40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400">
                <a:latin typeface="Tahoma" panose="020B0604030504040204" pitchFamily="34" charset="0"/>
              </a:rPr>
              <a:t>=</a:t>
            </a:r>
          </a:p>
        </p:txBody>
      </p:sp>
      <p:sp>
        <p:nvSpPr>
          <p:cNvPr id="359461" name="Text Box 37"/>
          <p:cNvSpPr txBox="1">
            <a:spLocks noChangeArrowheads="1"/>
          </p:cNvSpPr>
          <p:nvPr/>
        </p:nvSpPr>
        <p:spPr bwMode="auto">
          <a:xfrm>
            <a:off x="6580188" y="2625725"/>
            <a:ext cx="40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400">
                <a:latin typeface="Tahoma" panose="020B0604030504040204" pitchFamily="34" charset="0"/>
              </a:rPr>
              <a:t>+</a:t>
            </a:r>
          </a:p>
        </p:txBody>
      </p:sp>
      <p:sp>
        <p:nvSpPr>
          <p:cNvPr id="359492" name="Rectangle 68"/>
          <p:cNvSpPr>
            <a:spLocks noChangeArrowheads="1"/>
          </p:cNvSpPr>
          <p:nvPr/>
        </p:nvSpPr>
        <p:spPr bwMode="auto">
          <a:xfrm>
            <a:off x="609600" y="381000"/>
            <a:ext cx="2286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rPr>
              <a:t>Повторение</a:t>
            </a:r>
            <a:r>
              <a:rPr lang="ru-RU" sz="2400" b="1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rPr>
              <a:t> </a:t>
            </a:r>
          </a:p>
        </p:txBody>
      </p:sp>
      <p:grpSp>
        <p:nvGrpSpPr>
          <p:cNvPr id="359502" name="Group 78"/>
          <p:cNvGrpSpPr>
            <a:grpSpLocks/>
          </p:cNvGrpSpPr>
          <p:nvPr/>
        </p:nvGrpSpPr>
        <p:grpSpPr bwMode="auto">
          <a:xfrm>
            <a:off x="76200" y="152400"/>
            <a:ext cx="8991600" cy="6515100"/>
            <a:chOff x="168" y="176"/>
            <a:chExt cx="5408" cy="3928"/>
          </a:xfrm>
        </p:grpSpPr>
        <p:sp>
          <p:nvSpPr>
            <p:cNvPr id="359503" name="Freeform 79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>
                <a:gd name="T0" fmla="*/ 0 w 4864"/>
                <a:gd name="T1" fmla="*/ 0 h 1"/>
                <a:gd name="T2" fmla="*/ 4864 w 4864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59504" name="Freeform 80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>
                <a:gd name="T0" fmla="*/ 0 w 4848"/>
                <a:gd name="T1" fmla="*/ 0 h 1"/>
                <a:gd name="T2" fmla="*/ 4848 w 4848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59505" name="Freeform 81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>
                <a:gd name="T0" fmla="*/ 0 w 1"/>
                <a:gd name="T1" fmla="*/ 0 h 3376"/>
                <a:gd name="T2" fmla="*/ 0 w 1"/>
                <a:gd name="T3" fmla="*/ 3376 h 3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59506" name="Freeform 82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>
                <a:gd name="T0" fmla="*/ 0 w 16"/>
                <a:gd name="T1" fmla="*/ 0 h 3376"/>
                <a:gd name="T2" fmla="*/ 16 w 16"/>
                <a:gd name="T3" fmla="*/ 3376 h 3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59507" name="Freeform 83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59508" name="Freeform 84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59509" name="Freeform 85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59510" name="Freeform 86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59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59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1.85185E-6 L 0.95486 0.00347 " pathEditMode="relative" rAng="0" ptsTypes="AA">
                                      <p:cBhvr>
                                        <p:cTn id="12" dur="5000" fill="hold"/>
                                        <p:tgtEl>
                                          <p:spTgt spid="3594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743" y="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59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594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594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94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9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594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594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594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5944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594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5944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594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5944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594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5944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5944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59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59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59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59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59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59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1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594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594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594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5945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594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5945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594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5945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594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5945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5945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594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594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594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5945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594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5945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594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5945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594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5945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5945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359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35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35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500"/>
                                        <p:tgtEl>
                                          <p:spTgt spid="3594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9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500"/>
                                        <p:tgtEl>
                                          <p:spTgt spid="3594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9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9431" grpId="0" animBg="1"/>
      <p:bldP spid="359433" grpId="0" animBg="1"/>
      <p:bldP spid="359434" grpId="0"/>
      <p:bldP spid="359443" grpId="0" animBg="1"/>
      <p:bldP spid="359445" grpId="0"/>
      <p:bldP spid="359446" grpId="0"/>
      <p:bldP spid="359447" grpId="0"/>
      <p:bldP spid="359460" grpId="0"/>
      <p:bldP spid="35946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9122" name="Group 2"/>
          <p:cNvGrpSpPr>
            <a:grpSpLocks/>
          </p:cNvGrpSpPr>
          <p:nvPr/>
        </p:nvGrpSpPr>
        <p:grpSpPr bwMode="auto">
          <a:xfrm>
            <a:off x="881063" y="1508125"/>
            <a:ext cx="685800" cy="1860550"/>
            <a:chOff x="672" y="1382"/>
            <a:chExt cx="432" cy="1172"/>
          </a:xfrm>
        </p:grpSpPr>
        <p:sp>
          <p:nvSpPr>
            <p:cNvPr id="389123" name="Text Box 3"/>
            <p:cNvSpPr txBox="1">
              <a:spLocks noChangeArrowheads="1"/>
            </p:cNvSpPr>
            <p:nvPr/>
          </p:nvSpPr>
          <p:spPr bwMode="auto">
            <a:xfrm>
              <a:off x="816" y="1382"/>
              <a:ext cx="288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4000" b="1" i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a</a:t>
              </a:r>
              <a:endParaRPr lang="ru-RU" sz="4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endParaRPr>
            </a:p>
          </p:txBody>
        </p:sp>
        <p:sp>
          <p:nvSpPr>
            <p:cNvPr id="389124" name="Text Box 4"/>
            <p:cNvSpPr txBox="1">
              <a:spLocks noChangeArrowheads="1"/>
            </p:cNvSpPr>
            <p:nvPr/>
          </p:nvSpPr>
          <p:spPr bwMode="auto">
            <a:xfrm>
              <a:off x="672" y="2112"/>
              <a:ext cx="288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4000" b="1" i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a</a:t>
              </a:r>
              <a:endParaRPr lang="ru-RU" sz="40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endParaRPr>
            </a:p>
          </p:txBody>
        </p:sp>
      </p:grpSp>
      <p:sp>
        <p:nvSpPr>
          <p:cNvPr id="389125" name="Text Box 5"/>
          <p:cNvSpPr txBox="1">
            <a:spLocks noChangeArrowheads="1"/>
          </p:cNvSpPr>
          <p:nvPr/>
        </p:nvSpPr>
        <p:spPr bwMode="auto">
          <a:xfrm>
            <a:off x="1698625" y="2292350"/>
            <a:ext cx="7572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400"/>
              <a:t>    О</a:t>
            </a:r>
          </a:p>
        </p:txBody>
      </p:sp>
      <p:sp>
        <p:nvSpPr>
          <p:cNvPr id="389126" name="Freeform 6"/>
          <p:cNvSpPr>
            <a:spLocks/>
          </p:cNvSpPr>
          <p:nvPr/>
        </p:nvSpPr>
        <p:spPr bwMode="auto">
          <a:xfrm>
            <a:off x="754063" y="2667000"/>
            <a:ext cx="1270000" cy="1016000"/>
          </a:xfrm>
          <a:custGeom>
            <a:avLst/>
            <a:gdLst>
              <a:gd name="T0" fmla="*/ 0 w 800"/>
              <a:gd name="T1" fmla="*/ 640 h 640"/>
              <a:gd name="T2" fmla="*/ 800 w 800"/>
              <a:gd name="T3" fmla="*/ 0 h 640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800" h="640">
                <a:moveTo>
                  <a:pt x="0" y="640"/>
                </a:moveTo>
                <a:lnTo>
                  <a:pt x="800" y="0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389127" name="Group 7"/>
          <p:cNvGrpSpPr>
            <a:grpSpLocks/>
          </p:cNvGrpSpPr>
          <p:nvPr/>
        </p:nvGrpSpPr>
        <p:grpSpPr bwMode="auto">
          <a:xfrm>
            <a:off x="381000" y="838200"/>
            <a:ext cx="2932113" cy="3581400"/>
            <a:chOff x="357" y="960"/>
            <a:chExt cx="1847" cy="2256"/>
          </a:xfrm>
        </p:grpSpPr>
        <p:sp>
          <p:nvSpPr>
            <p:cNvPr id="389128" name="Freeform 8"/>
            <p:cNvSpPr>
              <a:spLocks/>
            </p:cNvSpPr>
            <p:nvPr/>
          </p:nvSpPr>
          <p:spPr bwMode="auto">
            <a:xfrm>
              <a:off x="904" y="1280"/>
              <a:ext cx="1034" cy="1723"/>
            </a:xfrm>
            <a:custGeom>
              <a:avLst/>
              <a:gdLst>
                <a:gd name="T0" fmla="*/ 1032 w 1034"/>
                <a:gd name="T1" fmla="*/ 1712 h 1723"/>
                <a:gd name="T2" fmla="*/ 1034 w 1034"/>
                <a:gd name="T3" fmla="*/ 1723 h 1723"/>
                <a:gd name="T4" fmla="*/ 0 w 1034"/>
                <a:gd name="T5" fmla="*/ 0 h 17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34" h="1723">
                  <a:moveTo>
                    <a:pt x="1032" y="1712"/>
                  </a:moveTo>
                  <a:lnTo>
                    <a:pt x="1034" y="1723"/>
                  </a:lnTo>
                  <a:lnTo>
                    <a:pt x="0" y="0"/>
                  </a:lnTo>
                </a:path>
              </a:pathLst>
            </a:custGeom>
            <a:noFill/>
            <a:ln w="1270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89129" name="Freeform 9"/>
            <p:cNvSpPr>
              <a:spLocks/>
            </p:cNvSpPr>
            <p:nvPr/>
          </p:nvSpPr>
          <p:spPr bwMode="auto">
            <a:xfrm>
              <a:off x="584" y="1280"/>
              <a:ext cx="304" cy="1488"/>
            </a:xfrm>
            <a:custGeom>
              <a:avLst/>
              <a:gdLst>
                <a:gd name="T0" fmla="*/ 304 w 304"/>
                <a:gd name="T1" fmla="*/ 0 h 1488"/>
                <a:gd name="T2" fmla="*/ 0 w 304"/>
                <a:gd name="T3" fmla="*/ 1488 h 1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04" h="1488">
                  <a:moveTo>
                    <a:pt x="304" y="0"/>
                  </a:moveTo>
                  <a:lnTo>
                    <a:pt x="0" y="1488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89130" name="Text Box 10"/>
            <p:cNvSpPr txBox="1">
              <a:spLocks noChangeArrowheads="1"/>
            </p:cNvSpPr>
            <p:nvPr/>
          </p:nvSpPr>
          <p:spPr bwMode="auto">
            <a:xfrm>
              <a:off x="357" y="2736"/>
              <a:ext cx="31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ru-RU" sz="24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А</a:t>
              </a:r>
            </a:p>
          </p:txBody>
        </p:sp>
        <p:sp>
          <p:nvSpPr>
            <p:cNvPr id="389131" name="Text Box 11"/>
            <p:cNvSpPr txBox="1">
              <a:spLocks noChangeArrowheads="1"/>
            </p:cNvSpPr>
            <p:nvPr/>
          </p:nvSpPr>
          <p:spPr bwMode="auto">
            <a:xfrm>
              <a:off x="1920" y="2928"/>
              <a:ext cx="28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ru-RU" sz="24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С</a:t>
              </a:r>
            </a:p>
          </p:txBody>
        </p:sp>
        <p:sp>
          <p:nvSpPr>
            <p:cNvPr id="389132" name="Text Box 12"/>
            <p:cNvSpPr txBox="1">
              <a:spLocks noChangeArrowheads="1"/>
            </p:cNvSpPr>
            <p:nvPr/>
          </p:nvSpPr>
          <p:spPr bwMode="auto">
            <a:xfrm>
              <a:off x="672" y="960"/>
              <a:ext cx="31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ru-RU" sz="24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В</a:t>
              </a:r>
            </a:p>
          </p:txBody>
        </p:sp>
      </p:grpSp>
      <p:grpSp>
        <p:nvGrpSpPr>
          <p:cNvPr id="389133" name="Group 13"/>
          <p:cNvGrpSpPr>
            <a:grpSpLocks/>
          </p:cNvGrpSpPr>
          <p:nvPr/>
        </p:nvGrpSpPr>
        <p:grpSpPr bwMode="auto">
          <a:xfrm>
            <a:off x="76200" y="152400"/>
            <a:ext cx="8991600" cy="6515100"/>
            <a:chOff x="168" y="176"/>
            <a:chExt cx="5408" cy="3928"/>
          </a:xfrm>
        </p:grpSpPr>
        <p:sp>
          <p:nvSpPr>
            <p:cNvPr id="389134" name="Freeform 14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>
                <a:gd name="T0" fmla="*/ 0 w 4864"/>
                <a:gd name="T1" fmla="*/ 0 h 1"/>
                <a:gd name="T2" fmla="*/ 4864 w 4864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89135" name="Freeform 15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>
                <a:gd name="T0" fmla="*/ 0 w 4848"/>
                <a:gd name="T1" fmla="*/ 0 h 1"/>
                <a:gd name="T2" fmla="*/ 4848 w 4848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89136" name="Freeform 16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>
                <a:gd name="T0" fmla="*/ 0 w 1"/>
                <a:gd name="T1" fmla="*/ 0 h 3376"/>
                <a:gd name="T2" fmla="*/ 0 w 1"/>
                <a:gd name="T3" fmla="*/ 3376 h 3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89137" name="Freeform 17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>
                <a:gd name="T0" fmla="*/ 0 w 16"/>
                <a:gd name="T1" fmla="*/ 0 h 3376"/>
                <a:gd name="T2" fmla="*/ 16 w 16"/>
                <a:gd name="T3" fmla="*/ 3376 h 3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89138" name="Freeform 18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89139" name="Freeform 19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89140" name="Freeform 20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89141" name="Freeform 21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89142" name="Oval 22"/>
          <p:cNvSpPr>
            <a:spLocks noChangeArrowheads="1"/>
          </p:cNvSpPr>
          <p:nvPr/>
        </p:nvSpPr>
        <p:spPr bwMode="auto">
          <a:xfrm>
            <a:off x="423863" y="1143000"/>
            <a:ext cx="3216275" cy="31623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89143" name="Oval 23"/>
          <p:cNvSpPr>
            <a:spLocks noChangeArrowheads="1"/>
          </p:cNvSpPr>
          <p:nvPr/>
        </p:nvSpPr>
        <p:spPr bwMode="auto">
          <a:xfrm>
            <a:off x="1982788" y="2625725"/>
            <a:ext cx="98425" cy="9842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89144" name="Arc 24"/>
          <p:cNvSpPr>
            <a:spLocks/>
          </p:cNvSpPr>
          <p:nvPr/>
        </p:nvSpPr>
        <p:spPr bwMode="auto">
          <a:xfrm rot="4846241">
            <a:off x="1097756" y="2634457"/>
            <a:ext cx="1392237" cy="2070100"/>
          </a:xfrm>
          <a:custGeom>
            <a:avLst/>
            <a:gdLst>
              <a:gd name="G0" fmla="+- 0 0 0"/>
              <a:gd name="G1" fmla="+- 8935 0 0"/>
              <a:gd name="G2" fmla="+- 21600 0 0"/>
              <a:gd name="T0" fmla="*/ 19665 w 21600"/>
              <a:gd name="T1" fmla="*/ 0 h 28760"/>
              <a:gd name="T2" fmla="*/ 8574 w 21600"/>
              <a:gd name="T3" fmla="*/ 28760 h 28760"/>
              <a:gd name="T4" fmla="*/ 0 w 21600"/>
              <a:gd name="T5" fmla="*/ 8935 h 28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8760" fill="none" extrusionOk="0">
                <a:moveTo>
                  <a:pt x="19665" y="-1"/>
                </a:moveTo>
                <a:cubicBezTo>
                  <a:pt x="20940" y="2806"/>
                  <a:pt x="21600" y="5852"/>
                  <a:pt x="21600" y="8935"/>
                </a:cubicBezTo>
                <a:cubicBezTo>
                  <a:pt x="21600" y="17549"/>
                  <a:pt x="16481" y="25340"/>
                  <a:pt x="8574" y="28760"/>
                </a:cubicBezTo>
              </a:path>
              <a:path w="21600" h="28760" stroke="0" extrusionOk="0">
                <a:moveTo>
                  <a:pt x="19665" y="-1"/>
                </a:moveTo>
                <a:cubicBezTo>
                  <a:pt x="20940" y="2806"/>
                  <a:pt x="21600" y="5852"/>
                  <a:pt x="21600" y="8935"/>
                </a:cubicBezTo>
                <a:cubicBezTo>
                  <a:pt x="21600" y="17549"/>
                  <a:pt x="16481" y="25340"/>
                  <a:pt x="8574" y="28760"/>
                </a:cubicBezTo>
                <a:lnTo>
                  <a:pt x="0" y="8935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89145" name="Text Box 25"/>
          <p:cNvSpPr txBox="1">
            <a:spLocks noChangeArrowheads="1"/>
          </p:cNvSpPr>
          <p:nvPr/>
        </p:nvSpPr>
        <p:spPr bwMode="auto">
          <a:xfrm>
            <a:off x="685800" y="381000"/>
            <a:ext cx="84582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Теорема.</a:t>
            </a:r>
            <a:r>
              <a:rPr lang="ru-RU"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Вписанный угол измеряется половиной</a:t>
            </a:r>
          </a:p>
          <a:p>
            <a:r>
              <a:rPr lang="ru-RU"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        дуги, на которую он опирается.</a:t>
            </a:r>
          </a:p>
        </p:txBody>
      </p:sp>
      <p:grpSp>
        <p:nvGrpSpPr>
          <p:cNvPr id="389146" name="Group 26"/>
          <p:cNvGrpSpPr>
            <a:grpSpLocks/>
          </p:cNvGrpSpPr>
          <p:nvPr/>
        </p:nvGrpSpPr>
        <p:grpSpPr bwMode="auto">
          <a:xfrm>
            <a:off x="1262063" y="1981200"/>
            <a:ext cx="533400" cy="1295400"/>
            <a:chOff x="912" y="1680"/>
            <a:chExt cx="336" cy="816"/>
          </a:xfrm>
        </p:grpSpPr>
        <p:sp>
          <p:nvSpPr>
            <p:cNvPr id="389147" name="Line 27"/>
            <p:cNvSpPr>
              <a:spLocks noChangeShapeType="1"/>
            </p:cNvSpPr>
            <p:nvPr/>
          </p:nvSpPr>
          <p:spPr bwMode="auto">
            <a:xfrm flipH="1">
              <a:off x="1104" y="1680"/>
              <a:ext cx="144" cy="9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89148" name="Line 28"/>
            <p:cNvSpPr>
              <a:spLocks noChangeShapeType="1"/>
            </p:cNvSpPr>
            <p:nvPr/>
          </p:nvSpPr>
          <p:spPr bwMode="auto">
            <a:xfrm flipH="1" flipV="1">
              <a:off x="912" y="2352"/>
              <a:ext cx="144" cy="14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89149" name="Group 29"/>
          <p:cNvGrpSpPr>
            <a:grpSpLocks/>
          </p:cNvGrpSpPr>
          <p:nvPr/>
        </p:nvGrpSpPr>
        <p:grpSpPr bwMode="auto">
          <a:xfrm>
            <a:off x="823913" y="1676400"/>
            <a:ext cx="623887" cy="1681163"/>
            <a:chOff x="636" y="1488"/>
            <a:chExt cx="393" cy="1059"/>
          </a:xfrm>
        </p:grpSpPr>
        <p:sp>
          <p:nvSpPr>
            <p:cNvPr id="389150" name="Freeform 30"/>
            <p:cNvSpPr>
              <a:spLocks/>
            </p:cNvSpPr>
            <p:nvPr/>
          </p:nvSpPr>
          <p:spPr bwMode="auto">
            <a:xfrm>
              <a:off x="849" y="1488"/>
              <a:ext cx="180" cy="51"/>
            </a:xfrm>
            <a:custGeom>
              <a:avLst/>
              <a:gdLst>
                <a:gd name="T0" fmla="*/ 0 w 180"/>
                <a:gd name="T1" fmla="*/ 18 h 51"/>
                <a:gd name="T2" fmla="*/ 90 w 180"/>
                <a:gd name="T3" fmla="*/ 48 h 51"/>
                <a:gd name="T4" fmla="*/ 180 w 180"/>
                <a:gd name="T5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0" h="51">
                  <a:moveTo>
                    <a:pt x="0" y="18"/>
                  </a:moveTo>
                  <a:cubicBezTo>
                    <a:pt x="15" y="23"/>
                    <a:pt x="60" y="51"/>
                    <a:pt x="90" y="48"/>
                  </a:cubicBezTo>
                  <a:cubicBezTo>
                    <a:pt x="120" y="45"/>
                    <a:pt x="161" y="10"/>
                    <a:pt x="180" y="0"/>
                  </a:cubicBez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89151" name="Freeform 31"/>
            <p:cNvSpPr>
              <a:spLocks/>
            </p:cNvSpPr>
            <p:nvPr/>
          </p:nvSpPr>
          <p:spPr bwMode="auto">
            <a:xfrm rot="2406054" flipH="1" flipV="1">
              <a:off x="636" y="2496"/>
              <a:ext cx="180" cy="51"/>
            </a:xfrm>
            <a:custGeom>
              <a:avLst/>
              <a:gdLst>
                <a:gd name="T0" fmla="*/ 0 w 180"/>
                <a:gd name="T1" fmla="*/ 18 h 51"/>
                <a:gd name="T2" fmla="*/ 90 w 180"/>
                <a:gd name="T3" fmla="*/ 48 h 51"/>
                <a:gd name="T4" fmla="*/ 180 w 180"/>
                <a:gd name="T5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0" h="51">
                  <a:moveTo>
                    <a:pt x="0" y="18"/>
                  </a:moveTo>
                  <a:cubicBezTo>
                    <a:pt x="15" y="23"/>
                    <a:pt x="60" y="51"/>
                    <a:pt x="90" y="48"/>
                  </a:cubicBezTo>
                  <a:cubicBezTo>
                    <a:pt x="120" y="45"/>
                    <a:pt x="161" y="10"/>
                    <a:pt x="180" y="0"/>
                  </a:cubicBez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89152" name="Group 32"/>
          <p:cNvGrpSpPr>
            <a:grpSpLocks/>
          </p:cNvGrpSpPr>
          <p:nvPr/>
        </p:nvGrpSpPr>
        <p:grpSpPr bwMode="auto">
          <a:xfrm>
            <a:off x="1790700" y="2809875"/>
            <a:ext cx="400050" cy="166688"/>
            <a:chOff x="1245" y="2202"/>
            <a:chExt cx="252" cy="105"/>
          </a:xfrm>
        </p:grpSpPr>
        <p:sp>
          <p:nvSpPr>
            <p:cNvPr id="389153" name="Freeform 33"/>
            <p:cNvSpPr>
              <a:spLocks/>
            </p:cNvSpPr>
            <p:nvPr/>
          </p:nvSpPr>
          <p:spPr bwMode="auto">
            <a:xfrm>
              <a:off x="1275" y="2202"/>
              <a:ext cx="204" cy="67"/>
            </a:xfrm>
            <a:custGeom>
              <a:avLst/>
              <a:gdLst>
                <a:gd name="T0" fmla="*/ 0 w 204"/>
                <a:gd name="T1" fmla="*/ 0 h 67"/>
                <a:gd name="T2" fmla="*/ 96 w 204"/>
                <a:gd name="T3" fmla="*/ 60 h 67"/>
                <a:gd name="T4" fmla="*/ 204 w 204"/>
                <a:gd name="T5" fmla="*/ 4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4" h="67">
                  <a:moveTo>
                    <a:pt x="0" y="0"/>
                  </a:moveTo>
                  <a:cubicBezTo>
                    <a:pt x="16" y="10"/>
                    <a:pt x="62" y="53"/>
                    <a:pt x="96" y="60"/>
                  </a:cubicBezTo>
                  <a:cubicBezTo>
                    <a:pt x="130" y="67"/>
                    <a:pt x="182" y="46"/>
                    <a:pt x="204" y="42"/>
                  </a:cubicBezTo>
                </a:path>
              </a:pathLst>
            </a:custGeom>
            <a:noFill/>
            <a:ln w="19050" cmpd="sng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89154" name="Freeform 34"/>
            <p:cNvSpPr>
              <a:spLocks/>
            </p:cNvSpPr>
            <p:nvPr/>
          </p:nvSpPr>
          <p:spPr bwMode="auto">
            <a:xfrm>
              <a:off x="1245" y="2226"/>
              <a:ext cx="252" cy="81"/>
            </a:xfrm>
            <a:custGeom>
              <a:avLst/>
              <a:gdLst>
                <a:gd name="T0" fmla="*/ 0 w 252"/>
                <a:gd name="T1" fmla="*/ 0 h 81"/>
                <a:gd name="T2" fmla="*/ 126 w 252"/>
                <a:gd name="T3" fmla="*/ 72 h 81"/>
                <a:gd name="T4" fmla="*/ 252 w 252"/>
                <a:gd name="T5" fmla="*/ 54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2" h="81">
                  <a:moveTo>
                    <a:pt x="0" y="0"/>
                  </a:moveTo>
                  <a:cubicBezTo>
                    <a:pt x="21" y="12"/>
                    <a:pt x="84" y="63"/>
                    <a:pt x="126" y="72"/>
                  </a:cubicBezTo>
                  <a:cubicBezTo>
                    <a:pt x="168" y="81"/>
                    <a:pt x="226" y="58"/>
                    <a:pt x="252" y="54"/>
                  </a:cubicBezTo>
                </a:path>
              </a:pathLst>
            </a:custGeom>
            <a:noFill/>
            <a:ln w="19050" cmpd="sng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89155" name="Text Box 35"/>
          <p:cNvSpPr txBox="1">
            <a:spLocks noChangeArrowheads="1"/>
          </p:cNvSpPr>
          <p:nvPr/>
        </p:nvSpPr>
        <p:spPr bwMode="auto">
          <a:xfrm>
            <a:off x="1566863" y="2743200"/>
            <a:ext cx="762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40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2a</a:t>
            </a:r>
            <a:endParaRPr lang="ru-RU" sz="4000" b="1" i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389156" name="Text Box 36"/>
          <p:cNvSpPr txBox="1">
            <a:spLocks noChangeArrowheads="1"/>
          </p:cNvSpPr>
          <p:nvPr/>
        </p:nvSpPr>
        <p:spPr bwMode="auto">
          <a:xfrm>
            <a:off x="1566863" y="2743200"/>
            <a:ext cx="762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40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2a</a:t>
            </a:r>
            <a:endParaRPr lang="ru-RU" sz="4000" b="1" i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</a:endParaRPr>
          </a:p>
        </p:txBody>
      </p:sp>
      <p:grpSp>
        <p:nvGrpSpPr>
          <p:cNvPr id="389157" name="Group 37"/>
          <p:cNvGrpSpPr>
            <a:grpSpLocks/>
          </p:cNvGrpSpPr>
          <p:nvPr/>
        </p:nvGrpSpPr>
        <p:grpSpPr bwMode="auto">
          <a:xfrm>
            <a:off x="4419600" y="1219200"/>
            <a:ext cx="4572000" cy="457200"/>
            <a:chOff x="2304" y="768"/>
            <a:chExt cx="2880" cy="288"/>
          </a:xfrm>
        </p:grpSpPr>
        <p:sp>
          <p:nvSpPr>
            <p:cNvPr id="389158" name="Text Box 38"/>
            <p:cNvSpPr txBox="1">
              <a:spLocks noChangeArrowheads="1"/>
            </p:cNvSpPr>
            <p:nvPr/>
          </p:nvSpPr>
          <p:spPr bwMode="auto">
            <a:xfrm>
              <a:off x="2304" y="768"/>
              <a:ext cx="288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ru-RU" sz="2400">
                  <a:solidFill>
                    <a:schemeClr val="tx2"/>
                  </a:solidFill>
                </a:rPr>
                <a:t>Дано:    АВС – вписанный </a:t>
              </a:r>
            </a:p>
          </p:txBody>
        </p:sp>
        <p:graphicFrame>
          <p:nvGraphicFramePr>
            <p:cNvPr id="389159" name="Object 39"/>
            <p:cNvGraphicFramePr>
              <a:graphicFrameLocks noChangeAspect="1"/>
            </p:cNvGraphicFramePr>
            <p:nvPr/>
          </p:nvGraphicFramePr>
          <p:xfrm>
            <a:off x="2880" y="783"/>
            <a:ext cx="244" cy="2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89331" name="Формула" r:id="rId4" imgW="164880" imgH="152280" progId="Equation.3">
                    <p:embed/>
                  </p:oleObj>
                </mc:Choice>
                <mc:Fallback>
                  <p:oleObj name="Формула" r:id="rId4" imgW="164880" imgH="152280" progId="Equation.3">
                    <p:embed/>
                    <p:pic>
                      <p:nvPicPr>
                        <p:cNvPr id="0" name="Object 3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80" y="783"/>
                          <a:ext cx="244" cy="2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89160" name="Group 40"/>
          <p:cNvGrpSpPr>
            <a:grpSpLocks/>
          </p:cNvGrpSpPr>
          <p:nvPr/>
        </p:nvGrpSpPr>
        <p:grpSpPr bwMode="auto">
          <a:xfrm>
            <a:off x="4419600" y="1524000"/>
            <a:ext cx="4127500" cy="966788"/>
            <a:chOff x="2304" y="960"/>
            <a:chExt cx="2600" cy="609"/>
          </a:xfrm>
        </p:grpSpPr>
        <p:sp>
          <p:nvSpPr>
            <p:cNvPr id="389161" name="Text Box 41"/>
            <p:cNvSpPr txBox="1">
              <a:spLocks noChangeArrowheads="1"/>
            </p:cNvSpPr>
            <p:nvPr/>
          </p:nvSpPr>
          <p:spPr bwMode="auto">
            <a:xfrm>
              <a:off x="2304" y="1104"/>
              <a:ext cx="124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ru-RU" sz="2400">
                  <a:solidFill>
                    <a:schemeClr val="tx2"/>
                  </a:solidFill>
                </a:rPr>
                <a:t>Доказать:   </a:t>
              </a:r>
            </a:p>
          </p:txBody>
        </p:sp>
        <p:graphicFrame>
          <p:nvGraphicFramePr>
            <p:cNvPr id="389162" name="Object 42"/>
            <p:cNvGraphicFramePr>
              <a:graphicFrameLocks noChangeAspect="1"/>
            </p:cNvGraphicFramePr>
            <p:nvPr/>
          </p:nvGraphicFramePr>
          <p:xfrm>
            <a:off x="3216" y="960"/>
            <a:ext cx="1688" cy="60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89332" name="Формула" r:id="rId6" imgW="1091880" imgH="393480" progId="Equation.3">
                    <p:embed/>
                  </p:oleObj>
                </mc:Choice>
                <mc:Fallback>
                  <p:oleObj name="Формула" r:id="rId6" imgW="1091880" imgH="393480" progId="Equation.3">
                    <p:embed/>
                    <p:pic>
                      <p:nvPicPr>
                        <p:cNvPr id="0" name="Object 4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16" y="960"/>
                          <a:ext cx="1688" cy="60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89163" name="Group 43"/>
          <p:cNvGrpSpPr>
            <a:grpSpLocks/>
          </p:cNvGrpSpPr>
          <p:nvPr/>
        </p:nvGrpSpPr>
        <p:grpSpPr bwMode="auto">
          <a:xfrm>
            <a:off x="4419600" y="2590800"/>
            <a:ext cx="3200400" cy="457200"/>
            <a:chOff x="2784" y="1632"/>
            <a:chExt cx="2016" cy="288"/>
          </a:xfrm>
        </p:grpSpPr>
        <p:sp>
          <p:nvSpPr>
            <p:cNvPr id="389164" name="Text Box 44"/>
            <p:cNvSpPr txBox="1">
              <a:spLocks noChangeArrowheads="1"/>
            </p:cNvSpPr>
            <p:nvPr/>
          </p:nvSpPr>
          <p:spPr bwMode="auto">
            <a:xfrm>
              <a:off x="2784" y="1632"/>
              <a:ext cx="201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ru-RU" sz="2400" b="1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1 случай (О     ВС)</a:t>
              </a:r>
            </a:p>
          </p:txBody>
        </p:sp>
        <p:graphicFrame>
          <p:nvGraphicFramePr>
            <p:cNvPr id="389165" name="Object 45"/>
            <p:cNvGraphicFramePr>
              <a:graphicFrameLocks noChangeAspect="1"/>
            </p:cNvGraphicFramePr>
            <p:nvPr/>
          </p:nvGraphicFramePr>
          <p:xfrm>
            <a:off x="3936" y="1656"/>
            <a:ext cx="232" cy="23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89333" name="Формула" r:id="rId8" imgW="126720" imgH="126720" progId="Equation.3">
                    <p:embed/>
                  </p:oleObj>
                </mc:Choice>
                <mc:Fallback>
                  <p:oleObj name="Формула" r:id="rId8" imgW="126720" imgH="126720" progId="Equation.3">
                    <p:embed/>
                    <p:pic>
                      <p:nvPicPr>
                        <p:cNvPr id="0" name="Object 4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36" y="1656"/>
                          <a:ext cx="232" cy="23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89166" name="Group 46"/>
          <p:cNvGrpSpPr>
            <a:grpSpLocks/>
          </p:cNvGrpSpPr>
          <p:nvPr/>
        </p:nvGrpSpPr>
        <p:grpSpPr bwMode="auto">
          <a:xfrm>
            <a:off x="4038600" y="3276600"/>
            <a:ext cx="4724400" cy="533400"/>
            <a:chOff x="2544" y="2064"/>
            <a:chExt cx="2976" cy="336"/>
          </a:xfrm>
        </p:grpSpPr>
        <p:grpSp>
          <p:nvGrpSpPr>
            <p:cNvPr id="389167" name="Group 47"/>
            <p:cNvGrpSpPr>
              <a:grpSpLocks/>
            </p:cNvGrpSpPr>
            <p:nvPr/>
          </p:nvGrpSpPr>
          <p:grpSpPr bwMode="auto">
            <a:xfrm>
              <a:off x="2544" y="2160"/>
              <a:ext cx="1152" cy="200"/>
              <a:chOff x="2544" y="2160"/>
              <a:chExt cx="1152" cy="200"/>
            </a:xfrm>
          </p:grpSpPr>
          <p:graphicFrame>
            <p:nvGraphicFramePr>
              <p:cNvPr id="389168" name="Object 48"/>
              <p:cNvGraphicFramePr>
                <a:graphicFrameLocks noChangeAspect="1"/>
              </p:cNvGraphicFramePr>
              <p:nvPr/>
            </p:nvGraphicFramePr>
            <p:xfrm>
              <a:off x="2919" y="2188"/>
              <a:ext cx="72" cy="13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89334" name="Формула" r:id="rId10" imgW="114120" imgH="215640" progId="Equation.3">
                      <p:embed/>
                    </p:oleObj>
                  </mc:Choice>
                  <mc:Fallback>
                    <p:oleObj name="Формула" r:id="rId10" imgW="114120" imgH="215640" progId="Equation.3">
                      <p:embed/>
                      <p:pic>
                        <p:nvPicPr>
                          <p:cNvPr id="0" name="Object 48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1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919" y="2188"/>
                            <a:ext cx="72" cy="13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89169" name="Object 49"/>
              <p:cNvGraphicFramePr>
                <a:graphicFrameLocks noChangeAspect="1"/>
              </p:cNvGraphicFramePr>
              <p:nvPr/>
            </p:nvGraphicFramePr>
            <p:xfrm>
              <a:off x="2544" y="2160"/>
              <a:ext cx="162" cy="19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89335" name="Формула" r:id="rId12" imgW="139680" imgH="164880" progId="Equation.3">
                      <p:embed/>
                    </p:oleObj>
                  </mc:Choice>
                  <mc:Fallback>
                    <p:oleObj name="Формула" r:id="rId12" imgW="139680" imgH="164880" progId="Equation.3">
                      <p:embed/>
                      <p:pic>
                        <p:nvPicPr>
                          <p:cNvPr id="0" name="Object 49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3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544" y="2160"/>
                            <a:ext cx="162" cy="192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89170" name="Object 50"/>
              <p:cNvGraphicFramePr>
                <a:graphicFrameLocks noChangeAspect="1"/>
              </p:cNvGraphicFramePr>
              <p:nvPr/>
            </p:nvGraphicFramePr>
            <p:xfrm>
              <a:off x="3456" y="2168"/>
              <a:ext cx="240" cy="19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89336" name="Формула" r:id="rId14" imgW="190440" imgH="152280" progId="Equation.3">
                      <p:embed/>
                    </p:oleObj>
                  </mc:Choice>
                  <mc:Fallback>
                    <p:oleObj name="Формула" r:id="rId14" imgW="190440" imgH="152280" progId="Equation.3">
                      <p:embed/>
                      <p:pic>
                        <p:nvPicPr>
                          <p:cNvPr id="0" name="Object 50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456" y="2168"/>
                            <a:ext cx="240" cy="192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pSp>
          <p:nvGrpSpPr>
            <p:cNvPr id="389171" name="Group 51"/>
            <p:cNvGrpSpPr>
              <a:grpSpLocks/>
            </p:cNvGrpSpPr>
            <p:nvPr/>
          </p:nvGrpSpPr>
          <p:grpSpPr bwMode="auto">
            <a:xfrm>
              <a:off x="2640" y="2064"/>
              <a:ext cx="2880" cy="336"/>
              <a:chOff x="2640" y="2064"/>
              <a:chExt cx="2880" cy="336"/>
            </a:xfrm>
          </p:grpSpPr>
          <p:sp>
            <p:nvSpPr>
              <p:cNvPr id="389172" name="Text Box 52"/>
              <p:cNvSpPr txBox="1">
                <a:spLocks noChangeArrowheads="1"/>
              </p:cNvSpPr>
              <p:nvPr/>
            </p:nvSpPr>
            <p:spPr bwMode="auto">
              <a:xfrm>
                <a:off x="2640" y="2112"/>
                <a:ext cx="2880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ru-RU" sz="2400">
                    <a:solidFill>
                      <a:schemeClr val="tx2"/>
                    </a:solidFill>
                  </a:rPr>
                  <a:t>АВС р/б </a:t>
                </a:r>
              </a:p>
            </p:txBody>
          </p:sp>
          <p:graphicFrame>
            <p:nvGraphicFramePr>
              <p:cNvPr id="389173" name="Object 53"/>
              <p:cNvGraphicFramePr>
                <a:graphicFrameLocks noChangeAspect="1"/>
              </p:cNvGraphicFramePr>
              <p:nvPr/>
            </p:nvGraphicFramePr>
            <p:xfrm>
              <a:off x="3696" y="2064"/>
              <a:ext cx="1104" cy="29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89337" name="Формула" r:id="rId16" imgW="622080" imgH="164880" progId="Equation.3">
                      <p:embed/>
                    </p:oleObj>
                  </mc:Choice>
                  <mc:Fallback>
                    <p:oleObj name="Формула" r:id="rId16" imgW="622080" imgH="164880" progId="Equation.3">
                      <p:embed/>
                      <p:pic>
                        <p:nvPicPr>
                          <p:cNvPr id="0" name="Object 53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696" y="2064"/>
                            <a:ext cx="1104" cy="292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sp>
        <p:nvSpPr>
          <p:cNvPr id="389174" name="Text Box 54"/>
          <p:cNvSpPr txBox="1">
            <a:spLocks noChangeArrowheads="1"/>
          </p:cNvSpPr>
          <p:nvPr/>
        </p:nvSpPr>
        <p:spPr bwMode="auto">
          <a:xfrm>
            <a:off x="7620000" y="3124200"/>
            <a:ext cx="9906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40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= </a:t>
            </a:r>
            <a:r>
              <a:rPr lang="en-US" sz="40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a</a:t>
            </a:r>
            <a:endParaRPr lang="ru-RU" sz="4000" b="1" i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389175" name="Text Box 55"/>
          <p:cNvSpPr txBox="1">
            <a:spLocks noChangeArrowheads="1"/>
          </p:cNvSpPr>
          <p:nvPr/>
        </p:nvSpPr>
        <p:spPr bwMode="auto">
          <a:xfrm>
            <a:off x="8077200" y="3873500"/>
            <a:ext cx="10668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40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2</a:t>
            </a:r>
            <a:r>
              <a:rPr lang="en-US" sz="40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a</a:t>
            </a:r>
            <a:endParaRPr lang="ru-RU" sz="4000" b="1" i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389176" name="Text Box 56"/>
          <p:cNvSpPr txBox="1">
            <a:spLocks noChangeArrowheads="1"/>
          </p:cNvSpPr>
          <p:nvPr/>
        </p:nvSpPr>
        <p:spPr bwMode="auto">
          <a:xfrm>
            <a:off x="4191000" y="4038600"/>
            <a:ext cx="457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>
                <a:solidFill>
                  <a:schemeClr val="tx2"/>
                </a:solidFill>
              </a:rPr>
              <a:t>Тогда внешний угол АОС = </a:t>
            </a:r>
          </a:p>
        </p:txBody>
      </p:sp>
      <p:grpSp>
        <p:nvGrpSpPr>
          <p:cNvPr id="389177" name="Group 57"/>
          <p:cNvGrpSpPr>
            <a:grpSpLocks/>
          </p:cNvGrpSpPr>
          <p:nvPr/>
        </p:nvGrpSpPr>
        <p:grpSpPr bwMode="auto">
          <a:xfrm>
            <a:off x="4191000" y="4495800"/>
            <a:ext cx="2590800" cy="701675"/>
            <a:chOff x="2640" y="2832"/>
            <a:chExt cx="1632" cy="442"/>
          </a:xfrm>
        </p:grpSpPr>
        <p:graphicFrame>
          <p:nvGraphicFramePr>
            <p:cNvPr id="389178" name="Object 58"/>
            <p:cNvGraphicFramePr>
              <a:graphicFrameLocks noChangeAspect="1"/>
            </p:cNvGraphicFramePr>
            <p:nvPr/>
          </p:nvGraphicFramePr>
          <p:xfrm>
            <a:off x="2640" y="2928"/>
            <a:ext cx="1008" cy="3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89338" name="Формула" r:id="rId18" imgW="520560" imgH="177480" progId="Equation.3">
                    <p:embed/>
                  </p:oleObj>
                </mc:Choice>
                <mc:Fallback>
                  <p:oleObj name="Формула" r:id="rId18" imgW="520560" imgH="177480" progId="Equation.3">
                    <p:embed/>
                    <p:pic>
                      <p:nvPicPr>
                        <p:cNvPr id="0" name="Object 5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640" y="2928"/>
                          <a:ext cx="1008" cy="34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89179" name="Text Box 59"/>
            <p:cNvSpPr txBox="1">
              <a:spLocks noChangeArrowheads="1"/>
            </p:cNvSpPr>
            <p:nvPr/>
          </p:nvSpPr>
          <p:spPr bwMode="auto">
            <a:xfrm>
              <a:off x="3600" y="2832"/>
              <a:ext cx="672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ru-RU" sz="4000" b="1" i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2</a:t>
              </a:r>
              <a:r>
                <a:rPr lang="en-US" sz="4000" b="1" i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a</a:t>
              </a:r>
              <a:endParaRPr lang="ru-RU" sz="40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389180" name="Group 60"/>
          <p:cNvGrpSpPr>
            <a:grpSpLocks/>
          </p:cNvGrpSpPr>
          <p:nvPr/>
        </p:nvGrpSpPr>
        <p:grpSpPr bwMode="auto">
          <a:xfrm>
            <a:off x="1371600" y="5181600"/>
            <a:ext cx="1601788" cy="701675"/>
            <a:chOff x="711" y="3480"/>
            <a:chExt cx="1009" cy="442"/>
          </a:xfrm>
        </p:grpSpPr>
        <p:graphicFrame>
          <p:nvGraphicFramePr>
            <p:cNvPr id="389181" name="Object 61"/>
            <p:cNvGraphicFramePr>
              <a:graphicFrameLocks noChangeAspect="1"/>
            </p:cNvGraphicFramePr>
            <p:nvPr/>
          </p:nvGraphicFramePr>
          <p:xfrm>
            <a:off x="711" y="3552"/>
            <a:ext cx="450" cy="29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89339" name="Формула" r:id="rId20" imgW="253800" imgH="164880" progId="Equation.3">
                    <p:embed/>
                  </p:oleObj>
                </mc:Choice>
                <mc:Fallback>
                  <p:oleObj name="Формула" r:id="rId20" imgW="253800" imgH="164880" progId="Equation.3">
                    <p:embed/>
                    <p:pic>
                      <p:nvPicPr>
                        <p:cNvPr id="0" name="Object 6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11" y="3552"/>
                          <a:ext cx="450" cy="29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89182" name="Text Box 62"/>
            <p:cNvSpPr txBox="1">
              <a:spLocks noChangeArrowheads="1"/>
            </p:cNvSpPr>
            <p:nvPr/>
          </p:nvSpPr>
          <p:spPr bwMode="auto">
            <a:xfrm>
              <a:off x="1096" y="3480"/>
              <a:ext cx="624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ru-RU" sz="4000" b="1" i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= </a:t>
              </a:r>
              <a:r>
                <a:rPr lang="en-US" sz="4000" b="1" i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a</a:t>
              </a:r>
              <a:endParaRPr lang="ru-RU" sz="40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389183" name="Group 63"/>
          <p:cNvGrpSpPr>
            <a:grpSpLocks/>
          </p:cNvGrpSpPr>
          <p:nvPr/>
        </p:nvGrpSpPr>
        <p:grpSpPr bwMode="auto">
          <a:xfrm>
            <a:off x="762000" y="5791200"/>
            <a:ext cx="2590800" cy="701675"/>
            <a:chOff x="2640" y="2832"/>
            <a:chExt cx="1632" cy="442"/>
          </a:xfrm>
        </p:grpSpPr>
        <p:graphicFrame>
          <p:nvGraphicFramePr>
            <p:cNvPr id="389184" name="Object 64"/>
            <p:cNvGraphicFramePr>
              <a:graphicFrameLocks noChangeAspect="1"/>
            </p:cNvGraphicFramePr>
            <p:nvPr/>
          </p:nvGraphicFramePr>
          <p:xfrm>
            <a:off x="2640" y="2928"/>
            <a:ext cx="1008" cy="3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89340" name="Формула" r:id="rId22" imgW="520560" imgH="177480" progId="Equation.3">
                    <p:embed/>
                  </p:oleObj>
                </mc:Choice>
                <mc:Fallback>
                  <p:oleObj name="Формула" r:id="rId22" imgW="520560" imgH="177480" progId="Equation.3">
                    <p:embed/>
                    <p:pic>
                      <p:nvPicPr>
                        <p:cNvPr id="0" name="Object 6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640" y="2928"/>
                          <a:ext cx="1008" cy="34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89185" name="Text Box 65"/>
            <p:cNvSpPr txBox="1">
              <a:spLocks noChangeArrowheads="1"/>
            </p:cNvSpPr>
            <p:nvPr/>
          </p:nvSpPr>
          <p:spPr bwMode="auto">
            <a:xfrm>
              <a:off x="3600" y="2832"/>
              <a:ext cx="672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ru-RU" sz="4000" b="1" i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2</a:t>
              </a:r>
              <a:r>
                <a:rPr lang="en-US" sz="4000" b="1" i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a</a:t>
              </a:r>
              <a:endParaRPr lang="ru-RU" sz="40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endParaRPr>
            </a:p>
          </p:txBody>
        </p:sp>
      </p:grpSp>
      <p:sp>
        <p:nvSpPr>
          <p:cNvPr id="389186" name="AutoShape 66"/>
          <p:cNvSpPr>
            <a:spLocks/>
          </p:cNvSpPr>
          <p:nvPr/>
        </p:nvSpPr>
        <p:spPr bwMode="auto">
          <a:xfrm>
            <a:off x="3048000" y="5334000"/>
            <a:ext cx="152400" cy="1143000"/>
          </a:xfrm>
          <a:prstGeom prst="rightBrace">
            <a:avLst>
              <a:gd name="adj1" fmla="val 6250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389187" name="Object 67"/>
          <p:cNvGraphicFramePr>
            <a:graphicFrameLocks noChangeAspect="1"/>
          </p:cNvGraphicFramePr>
          <p:nvPr/>
        </p:nvGraphicFramePr>
        <p:xfrm>
          <a:off x="3638550" y="5334000"/>
          <a:ext cx="2500313" cy="1104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341" name="Формула" r:id="rId23" imgW="888840" imgH="393480" progId="Equation.3">
                  <p:embed/>
                </p:oleObj>
              </mc:Choice>
              <mc:Fallback>
                <p:oleObj name="Формула" r:id="rId23" imgW="888840" imgH="393480" progId="Equation.3">
                  <p:embed/>
                  <p:pic>
                    <p:nvPicPr>
                      <p:cNvPr id="0" name="Object 6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38550" y="5334000"/>
                        <a:ext cx="2500313" cy="1104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89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89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89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389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389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0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89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89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389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35" presetClass="emph" presetSubtype="0" repeatCount="8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8" dur="500" fill="hold"/>
                                        <p:tgtEl>
                                          <p:spTgt spid="389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6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2000" fill="hold"/>
                                        <p:tgtEl>
                                          <p:spTgt spid="38914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89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89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89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89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89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8914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891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8914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891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8914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891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8914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8914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389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89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89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89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8914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891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8914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891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8914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891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8914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8914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89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89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89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891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89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891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89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891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89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891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891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9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389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 nodeType="clickPar">
                      <p:stCondLst>
                        <p:cond delay="indefinite"/>
                      </p:stCondLst>
                      <p:childTnLst>
                        <p:par>
                          <p:cTn id="10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89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89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89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8915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891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8915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891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8915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891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8915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8915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 nodeType="clickPar">
                      <p:stCondLst>
                        <p:cond delay="indefinite"/>
                      </p:stCondLst>
                      <p:childTnLst>
                        <p:par>
                          <p:cTn id="1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389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389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0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89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89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89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8915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891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8915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891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8915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891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8915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8915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46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89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89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89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8915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891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8915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891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8915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891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8915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8915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 nodeType="clickPar">
                      <p:stCondLst>
                        <p:cond delay="indefinite"/>
                      </p:stCondLst>
                      <p:childTnLst>
                        <p:par>
                          <p:cTn id="1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6" dur="500"/>
                                        <p:tgtEl>
                                          <p:spTgt spid="389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8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4166 0.21111 " pathEditMode="relative" ptsTypes="AA">
                                      <p:cBhvr>
                                        <p:cTn id="169" dur="1000" fill="hold"/>
                                        <p:tgtEl>
                                          <p:spTgt spid="3891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 nodeType="clickPar">
                      <p:stCondLst>
                        <p:cond delay="indefinite"/>
                      </p:stCondLst>
                      <p:childTnLst>
                        <p:par>
                          <p:cTn id="1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4" dur="500"/>
                                        <p:tgtEl>
                                          <p:spTgt spid="389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 nodeType="clickPar">
                      <p:stCondLst>
                        <p:cond delay="indefinite"/>
                      </p:stCondLst>
                      <p:childTnLst>
                        <p:par>
                          <p:cTn id="1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9" dur="500"/>
                                        <p:tgtEl>
                                          <p:spTgt spid="389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0" fill="hold" nodeType="clickPar">
                      <p:stCondLst>
                        <p:cond delay="indefinite"/>
                      </p:stCondLst>
                      <p:childTnLst>
                        <p:par>
                          <p:cTn id="1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4" dur="500"/>
                                        <p:tgtEl>
                                          <p:spTgt spid="389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 nodeType="clickPar">
                      <p:stCondLst>
                        <p:cond delay="indefinite"/>
                      </p:stCondLst>
                      <p:childTnLst>
                        <p:par>
                          <p:cTn id="18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9" dur="500"/>
                                        <p:tgtEl>
                                          <p:spTgt spid="389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26" grpId="0" animBg="1"/>
      <p:bldP spid="389143" grpId="0" animBg="1"/>
      <p:bldP spid="389143" grpId="1" animBg="1"/>
      <p:bldP spid="389144" grpId="0" animBg="1"/>
      <p:bldP spid="389155" grpId="0"/>
      <p:bldP spid="389156" grpId="0"/>
      <p:bldP spid="389156" grpId="1"/>
      <p:bldP spid="389174" grpId="0"/>
      <p:bldP spid="389175" grpId="0"/>
      <p:bldP spid="389176" grpId="0"/>
      <p:bldP spid="38918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450" name="Text Box 2"/>
          <p:cNvSpPr txBox="1">
            <a:spLocks noChangeArrowheads="1"/>
          </p:cNvSpPr>
          <p:nvPr/>
        </p:nvSpPr>
        <p:spPr bwMode="auto">
          <a:xfrm>
            <a:off x="2003425" y="3130550"/>
            <a:ext cx="7572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400"/>
              <a:t>    О</a:t>
            </a:r>
          </a:p>
        </p:txBody>
      </p:sp>
      <p:sp>
        <p:nvSpPr>
          <p:cNvPr id="360451" name="Freeform 3"/>
          <p:cNvSpPr>
            <a:spLocks/>
          </p:cNvSpPr>
          <p:nvPr/>
        </p:nvSpPr>
        <p:spPr bwMode="auto">
          <a:xfrm>
            <a:off x="1524000" y="2171700"/>
            <a:ext cx="1676400" cy="2717800"/>
          </a:xfrm>
          <a:custGeom>
            <a:avLst/>
            <a:gdLst>
              <a:gd name="T0" fmla="*/ 0 w 1056"/>
              <a:gd name="T1" fmla="*/ 0 h 1712"/>
              <a:gd name="T2" fmla="*/ 1056 w 1056"/>
              <a:gd name="T3" fmla="*/ 1712 h 1712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056" h="1712">
                <a:moveTo>
                  <a:pt x="0" y="0"/>
                </a:moveTo>
                <a:lnTo>
                  <a:pt x="1056" y="1712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60453" name="Freeform 5"/>
          <p:cNvSpPr>
            <a:spLocks/>
          </p:cNvSpPr>
          <p:nvPr/>
        </p:nvSpPr>
        <p:spPr bwMode="auto">
          <a:xfrm>
            <a:off x="1554163" y="2184400"/>
            <a:ext cx="2281237" cy="2019300"/>
          </a:xfrm>
          <a:custGeom>
            <a:avLst/>
            <a:gdLst>
              <a:gd name="T0" fmla="*/ 1437 w 1437"/>
              <a:gd name="T1" fmla="*/ 1272 h 1272"/>
              <a:gd name="T2" fmla="*/ 1437 w 1437"/>
              <a:gd name="T3" fmla="*/ 1256 h 1272"/>
              <a:gd name="T4" fmla="*/ 0 w 1437"/>
              <a:gd name="T5" fmla="*/ 0 h 1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37" h="1272">
                <a:moveTo>
                  <a:pt x="1437" y="1272"/>
                </a:moveTo>
                <a:lnTo>
                  <a:pt x="1437" y="1256"/>
                </a:lnTo>
                <a:lnTo>
                  <a:pt x="0" y="0"/>
                </a:lnTo>
              </a:path>
            </a:pathLst>
          </a:custGeom>
          <a:noFill/>
          <a:ln w="1270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60454" name="Freeform 6"/>
          <p:cNvSpPr>
            <a:spLocks/>
          </p:cNvSpPr>
          <p:nvPr/>
        </p:nvSpPr>
        <p:spPr bwMode="auto">
          <a:xfrm>
            <a:off x="1046163" y="2184400"/>
            <a:ext cx="482600" cy="2362200"/>
          </a:xfrm>
          <a:custGeom>
            <a:avLst/>
            <a:gdLst>
              <a:gd name="T0" fmla="*/ 304 w 304"/>
              <a:gd name="T1" fmla="*/ 0 h 1488"/>
              <a:gd name="T2" fmla="*/ 0 w 304"/>
              <a:gd name="T3" fmla="*/ 1488 h 1488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304" h="1488">
                <a:moveTo>
                  <a:pt x="304" y="0"/>
                </a:moveTo>
                <a:lnTo>
                  <a:pt x="0" y="1488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60455" name="Text Box 7"/>
          <p:cNvSpPr txBox="1">
            <a:spLocks noChangeArrowheads="1"/>
          </p:cNvSpPr>
          <p:nvPr/>
        </p:nvSpPr>
        <p:spPr bwMode="auto">
          <a:xfrm>
            <a:off x="685800" y="4495800"/>
            <a:ext cx="5000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</a:t>
            </a:r>
          </a:p>
        </p:txBody>
      </p:sp>
      <p:sp>
        <p:nvSpPr>
          <p:cNvPr id="360456" name="Text Box 8"/>
          <p:cNvSpPr txBox="1">
            <a:spLocks noChangeArrowheads="1"/>
          </p:cNvSpPr>
          <p:nvPr/>
        </p:nvSpPr>
        <p:spPr bwMode="auto">
          <a:xfrm>
            <a:off x="3886200" y="3962400"/>
            <a:ext cx="4508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</a:t>
            </a:r>
          </a:p>
        </p:txBody>
      </p:sp>
      <p:sp>
        <p:nvSpPr>
          <p:cNvPr id="360457" name="Text Box 9"/>
          <p:cNvSpPr txBox="1">
            <a:spLocks noChangeArrowheads="1"/>
          </p:cNvSpPr>
          <p:nvPr/>
        </p:nvSpPr>
        <p:spPr bwMode="auto">
          <a:xfrm>
            <a:off x="1185863" y="1676400"/>
            <a:ext cx="5000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</a:t>
            </a:r>
          </a:p>
        </p:txBody>
      </p:sp>
      <p:grpSp>
        <p:nvGrpSpPr>
          <p:cNvPr id="360458" name="Group 10"/>
          <p:cNvGrpSpPr>
            <a:grpSpLocks/>
          </p:cNvGrpSpPr>
          <p:nvPr/>
        </p:nvGrpSpPr>
        <p:grpSpPr bwMode="auto">
          <a:xfrm>
            <a:off x="76200" y="152400"/>
            <a:ext cx="8991600" cy="6515100"/>
            <a:chOff x="168" y="176"/>
            <a:chExt cx="5408" cy="3928"/>
          </a:xfrm>
        </p:grpSpPr>
        <p:sp>
          <p:nvSpPr>
            <p:cNvPr id="360459" name="Freeform 11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>
                <a:gd name="T0" fmla="*/ 0 w 4864"/>
                <a:gd name="T1" fmla="*/ 0 h 1"/>
                <a:gd name="T2" fmla="*/ 4864 w 4864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60460" name="Freeform 12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>
                <a:gd name="T0" fmla="*/ 0 w 4848"/>
                <a:gd name="T1" fmla="*/ 0 h 1"/>
                <a:gd name="T2" fmla="*/ 4848 w 4848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60461" name="Freeform 13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>
                <a:gd name="T0" fmla="*/ 0 w 1"/>
                <a:gd name="T1" fmla="*/ 0 h 3376"/>
                <a:gd name="T2" fmla="*/ 0 w 1"/>
                <a:gd name="T3" fmla="*/ 3376 h 3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60462" name="Freeform 14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>
                <a:gd name="T0" fmla="*/ 0 w 16"/>
                <a:gd name="T1" fmla="*/ 0 h 3376"/>
                <a:gd name="T2" fmla="*/ 16 w 16"/>
                <a:gd name="T3" fmla="*/ 3376 h 3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60463" name="Freeform 15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60464" name="Freeform 16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60465" name="Freeform 17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60466" name="Freeform 18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60467" name="Oval 19"/>
          <p:cNvSpPr>
            <a:spLocks noChangeArrowheads="1"/>
          </p:cNvSpPr>
          <p:nvPr/>
        </p:nvSpPr>
        <p:spPr bwMode="auto">
          <a:xfrm>
            <a:off x="728663" y="1981200"/>
            <a:ext cx="3216275" cy="31623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60468" name="Oval 20"/>
          <p:cNvSpPr>
            <a:spLocks noChangeArrowheads="1"/>
          </p:cNvSpPr>
          <p:nvPr/>
        </p:nvSpPr>
        <p:spPr bwMode="auto">
          <a:xfrm>
            <a:off x="2287588" y="3463925"/>
            <a:ext cx="98425" cy="9842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60469" name="Arc 21"/>
          <p:cNvSpPr>
            <a:spLocks/>
          </p:cNvSpPr>
          <p:nvPr/>
        </p:nvSpPr>
        <p:spPr bwMode="auto">
          <a:xfrm rot="4846241">
            <a:off x="1766094" y="3048794"/>
            <a:ext cx="1392237" cy="2803525"/>
          </a:xfrm>
          <a:custGeom>
            <a:avLst/>
            <a:gdLst>
              <a:gd name="G0" fmla="+- 0 0 0"/>
              <a:gd name="G1" fmla="+- 19126 0 0"/>
              <a:gd name="G2" fmla="+- 21600 0 0"/>
              <a:gd name="T0" fmla="*/ 10038 w 21600"/>
              <a:gd name="T1" fmla="*/ 0 h 38951"/>
              <a:gd name="T2" fmla="*/ 8574 w 21600"/>
              <a:gd name="T3" fmla="*/ 38951 h 38951"/>
              <a:gd name="T4" fmla="*/ 0 w 21600"/>
              <a:gd name="T5" fmla="*/ 19126 h 389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38951" fill="none" extrusionOk="0">
                <a:moveTo>
                  <a:pt x="10037" y="0"/>
                </a:moveTo>
                <a:cubicBezTo>
                  <a:pt x="17146" y="3731"/>
                  <a:pt x="21600" y="11097"/>
                  <a:pt x="21600" y="19126"/>
                </a:cubicBezTo>
                <a:cubicBezTo>
                  <a:pt x="21600" y="27740"/>
                  <a:pt x="16481" y="35531"/>
                  <a:pt x="8574" y="38951"/>
                </a:cubicBezTo>
              </a:path>
              <a:path w="21600" h="38951" stroke="0" extrusionOk="0">
                <a:moveTo>
                  <a:pt x="10037" y="0"/>
                </a:moveTo>
                <a:cubicBezTo>
                  <a:pt x="17146" y="3731"/>
                  <a:pt x="21600" y="11097"/>
                  <a:pt x="21600" y="19126"/>
                </a:cubicBezTo>
                <a:cubicBezTo>
                  <a:pt x="21600" y="27740"/>
                  <a:pt x="16481" y="35531"/>
                  <a:pt x="8574" y="38951"/>
                </a:cubicBezTo>
                <a:lnTo>
                  <a:pt x="0" y="19126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360471" name="Object 23"/>
          <p:cNvGraphicFramePr>
            <a:graphicFrameLocks noChangeAspect="1"/>
          </p:cNvGraphicFramePr>
          <p:nvPr/>
        </p:nvGraphicFramePr>
        <p:xfrm>
          <a:off x="4633913" y="34734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0563" name="Формула" r:id="rId4" imgW="114120" imgH="215640" progId="Equation.3">
                  <p:embed/>
                </p:oleObj>
              </mc:Choice>
              <mc:Fallback>
                <p:oleObj name="Формула" r:id="rId4" imgW="114120" imgH="215640" progId="Equation.3">
                  <p:embed/>
                  <p:pic>
                    <p:nvPicPr>
                      <p:cNvPr id="0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33913" y="34734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0472" name="Text Box 24"/>
          <p:cNvSpPr txBox="1">
            <a:spLocks noChangeArrowheads="1"/>
          </p:cNvSpPr>
          <p:nvPr/>
        </p:nvSpPr>
        <p:spPr bwMode="auto">
          <a:xfrm>
            <a:off x="1143000" y="5334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 случай</a:t>
            </a:r>
          </a:p>
        </p:txBody>
      </p:sp>
      <p:sp>
        <p:nvSpPr>
          <p:cNvPr id="360493" name="Text Box 45"/>
          <p:cNvSpPr txBox="1">
            <a:spLocks noChangeArrowheads="1"/>
          </p:cNvSpPr>
          <p:nvPr/>
        </p:nvSpPr>
        <p:spPr bwMode="auto">
          <a:xfrm>
            <a:off x="3200400" y="4876800"/>
            <a:ext cx="4508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</a:t>
            </a:r>
            <a:endParaRPr lang="ru-RU" sz="2400" b="1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aphicFrame>
        <p:nvGraphicFramePr>
          <p:cNvPr id="360496" name="Object 48"/>
          <p:cNvGraphicFramePr>
            <a:graphicFrameLocks noChangeAspect="1"/>
          </p:cNvGraphicFramePr>
          <p:nvPr/>
        </p:nvGraphicFramePr>
        <p:xfrm>
          <a:off x="4800600" y="1143000"/>
          <a:ext cx="2679700" cy="966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0564" name="Формула" r:id="rId6" imgW="1091880" imgH="393480" progId="Equation.3">
                  <p:embed/>
                </p:oleObj>
              </mc:Choice>
              <mc:Fallback>
                <p:oleObj name="Формула" r:id="rId6" imgW="1091880" imgH="393480" progId="Equation.3">
                  <p:embed/>
                  <p:pic>
                    <p:nvPicPr>
                      <p:cNvPr id="0" name="Object 4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0600" y="1143000"/>
                        <a:ext cx="2679700" cy="966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0498" name="Object 50"/>
          <p:cNvGraphicFramePr>
            <a:graphicFrameLocks noChangeAspect="1"/>
          </p:cNvGraphicFramePr>
          <p:nvPr/>
        </p:nvGraphicFramePr>
        <p:xfrm>
          <a:off x="4876800" y="2209800"/>
          <a:ext cx="2741613" cy="966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0565" name="Формула" r:id="rId8" imgW="1117440" imgH="393480" progId="Equation.3">
                  <p:embed/>
                </p:oleObj>
              </mc:Choice>
              <mc:Fallback>
                <p:oleObj name="Формула" r:id="rId8" imgW="1117440" imgH="393480" progId="Equation.3">
                  <p:embed/>
                  <p:pic>
                    <p:nvPicPr>
                      <p:cNvPr id="0" name="Object 5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6800" y="2209800"/>
                        <a:ext cx="2741613" cy="966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60505" name="Group 57"/>
          <p:cNvGrpSpPr>
            <a:grpSpLocks/>
          </p:cNvGrpSpPr>
          <p:nvPr/>
        </p:nvGrpSpPr>
        <p:grpSpPr bwMode="auto">
          <a:xfrm>
            <a:off x="1074738" y="2566988"/>
            <a:ext cx="2062162" cy="2622550"/>
            <a:chOff x="677" y="1617"/>
            <a:chExt cx="1299" cy="1652"/>
          </a:xfrm>
        </p:grpSpPr>
        <p:sp>
          <p:nvSpPr>
            <p:cNvPr id="360499" name="Arc 51"/>
            <p:cNvSpPr>
              <a:spLocks/>
            </p:cNvSpPr>
            <p:nvPr/>
          </p:nvSpPr>
          <p:spPr bwMode="auto">
            <a:xfrm rot="4846241">
              <a:off x="888" y="2181"/>
              <a:ext cx="877" cy="1299"/>
            </a:xfrm>
            <a:custGeom>
              <a:avLst/>
              <a:gdLst>
                <a:gd name="G0" fmla="+- 0 0 0"/>
                <a:gd name="G1" fmla="+- 8827 0 0"/>
                <a:gd name="G2" fmla="+- 21600 0 0"/>
                <a:gd name="T0" fmla="*/ 19714 w 21600"/>
                <a:gd name="T1" fmla="*/ 0 h 28652"/>
                <a:gd name="T2" fmla="*/ 8574 w 21600"/>
                <a:gd name="T3" fmla="*/ 28652 h 28652"/>
                <a:gd name="T4" fmla="*/ 0 w 21600"/>
                <a:gd name="T5" fmla="*/ 8827 h 28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8652" fill="none" extrusionOk="0">
                  <a:moveTo>
                    <a:pt x="19714" y="-1"/>
                  </a:moveTo>
                  <a:cubicBezTo>
                    <a:pt x="20957" y="2776"/>
                    <a:pt x="21600" y="5784"/>
                    <a:pt x="21600" y="8827"/>
                  </a:cubicBezTo>
                  <a:cubicBezTo>
                    <a:pt x="21600" y="17441"/>
                    <a:pt x="16481" y="25232"/>
                    <a:pt x="8574" y="28652"/>
                  </a:cubicBezTo>
                </a:path>
                <a:path w="21600" h="28652" stroke="0" extrusionOk="0">
                  <a:moveTo>
                    <a:pt x="19714" y="-1"/>
                  </a:moveTo>
                  <a:cubicBezTo>
                    <a:pt x="20957" y="2776"/>
                    <a:pt x="21600" y="5784"/>
                    <a:pt x="21600" y="8827"/>
                  </a:cubicBezTo>
                  <a:cubicBezTo>
                    <a:pt x="21600" y="17441"/>
                    <a:pt x="16481" y="25232"/>
                    <a:pt x="8574" y="28652"/>
                  </a:cubicBezTo>
                  <a:lnTo>
                    <a:pt x="0" y="8827"/>
                  </a:lnTo>
                  <a:close/>
                </a:path>
              </a:pathLst>
            </a:custGeom>
            <a:noFill/>
            <a:ln w="38100">
              <a:solidFill>
                <a:srgbClr val="0033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60501" name="Freeform 53"/>
            <p:cNvSpPr>
              <a:spLocks/>
            </p:cNvSpPr>
            <p:nvPr/>
          </p:nvSpPr>
          <p:spPr bwMode="auto">
            <a:xfrm>
              <a:off x="912" y="1617"/>
              <a:ext cx="195" cy="38"/>
            </a:xfrm>
            <a:custGeom>
              <a:avLst/>
              <a:gdLst>
                <a:gd name="T0" fmla="*/ 0 w 195"/>
                <a:gd name="T1" fmla="*/ 15 h 38"/>
                <a:gd name="T2" fmla="*/ 105 w 195"/>
                <a:gd name="T3" fmla="*/ 36 h 38"/>
                <a:gd name="T4" fmla="*/ 195 w 195"/>
                <a:gd name="T5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5" h="38">
                  <a:moveTo>
                    <a:pt x="0" y="15"/>
                  </a:moveTo>
                  <a:cubicBezTo>
                    <a:pt x="17" y="18"/>
                    <a:pt x="73" y="38"/>
                    <a:pt x="105" y="36"/>
                  </a:cubicBezTo>
                  <a:cubicBezTo>
                    <a:pt x="137" y="34"/>
                    <a:pt x="176" y="7"/>
                    <a:pt x="195" y="0"/>
                  </a:cubicBezTo>
                </a:path>
              </a:pathLst>
            </a:custGeom>
            <a:noFill/>
            <a:ln w="28575" cmpd="sng">
              <a:solidFill>
                <a:srgbClr val="0033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60506" name="Group 58"/>
          <p:cNvGrpSpPr>
            <a:grpSpLocks/>
          </p:cNvGrpSpPr>
          <p:nvPr/>
        </p:nvGrpSpPr>
        <p:grpSpPr bwMode="auto">
          <a:xfrm>
            <a:off x="1824038" y="2519363"/>
            <a:ext cx="2032000" cy="2368550"/>
            <a:chOff x="1149" y="1587"/>
            <a:chExt cx="1280" cy="1492"/>
          </a:xfrm>
        </p:grpSpPr>
        <p:sp>
          <p:nvSpPr>
            <p:cNvPr id="360500" name="Arc 52"/>
            <p:cNvSpPr>
              <a:spLocks/>
            </p:cNvSpPr>
            <p:nvPr/>
          </p:nvSpPr>
          <p:spPr bwMode="auto">
            <a:xfrm rot="4846241">
              <a:off x="1598" y="2247"/>
              <a:ext cx="796" cy="867"/>
            </a:xfrm>
            <a:custGeom>
              <a:avLst/>
              <a:gdLst>
                <a:gd name="G0" fmla="+- 0 0 0"/>
                <a:gd name="G1" fmla="+- 19126 0 0"/>
                <a:gd name="G2" fmla="+- 21600 0 0"/>
                <a:gd name="T0" fmla="*/ 10038 w 19617"/>
                <a:gd name="T1" fmla="*/ 0 h 19126"/>
                <a:gd name="T2" fmla="*/ 19617 w 19617"/>
                <a:gd name="T3" fmla="*/ 10085 h 19126"/>
                <a:gd name="T4" fmla="*/ 0 w 19617"/>
                <a:gd name="T5" fmla="*/ 19126 h 19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617" h="19126" fill="none" extrusionOk="0">
                  <a:moveTo>
                    <a:pt x="10037" y="0"/>
                  </a:moveTo>
                  <a:cubicBezTo>
                    <a:pt x="14255" y="2213"/>
                    <a:pt x="17623" y="5759"/>
                    <a:pt x="19616" y="10085"/>
                  </a:cubicBezTo>
                </a:path>
                <a:path w="19617" h="19126" stroke="0" extrusionOk="0">
                  <a:moveTo>
                    <a:pt x="10037" y="0"/>
                  </a:moveTo>
                  <a:cubicBezTo>
                    <a:pt x="14255" y="2213"/>
                    <a:pt x="17623" y="5759"/>
                    <a:pt x="19616" y="10085"/>
                  </a:cubicBezTo>
                  <a:lnTo>
                    <a:pt x="0" y="19126"/>
                  </a:lnTo>
                  <a:close/>
                </a:path>
              </a:pathLst>
            </a:custGeom>
            <a:noFill/>
            <a:ln w="38100">
              <a:solidFill>
                <a:srgbClr val="00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360504" name="Group 56"/>
            <p:cNvGrpSpPr>
              <a:grpSpLocks/>
            </p:cNvGrpSpPr>
            <p:nvPr/>
          </p:nvGrpSpPr>
          <p:grpSpPr bwMode="auto">
            <a:xfrm>
              <a:off x="1149" y="1587"/>
              <a:ext cx="99" cy="107"/>
              <a:chOff x="1149" y="1587"/>
              <a:chExt cx="99" cy="107"/>
            </a:xfrm>
          </p:grpSpPr>
          <p:sp>
            <p:nvSpPr>
              <p:cNvPr id="360502" name="Freeform 54"/>
              <p:cNvSpPr>
                <a:spLocks/>
              </p:cNvSpPr>
              <p:nvPr/>
            </p:nvSpPr>
            <p:spPr bwMode="auto">
              <a:xfrm>
                <a:off x="1165" y="1608"/>
                <a:ext cx="83" cy="86"/>
              </a:xfrm>
              <a:custGeom>
                <a:avLst/>
                <a:gdLst>
                  <a:gd name="T0" fmla="*/ 0 w 83"/>
                  <a:gd name="T1" fmla="*/ 86 h 86"/>
                  <a:gd name="T2" fmla="*/ 67 w 83"/>
                  <a:gd name="T3" fmla="*/ 64 h 86"/>
                  <a:gd name="T4" fmla="*/ 83 w 83"/>
                  <a:gd name="T5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86">
                    <a:moveTo>
                      <a:pt x="0" y="86"/>
                    </a:moveTo>
                    <a:cubicBezTo>
                      <a:pt x="11" y="82"/>
                      <a:pt x="53" y="78"/>
                      <a:pt x="67" y="64"/>
                    </a:cubicBezTo>
                    <a:cubicBezTo>
                      <a:pt x="81" y="50"/>
                      <a:pt x="80" y="13"/>
                      <a:pt x="83" y="0"/>
                    </a:cubicBezTo>
                  </a:path>
                </a:pathLst>
              </a:custGeom>
              <a:noFill/>
              <a:ln w="28575" cmpd="sng">
                <a:solidFill>
                  <a:srgbClr val="00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0503" name="Freeform 55"/>
              <p:cNvSpPr>
                <a:spLocks/>
              </p:cNvSpPr>
              <p:nvPr/>
            </p:nvSpPr>
            <p:spPr bwMode="auto">
              <a:xfrm>
                <a:off x="1149" y="1587"/>
                <a:ext cx="72" cy="72"/>
              </a:xfrm>
              <a:custGeom>
                <a:avLst/>
                <a:gdLst>
                  <a:gd name="T0" fmla="*/ 0 w 72"/>
                  <a:gd name="T1" fmla="*/ 72 h 72"/>
                  <a:gd name="T2" fmla="*/ 48 w 72"/>
                  <a:gd name="T3" fmla="*/ 54 h 72"/>
                  <a:gd name="T4" fmla="*/ 72 w 72"/>
                  <a:gd name="T5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2" h="72">
                    <a:moveTo>
                      <a:pt x="0" y="72"/>
                    </a:moveTo>
                    <a:cubicBezTo>
                      <a:pt x="8" y="69"/>
                      <a:pt x="36" y="66"/>
                      <a:pt x="48" y="54"/>
                    </a:cubicBezTo>
                    <a:cubicBezTo>
                      <a:pt x="60" y="42"/>
                      <a:pt x="67" y="11"/>
                      <a:pt x="72" y="0"/>
                    </a:cubicBezTo>
                  </a:path>
                </a:pathLst>
              </a:custGeom>
              <a:noFill/>
              <a:ln w="28575" cmpd="sng">
                <a:solidFill>
                  <a:srgbClr val="00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360509" name="Group 61"/>
          <p:cNvGrpSpPr>
            <a:grpSpLocks/>
          </p:cNvGrpSpPr>
          <p:nvPr/>
        </p:nvGrpSpPr>
        <p:grpSpPr bwMode="auto">
          <a:xfrm>
            <a:off x="4419600" y="1828800"/>
            <a:ext cx="3657600" cy="1600200"/>
            <a:chOff x="2784" y="1152"/>
            <a:chExt cx="2304" cy="1008"/>
          </a:xfrm>
        </p:grpSpPr>
        <p:sp>
          <p:nvSpPr>
            <p:cNvPr id="360507" name="Text Box 59"/>
            <p:cNvSpPr txBox="1">
              <a:spLocks noChangeArrowheads="1"/>
            </p:cNvSpPr>
            <p:nvPr/>
          </p:nvSpPr>
          <p:spPr bwMode="auto">
            <a:xfrm>
              <a:off x="2784" y="1152"/>
              <a:ext cx="322" cy="4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44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+</a:t>
              </a:r>
              <a:endParaRPr lang="ru-RU" sz="4400" b="1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360508" name="Line 60"/>
            <p:cNvSpPr>
              <a:spLocks noChangeShapeType="1"/>
            </p:cNvSpPr>
            <p:nvPr/>
          </p:nvSpPr>
          <p:spPr bwMode="auto">
            <a:xfrm>
              <a:off x="2832" y="2160"/>
              <a:ext cx="225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aphicFrame>
        <p:nvGraphicFramePr>
          <p:cNvPr id="360510" name="Object 62"/>
          <p:cNvGraphicFramePr>
            <a:graphicFrameLocks noChangeAspect="1"/>
          </p:cNvGraphicFramePr>
          <p:nvPr/>
        </p:nvGraphicFramePr>
        <p:xfrm>
          <a:off x="4953000" y="3657600"/>
          <a:ext cx="2679700" cy="966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0566" name="Формула" r:id="rId10" imgW="1091880" imgH="393480" progId="Equation.3">
                  <p:embed/>
                </p:oleObj>
              </mc:Choice>
              <mc:Fallback>
                <p:oleObj name="Формула" r:id="rId10" imgW="1091880" imgH="393480" progId="Equation.3">
                  <p:embed/>
                  <p:pic>
                    <p:nvPicPr>
                      <p:cNvPr id="0" name="Object 6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3000" y="3657600"/>
                        <a:ext cx="2679700" cy="966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60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mph" presetSubtype="0" repeatCount="8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" dur="500" fill="hold"/>
                                        <p:tgtEl>
                                          <p:spTgt spid="360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6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2000" fill="hold"/>
                                        <p:tgtEl>
                                          <p:spTgt spid="36046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604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604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" dur="1000"/>
                                        <p:tgtEl>
                                          <p:spTgt spid="360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60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4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4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4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604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604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604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6049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604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6049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604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6049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604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6049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6049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5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5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5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605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605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605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6050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6050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6050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6050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6050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6050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6050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6050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604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604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5" dur="1000"/>
                                        <p:tgtEl>
                                          <p:spTgt spid="360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5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60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60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60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6050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6050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6050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6050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6050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6050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6050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6050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 nodeType="clickPar">
                      <p:stCondLst>
                        <p:cond delay="indefinite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604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604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0" dur="1000"/>
                                        <p:tgtEl>
                                          <p:spTgt spid="360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 nodeType="clickPar">
                      <p:stCondLst>
                        <p:cond delay="indefinite"/>
                      </p:stCondLst>
                      <p:childTnLst>
                        <p:par>
                          <p:cTn id="9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5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60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60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60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6050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6050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6050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6050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6050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6050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6050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6050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 nodeType="clickPar">
                      <p:stCondLst>
                        <p:cond delay="indefinite"/>
                      </p:stCondLst>
                      <p:childTnLst>
                        <p:par>
                          <p:cTn id="1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3605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360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5" dur="1000"/>
                                        <p:tgtEl>
                                          <p:spTgt spid="360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0451" grpId="0" animBg="1"/>
      <p:bldP spid="360468" grpId="0" animBg="1"/>
      <p:bldP spid="360468" grpId="1" animBg="1"/>
      <p:bldP spid="360469" grpId="0" animBg="1"/>
      <p:bldP spid="360472" grpId="0"/>
      <p:bldP spid="36049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498" name="Text Box 2"/>
          <p:cNvSpPr txBox="1">
            <a:spLocks noChangeArrowheads="1"/>
          </p:cNvSpPr>
          <p:nvPr/>
        </p:nvSpPr>
        <p:spPr bwMode="auto">
          <a:xfrm>
            <a:off x="2003425" y="3130550"/>
            <a:ext cx="7572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400"/>
              <a:t>    О</a:t>
            </a:r>
          </a:p>
        </p:txBody>
      </p:sp>
      <p:sp>
        <p:nvSpPr>
          <p:cNvPr id="362499" name="Freeform 3"/>
          <p:cNvSpPr>
            <a:spLocks/>
          </p:cNvSpPr>
          <p:nvPr/>
        </p:nvSpPr>
        <p:spPr bwMode="auto">
          <a:xfrm>
            <a:off x="1533525" y="2187575"/>
            <a:ext cx="1666875" cy="2701925"/>
          </a:xfrm>
          <a:custGeom>
            <a:avLst/>
            <a:gdLst>
              <a:gd name="T0" fmla="*/ 0 w 1050"/>
              <a:gd name="T1" fmla="*/ 0 h 1702"/>
              <a:gd name="T2" fmla="*/ 1050 w 1050"/>
              <a:gd name="T3" fmla="*/ 1702 h 1702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050" h="1702">
                <a:moveTo>
                  <a:pt x="0" y="0"/>
                </a:moveTo>
                <a:lnTo>
                  <a:pt x="1050" y="1702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62500" name="Freeform 4"/>
          <p:cNvSpPr>
            <a:spLocks/>
          </p:cNvSpPr>
          <p:nvPr/>
        </p:nvSpPr>
        <p:spPr bwMode="auto">
          <a:xfrm>
            <a:off x="1533525" y="2200275"/>
            <a:ext cx="676275" cy="2943225"/>
          </a:xfrm>
          <a:custGeom>
            <a:avLst/>
            <a:gdLst>
              <a:gd name="T0" fmla="*/ 426 w 426"/>
              <a:gd name="T1" fmla="*/ 1854 h 1854"/>
              <a:gd name="T2" fmla="*/ 426 w 426"/>
              <a:gd name="T3" fmla="*/ 1854 h 1854"/>
              <a:gd name="T4" fmla="*/ 0 w 426"/>
              <a:gd name="T5" fmla="*/ 0 h 18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26" h="1854">
                <a:moveTo>
                  <a:pt x="426" y="1854"/>
                </a:moveTo>
                <a:lnTo>
                  <a:pt x="426" y="1854"/>
                </a:lnTo>
                <a:lnTo>
                  <a:pt x="0" y="0"/>
                </a:lnTo>
              </a:path>
            </a:pathLst>
          </a:custGeom>
          <a:noFill/>
          <a:ln w="1270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62501" name="Freeform 5"/>
          <p:cNvSpPr>
            <a:spLocks/>
          </p:cNvSpPr>
          <p:nvPr/>
        </p:nvSpPr>
        <p:spPr bwMode="auto">
          <a:xfrm>
            <a:off x="762000" y="2184400"/>
            <a:ext cx="766763" cy="1739900"/>
          </a:xfrm>
          <a:custGeom>
            <a:avLst/>
            <a:gdLst>
              <a:gd name="T0" fmla="*/ 483 w 483"/>
              <a:gd name="T1" fmla="*/ 0 h 1096"/>
              <a:gd name="T2" fmla="*/ 0 w 483"/>
              <a:gd name="T3" fmla="*/ 1096 h 109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483" h="1096">
                <a:moveTo>
                  <a:pt x="483" y="0"/>
                </a:moveTo>
                <a:lnTo>
                  <a:pt x="0" y="1096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62502" name="Text Box 6"/>
          <p:cNvSpPr txBox="1">
            <a:spLocks noChangeArrowheads="1"/>
          </p:cNvSpPr>
          <p:nvPr/>
        </p:nvSpPr>
        <p:spPr bwMode="auto">
          <a:xfrm>
            <a:off x="304800" y="3657600"/>
            <a:ext cx="5000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</a:t>
            </a:r>
          </a:p>
        </p:txBody>
      </p:sp>
      <p:sp>
        <p:nvSpPr>
          <p:cNvPr id="362503" name="Text Box 7"/>
          <p:cNvSpPr txBox="1">
            <a:spLocks noChangeArrowheads="1"/>
          </p:cNvSpPr>
          <p:nvPr/>
        </p:nvSpPr>
        <p:spPr bwMode="auto">
          <a:xfrm>
            <a:off x="1905000" y="5181600"/>
            <a:ext cx="4508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</a:t>
            </a:r>
          </a:p>
        </p:txBody>
      </p:sp>
      <p:sp>
        <p:nvSpPr>
          <p:cNvPr id="362504" name="Text Box 8"/>
          <p:cNvSpPr txBox="1">
            <a:spLocks noChangeArrowheads="1"/>
          </p:cNvSpPr>
          <p:nvPr/>
        </p:nvSpPr>
        <p:spPr bwMode="auto">
          <a:xfrm>
            <a:off x="1185863" y="1676400"/>
            <a:ext cx="5000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</a:t>
            </a:r>
          </a:p>
        </p:txBody>
      </p:sp>
      <p:grpSp>
        <p:nvGrpSpPr>
          <p:cNvPr id="362505" name="Group 9"/>
          <p:cNvGrpSpPr>
            <a:grpSpLocks/>
          </p:cNvGrpSpPr>
          <p:nvPr/>
        </p:nvGrpSpPr>
        <p:grpSpPr bwMode="auto">
          <a:xfrm>
            <a:off x="76200" y="152400"/>
            <a:ext cx="8991600" cy="6515100"/>
            <a:chOff x="168" y="176"/>
            <a:chExt cx="5408" cy="3928"/>
          </a:xfrm>
        </p:grpSpPr>
        <p:sp>
          <p:nvSpPr>
            <p:cNvPr id="362506" name="Freeform 10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>
                <a:gd name="T0" fmla="*/ 0 w 4864"/>
                <a:gd name="T1" fmla="*/ 0 h 1"/>
                <a:gd name="T2" fmla="*/ 4864 w 4864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62507" name="Freeform 11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>
                <a:gd name="T0" fmla="*/ 0 w 4848"/>
                <a:gd name="T1" fmla="*/ 0 h 1"/>
                <a:gd name="T2" fmla="*/ 4848 w 4848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62508" name="Freeform 12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>
                <a:gd name="T0" fmla="*/ 0 w 1"/>
                <a:gd name="T1" fmla="*/ 0 h 3376"/>
                <a:gd name="T2" fmla="*/ 0 w 1"/>
                <a:gd name="T3" fmla="*/ 3376 h 3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62509" name="Freeform 13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>
                <a:gd name="T0" fmla="*/ 0 w 16"/>
                <a:gd name="T1" fmla="*/ 0 h 3376"/>
                <a:gd name="T2" fmla="*/ 16 w 16"/>
                <a:gd name="T3" fmla="*/ 3376 h 3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62510" name="Freeform 14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62511" name="Freeform 15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62512" name="Freeform 16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62513" name="Freeform 17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62514" name="Oval 18"/>
          <p:cNvSpPr>
            <a:spLocks noChangeArrowheads="1"/>
          </p:cNvSpPr>
          <p:nvPr/>
        </p:nvSpPr>
        <p:spPr bwMode="auto">
          <a:xfrm>
            <a:off x="728663" y="1981200"/>
            <a:ext cx="3216275" cy="31623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62515" name="Oval 19"/>
          <p:cNvSpPr>
            <a:spLocks noChangeArrowheads="1"/>
          </p:cNvSpPr>
          <p:nvPr/>
        </p:nvSpPr>
        <p:spPr bwMode="auto">
          <a:xfrm>
            <a:off x="2287588" y="3463925"/>
            <a:ext cx="98425" cy="9842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62516" name="Arc 20"/>
          <p:cNvSpPr>
            <a:spLocks/>
          </p:cNvSpPr>
          <p:nvPr/>
        </p:nvSpPr>
        <p:spPr bwMode="auto">
          <a:xfrm rot="4702799">
            <a:off x="935831" y="3647282"/>
            <a:ext cx="1522413" cy="1600200"/>
          </a:xfrm>
          <a:custGeom>
            <a:avLst/>
            <a:gdLst>
              <a:gd name="G0" fmla="+- 0 0 0"/>
              <a:gd name="G1" fmla="+- 0 0 0"/>
              <a:gd name="G2" fmla="+- 21600 0 0"/>
              <a:gd name="T0" fmla="*/ 20727 w 20727"/>
              <a:gd name="T1" fmla="*/ 6079 h 21595"/>
              <a:gd name="T2" fmla="*/ 483 w 20727"/>
              <a:gd name="T3" fmla="*/ 21595 h 21595"/>
              <a:gd name="T4" fmla="*/ 0 w 20727"/>
              <a:gd name="T5" fmla="*/ 0 h 215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727" h="21595" fill="none" extrusionOk="0">
                <a:moveTo>
                  <a:pt x="20726" y="6078"/>
                </a:moveTo>
                <a:cubicBezTo>
                  <a:pt x="18078" y="15108"/>
                  <a:pt x="9890" y="21384"/>
                  <a:pt x="482" y="21594"/>
                </a:cubicBezTo>
              </a:path>
              <a:path w="20727" h="21595" stroke="0" extrusionOk="0">
                <a:moveTo>
                  <a:pt x="20726" y="6078"/>
                </a:moveTo>
                <a:cubicBezTo>
                  <a:pt x="18078" y="15108"/>
                  <a:pt x="9890" y="21384"/>
                  <a:pt x="482" y="21594"/>
                </a:cubicBezTo>
                <a:lnTo>
                  <a:pt x="0" y="0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362517" name="Object 21"/>
          <p:cNvGraphicFramePr>
            <a:graphicFrameLocks noChangeAspect="1"/>
          </p:cNvGraphicFramePr>
          <p:nvPr/>
        </p:nvGraphicFramePr>
        <p:xfrm>
          <a:off x="4633913" y="34734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2591" name="Формула" r:id="rId4" imgW="114120" imgH="215640" progId="Equation.3">
                  <p:embed/>
                </p:oleObj>
              </mc:Choice>
              <mc:Fallback>
                <p:oleObj name="Формула" r:id="rId4" imgW="114120" imgH="215640" progId="Equation.3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33913" y="34734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2518" name="Text Box 22"/>
          <p:cNvSpPr txBox="1">
            <a:spLocks noChangeArrowheads="1"/>
          </p:cNvSpPr>
          <p:nvPr/>
        </p:nvSpPr>
        <p:spPr bwMode="auto">
          <a:xfrm>
            <a:off x="1143000" y="5334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 случай</a:t>
            </a:r>
          </a:p>
        </p:txBody>
      </p:sp>
      <p:sp>
        <p:nvSpPr>
          <p:cNvPr id="362519" name="Text Box 23"/>
          <p:cNvSpPr txBox="1">
            <a:spLocks noChangeArrowheads="1"/>
          </p:cNvSpPr>
          <p:nvPr/>
        </p:nvSpPr>
        <p:spPr bwMode="auto">
          <a:xfrm>
            <a:off x="3200400" y="4876800"/>
            <a:ext cx="4508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</a:t>
            </a:r>
            <a:endParaRPr lang="ru-RU" sz="2400" b="1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aphicFrame>
        <p:nvGraphicFramePr>
          <p:cNvPr id="362520" name="Object 24"/>
          <p:cNvGraphicFramePr>
            <a:graphicFrameLocks noChangeAspect="1"/>
          </p:cNvGraphicFramePr>
          <p:nvPr/>
        </p:nvGraphicFramePr>
        <p:xfrm>
          <a:off x="4800600" y="1143000"/>
          <a:ext cx="2679700" cy="966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2592" name="Формула" r:id="rId6" imgW="1091880" imgH="393480" progId="Equation.3">
                  <p:embed/>
                </p:oleObj>
              </mc:Choice>
              <mc:Fallback>
                <p:oleObj name="Формула" r:id="rId6" imgW="1091880" imgH="393480" progId="Equation.3">
                  <p:embed/>
                  <p:pic>
                    <p:nvPicPr>
                      <p:cNvPr id="0" name="Object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0600" y="1143000"/>
                        <a:ext cx="2679700" cy="966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2521" name="Object 25"/>
          <p:cNvGraphicFramePr>
            <a:graphicFrameLocks noChangeAspect="1"/>
          </p:cNvGraphicFramePr>
          <p:nvPr/>
        </p:nvGraphicFramePr>
        <p:xfrm>
          <a:off x="4876800" y="2209800"/>
          <a:ext cx="2741613" cy="966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2593" name="Формула" r:id="rId8" imgW="1117440" imgH="393480" progId="Equation.3">
                  <p:embed/>
                </p:oleObj>
              </mc:Choice>
              <mc:Fallback>
                <p:oleObj name="Формула" r:id="rId8" imgW="1117440" imgH="393480" progId="Equation.3">
                  <p:embed/>
                  <p:pic>
                    <p:nvPicPr>
                      <p:cNvPr id="0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6800" y="2209800"/>
                        <a:ext cx="2741613" cy="966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62530" name="Group 34"/>
          <p:cNvGrpSpPr>
            <a:grpSpLocks/>
          </p:cNvGrpSpPr>
          <p:nvPr/>
        </p:nvGrpSpPr>
        <p:grpSpPr bwMode="auto">
          <a:xfrm>
            <a:off x="4419600" y="1828800"/>
            <a:ext cx="3657600" cy="1600200"/>
            <a:chOff x="2784" y="1152"/>
            <a:chExt cx="2304" cy="1008"/>
          </a:xfrm>
        </p:grpSpPr>
        <p:sp>
          <p:nvSpPr>
            <p:cNvPr id="362531" name="Text Box 35"/>
            <p:cNvSpPr txBox="1">
              <a:spLocks noChangeArrowheads="1"/>
            </p:cNvSpPr>
            <p:nvPr/>
          </p:nvSpPr>
          <p:spPr bwMode="auto">
            <a:xfrm>
              <a:off x="2784" y="1152"/>
              <a:ext cx="312" cy="4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44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–</a:t>
              </a:r>
            </a:p>
          </p:txBody>
        </p:sp>
        <p:sp>
          <p:nvSpPr>
            <p:cNvPr id="362532" name="Line 36"/>
            <p:cNvSpPr>
              <a:spLocks noChangeShapeType="1"/>
            </p:cNvSpPr>
            <p:nvPr/>
          </p:nvSpPr>
          <p:spPr bwMode="auto">
            <a:xfrm>
              <a:off x="2832" y="2160"/>
              <a:ext cx="225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aphicFrame>
        <p:nvGraphicFramePr>
          <p:cNvPr id="362533" name="Object 37"/>
          <p:cNvGraphicFramePr>
            <a:graphicFrameLocks noChangeAspect="1"/>
          </p:cNvGraphicFramePr>
          <p:nvPr/>
        </p:nvGraphicFramePr>
        <p:xfrm>
          <a:off x="4953000" y="3657600"/>
          <a:ext cx="2679700" cy="966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2594" name="Формула" r:id="rId10" imgW="1091880" imgH="393480" progId="Equation.3">
                  <p:embed/>
                </p:oleObj>
              </mc:Choice>
              <mc:Fallback>
                <p:oleObj name="Формула" r:id="rId10" imgW="1091880" imgH="393480" progId="Equation.3">
                  <p:embed/>
                  <p:pic>
                    <p:nvPicPr>
                      <p:cNvPr id="0" name="Object 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3000" y="3657600"/>
                        <a:ext cx="2679700" cy="966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62537" name="Group 41"/>
          <p:cNvGrpSpPr>
            <a:grpSpLocks/>
          </p:cNvGrpSpPr>
          <p:nvPr/>
        </p:nvGrpSpPr>
        <p:grpSpPr bwMode="auto">
          <a:xfrm>
            <a:off x="914400" y="2667000"/>
            <a:ext cx="2187575" cy="2562225"/>
            <a:chOff x="576" y="1680"/>
            <a:chExt cx="1378" cy="1614"/>
          </a:xfrm>
        </p:grpSpPr>
        <p:sp>
          <p:nvSpPr>
            <p:cNvPr id="362524" name="Freeform 28"/>
            <p:cNvSpPr>
              <a:spLocks/>
            </p:cNvSpPr>
            <p:nvPr/>
          </p:nvSpPr>
          <p:spPr bwMode="auto">
            <a:xfrm>
              <a:off x="829" y="1680"/>
              <a:ext cx="312" cy="52"/>
            </a:xfrm>
            <a:custGeom>
              <a:avLst/>
              <a:gdLst>
                <a:gd name="T0" fmla="*/ 0 w 312"/>
                <a:gd name="T1" fmla="*/ 8 h 52"/>
                <a:gd name="T2" fmla="*/ 91 w 312"/>
                <a:gd name="T3" fmla="*/ 46 h 52"/>
                <a:gd name="T4" fmla="*/ 216 w 312"/>
                <a:gd name="T5" fmla="*/ 44 h 52"/>
                <a:gd name="T6" fmla="*/ 312 w 312"/>
                <a:gd name="T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2" h="52">
                  <a:moveTo>
                    <a:pt x="0" y="8"/>
                  </a:moveTo>
                  <a:cubicBezTo>
                    <a:pt x="15" y="15"/>
                    <a:pt x="55" y="40"/>
                    <a:pt x="91" y="46"/>
                  </a:cubicBezTo>
                  <a:cubicBezTo>
                    <a:pt x="127" y="52"/>
                    <a:pt x="179" y="52"/>
                    <a:pt x="216" y="44"/>
                  </a:cubicBezTo>
                  <a:cubicBezTo>
                    <a:pt x="253" y="36"/>
                    <a:pt x="292" y="9"/>
                    <a:pt x="312" y="0"/>
                  </a:cubicBezTo>
                </a:path>
              </a:pathLst>
            </a:custGeom>
            <a:noFill/>
            <a:ln w="28575" cmpd="sng">
              <a:solidFill>
                <a:srgbClr val="0033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62523" name="Arc 27"/>
            <p:cNvSpPr>
              <a:spLocks/>
            </p:cNvSpPr>
            <p:nvPr/>
          </p:nvSpPr>
          <p:spPr bwMode="auto">
            <a:xfrm rot="4651424">
              <a:off x="769" y="2109"/>
              <a:ext cx="992" cy="1378"/>
            </a:xfrm>
            <a:custGeom>
              <a:avLst/>
              <a:gdLst>
                <a:gd name="G0" fmla="+- 0 0 0"/>
                <a:gd name="G1" fmla="+- 7924 0 0"/>
                <a:gd name="G2" fmla="+- 21600 0 0"/>
                <a:gd name="T0" fmla="*/ 20094 w 21600"/>
                <a:gd name="T1" fmla="*/ 0 h 29524"/>
                <a:gd name="T2" fmla="*/ 80 w 21600"/>
                <a:gd name="T3" fmla="*/ 29524 h 29524"/>
                <a:gd name="T4" fmla="*/ 0 w 21600"/>
                <a:gd name="T5" fmla="*/ 7924 h 29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9524" fill="none" extrusionOk="0">
                  <a:moveTo>
                    <a:pt x="20094" y="-1"/>
                  </a:moveTo>
                  <a:cubicBezTo>
                    <a:pt x="21089" y="2523"/>
                    <a:pt x="21600" y="5211"/>
                    <a:pt x="21600" y="7924"/>
                  </a:cubicBezTo>
                  <a:cubicBezTo>
                    <a:pt x="21600" y="19822"/>
                    <a:pt x="11978" y="29479"/>
                    <a:pt x="79" y="29523"/>
                  </a:cubicBezTo>
                </a:path>
                <a:path w="21600" h="29524" stroke="0" extrusionOk="0">
                  <a:moveTo>
                    <a:pt x="20094" y="-1"/>
                  </a:moveTo>
                  <a:cubicBezTo>
                    <a:pt x="21089" y="2523"/>
                    <a:pt x="21600" y="5211"/>
                    <a:pt x="21600" y="7924"/>
                  </a:cubicBezTo>
                  <a:cubicBezTo>
                    <a:pt x="21600" y="19822"/>
                    <a:pt x="11978" y="29479"/>
                    <a:pt x="79" y="29523"/>
                  </a:cubicBezTo>
                  <a:lnTo>
                    <a:pt x="0" y="7924"/>
                  </a:lnTo>
                  <a:close/>
                </a:path>
              </a:pathLst>
            </a:custGeom>
            <a:noFill/>
            <a:ln w="38100">
              <a:solidFill>
                <a:srgbClr val="0033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62538" name="Group 42"/>
          <p:cNvGrpSpPr>
            <a:grpSpLocks/>
          </p:cNvGrpSpPr>
          <p:nvPr/>
        </p:nvGrpSpPr>
        <p:grpSpPr bwMode="auto">
          <a:xfrm>
            <a:off x="1628775" y="2508250"/>
            <a:ext cx="1652588" cy="2749550"/>
            <a:chOff x="1026" y="1580"/>
            <a:chExt cx="1041" cy="1732"/>
          </a:xfrm>
        </p:grpSpPr>
        <p:sp>
          <p:nvSpPr>
            <p:cNvPr id="362526" name="Arc 30"/>
            <p:cNvSpPr>
              <a:spLocks/>
            </p:cNvSpPr>
            <p:nvPr/>
          </p:nvSpPr>
          <p:spPr bwMode="auto">
            <a:xfrm rot="6880086">
              <a:off x="1226" y="2471"/>
              <a:ext cx="815" cy="867"/>
            </a:xfrm>
            <a:custGeom>
              <a:avLst/>
              <a:gdLst>
                <a:gd name="G0" fmla="+- 0 0 0"/>
                <a:gd name="G1" fmla="+- 19126 0 0"/>
                <a:gd name="G2" fmla="+- 21600 0 0"/>
                <a:gd name="T0" fmla="*/ 10038 w 20086"/>
                <a:gd name="T1" fmla="*/ 0 h 19126"/>
                <a:gd name="T2" fmla="*/ 20086 w 20086"/>
                <a:gd name="T3" fmla="*/ 11182 h 19126"/>
                <a:gd name="T4" fmla="*/ 0 w 20086"/>
                <a:gd name="T5" fmla="*/ 19126 h 19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086" h="19126" fill="none" extrusionOk="0">
                  <a:moveTo>
                    <a:pt x="10037" y="0"/>
                  </a:moveTo>
                  <a:cubicBezTo>
                    <a:pt x="14618" y="2403"/>
                    <a:pt x="18183" y="6371"/>
                    <a:pt x="20086" y="11181"/>
                  </a:cubicBezTo>
                </a:path>
                <a:path w="20086" h="19126" stroke="0" extrusionOk="0">
                  <a:moveTo>
                    <a:pt x="10037" y="0"/>
                  </a:moveTo>
                  <a:cubicBezTo>
                    <a:pt x="14618" y="2403"/>
                    <a:pt x="18183" y="6371"/>
                    <a:pt x="20086" y="11181"/>
                  </a:cubicBezTo>
                  <a:lnTo>
                    <a:pt x="0" y="19126"/>
                  </a:lnTo>
                  <a:close/>
                </a:path>
              </a:pathLst>
            </a:custGeom>
            <a:noFill/>
            <a:ln w="57150">
              <a:solidFill>
                <a:srgbClr val="FF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362534" name="Group 38"/>
            <p:cNvGrpSpPr>
              <a:grpSpLocks/>
            </p:cNvGrpSpPr>
            <p:nvPr/>
          </p:nvGrpSpPr>
          <p:grpSpPr bwMode="auto">
            <a:xfrm>
              <a:off x="1026" y="1580"/>
              <a:ext cx="87" cy="79"/>
              <a:chOff x="1026" y="1580"/>
              <a:chExt cx="87" cy="79"/>
            </a:xfrm>
          </p:grpSpPr>
          <p:sp>
            <p:nvSpPr>
              <p:cNvPr id="362528" name="Freeform 32"/>
              <p:cNvSpPr>
                <a:spLocks/>
              </p:cNvSpPr>
              <p:nvPr/>
            </p:nvSpPr>
            <p:spPr bwMode="auto">
              <a:xfrm>
                <a:off x="1034" y="1607"/>
                <a:ext cx="79" cy="52"/>
              </a:xfrm>
              <a:custGeom>
                <a:avLst/>
                <a:gdLst>
                  <a:gd name="T0" fmla="*/ 0 w 79"/>
                  <a:gd name="T1" fmla="*/ 51 h 52"/>
                  <a:gd name="T2" fmla="*/ 52 w 79"/>
                  <a:gd name="T3" fmla="*/ 43 h 52"/>
                  <a:gd name="T4" fmla="*/ 79 w 79"/>
                  <a:gd name="T5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9" h="52">
                    <a:moveTo>
                      <a:pt x="0" y="51"/>
                    </a:moveTo>
                    <a:cubicBezTo>
                      <a:pt x="9" y="50"/>
                      <a:pt x="39" y="52"/>
                      <a:pt x="52" y="43"/>
                    </a:cubicBezTo>
                    <a:cubicBezTo>
                      <a:pt x="65" y="34"/>
                      <a:pt x="74" y="9"/>
                      <a:pt x="79" y="0"/>
                    </a:cubicBezTo>
                  </a:path>
                </a:pathLst>
              </a:custGeom>
              <a:noFill/>
              <a:ln w="28575" cmpd="sng">
                <a:solidFill>
                  <a:srgbClr val="FF00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2529" name="Freeform 33"/>
              <p:cNvSpPr>
                <a:spLocks/>
              </p:cNvSpPr>
              <p:nvPr/>
            </p:nvSpPr>
            <p:spPr bwMode="auto">
              <a:xfrm>
                <a:off x="1026" y="1580"/>
                <a:ext cx="67" cy="50"/>
              </a:xfrm>
              <a:custGeom>
                <a:avLst/>
                <a:gdLst>
                  <a:gd name="T0" fmla="*/ 0 w 67"/>
                  <a:gd name="T1" fmla="*/ 46 h 50"/>
                  <a:gd name="T2" fmla="*/ 40 w 67"/>
                  <a:gd name="T3" fmla="*/ 42 h 50"/>
                  <a:gd name="T4" fmla="*/ 67 w 67"/>
                  <a:gd name="T5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7" h="50">
                    <a:moveTo>
                      <a:pt x="0" y="46"/>
                    </a:moveTo>
                    <a:cubicBezTo>
                      <a:pt x="7" y="45"/>
                      <a:pt x="29" y="50"/>
                      <a:pt x="40" y="42"/>
                    </a:cubicBezTo>
                    <a:cubicBezTo>
                      <a:pt x="51" y="34"/>
                      <a:pt x="62" y="9"/>
                      <a:pt x="67" y="0"/>
                    </a:cubicBezTo>
                  </a:path>
                </a:pathLst>
              </a:custGeom>
              <a:noFill/>
              <a:ln w="28575" cmpd="sng">
                <a:solidFill>
                  <a:srgbClr val="FF00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62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mph" presetSubtype="0" repeatCount="8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" dur="500" fill="hold"/>
                                        <p:tgtEl>
                                          <p:spTgt spid="362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6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2000" fill="hold"/>
                                        <p:tgtEl>
                                          <p:spTgt spid="36251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625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625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" dur="1000"/>
                                        <p:tgtEl>
                                          <p:spTgt spid="362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62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5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5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5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625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625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625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625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625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625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625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625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625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625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625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62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625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625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2" dur="1000"/>
                                        <p:tgtEl>
                                          <p:spTgt spid="362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362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625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625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4" dur="1000"/>
                                        <p:tgtEl>
                                          <p:spTgt spid="3625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5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6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6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6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6253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625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6253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625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6253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625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6253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6253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62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62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9" dur="1000"/>
                                        <p:tgtEl>
                                          <p:spTgt spid="36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2499" grpId="0" animBg="1"/>
      <p:bldP spid="362515" grpId="0" animBg="1"/>
      <p:bldP spid="362515" grpId="1" animBg="1"/>
      <p:bldP spid="362516" grpId="0" animBg="1"/>
      <p:bldP spid="362518" grpId="0"/>
      <p:bldP spid="36251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6" name="Text Box 2"/>
          <p:cNvSpPr txBox="1">
            <a:spLocks noChangeArrowheads="1"/>
          </p:cNvSpPr>
          <p:nvPr/>
        </p:nvSpPr>
        <p:spPr bwMode="auto">
          <a:xfrm>
            <a:off x="2417763" y="3359150"/>
            <a:ext cx="4206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400"/>
              <a:t>О</a:t>
            </a:r>
          </a:p>
        </p:txBody>
      </p:sp>
      <p:grpSp>
        <p:nvGrpSpPr>
          <p:cNvPr id="364553" name="Group 9"/>
          <p:cNvGrpSpPr>
            <a:grpSpLocks/>
          </p:cNvGrpSpPr>
          <p:nvPr/>
        </p:nvGrpSpPr>
        <p:grpSpPr bwMode="auto">
          <a:xfrm>
            <a:off x="76200" y="152400"/>
            <a:ext cx="8991600" cy="6515100"/>
            <a:chOff x="168" y="176"/>
            <a:chExt cx="5408" cy="3928"/>
          </a:xfrm>
        </p:grpSpPr>
        <p:sp>
          <p:nvSpPr>
            <p:cNvPr id="364554" name="Freeform 10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>
                <a:gd name="T0" fmla="*/ 0 w 4864"/>
                <a:gd name="T1" fmla="*/ 0 h 1"/>
                <a:gd name="T2" fmla="*/ 4864 w 4864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64555" name="Freeform 11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>
                <a:gd name="T0" fmla="*/ 0 w 4848"/>
                <a:gd name="T1" fmla="*/ 0 h 1"/>
                <a:gd name="T2" fmla="*/ 4848 w 4848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64556" name="Freeform 12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>
                <a:gd name="T0" fmla="*/ 0 w 1"/>
                <a:gd name="T1" fmla="*/ 0 h 3376"/>
                <a:gd name="T2" fmla="*/ 0 w 1"/>
                <a:gd name="T3" fmla="*/ 3376 h 3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64557" name="Freeform 13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>
                <a:gd name="T0" fmla="*/ 0 w 16"/>
                <a:gd name="T1" fmla="*/ 0 h 3376"/>
                <a:gd name="T2" fmla="*/ 16 w 16"/>
                <a:gd name="T3" fmla="*/ 3376 h 3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64558" name="Freeform 14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64559" name="Freeform 15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64560" name="Freeform 16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64561" name="Freeform 17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64562" name="Oval 18"/>
          <p:cNvSpPr>
            <a:spLocks noChangeArrowheads="1"/>
          </p:cNvSpPr>
          <p:nvPr/>
        </p:nvSpPr>
        <p:spPr bwMode="auto">
          <a:xfrm>
            <a:off x="1143000" y="2209800"/>
            <a:ext cx="3216275" cy="31623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64563" name="Oval 19"/>
          <p:cNvSpPr>
            <a:spLocks noChangeArrowheads="1"/>
          </p:cNvSpPr>
          <p:nvPr/>
        </p:nvSpPr>
        <p:spPr bwMode="auto">
          <a:xfrm>
            <a:off x="2701925" y="3692525"/>
            <a:ext cx="98425" cy="9842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364565" name="Object 21"/>
          <p:cNvGraphicFramePr>
            <a:graphicFrameLocks noChangeAspect="1"/>
          </p:cNvGraphicFramePr>
          <p:nvPr/>
        </p:nvGraphicFramePr>
        <p:xfrm>
          <a:off x="4497388" y="32448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4608" name="Формула" r:id="rId4" imgW="114120" imgH="215640" progId="Equation.3">
                  <p:embed/>
                </p:oleObj>
              </mc:Choice>
              <mc:Fallback>
                <p:oleObj name="Формула" r:id="rId4" imgW="114120" imgH="215640" progId="Equation.3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7388" y="32448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4582" name="Rectangle 38"/>
          <p:cNvSpPr>
            <a:spLocks noChangeArrowheads="1"/>
          </p:cNvSpPr>
          <p:nvPr/>
        </p:nvSpPr>
        <p:spPr bwMode="auto">
          <a:xfrm>
            <a:off x="1905000" y="838200"/>
            <a:ext cx="67818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Вписанные углы, </a:t>
            </a:r>
          </a:p>
          <a:p>
            <a:r>
              <a:rPr lang="ru-RU"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опирающиеся на одну и ту же дугу, равны.</a:t>
            </a:r>
          </a:p>
        </p:txBody>
      </p:sp>
      <p:sp>
        <p:nvSpPr>
          <p:cNvPr id="364583" name="Rectangle 39"/>
          <p:cNvSpPr>
            <a:spLocks noChangeArrowheads="1"/>
          </p:cNvSpPr>
          <p:nvPr/>
        </p:nvSpPr>
        <p:spPr bwMode="auto">
          <a:xfrm>
            <a:off x="609600" y="381000"/>
            <a:ext cx="2286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rPr>
              <a:t>Следствие 1</a:t>
            </a:r>
            <a:endParaRPr lang="ru-RU" sz="2400" b="1">
              <a:solidFill>
                <a:srgbClr val="0099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anose="020B0604030504040204" pitchFamily="34" charset="0"/>
            </a:endParaRPr>
          </a:p>
        </p:txBody>
      </p:sp>
      <p:sp>
        <p:nvSpPr>
          <p:cNvPr id="364585" name="Freeform 41"/>
          <p:cNvSpPr>
            <a:spLocks/>
          </p:cNvSpPr>
          <p:nvPr/>
        </p:nvSpPr>
        <p:spPr bwMode="auto">
          <a:xfrm>
            <a:off x="1844675" y="2286000"/>
            <a:ext cx="1930400" cy="2819400"/>
          </a:xfrm>
          <a:custGeom>
            <a:avLst/>
            <a:gdLst>
              <a:gd name="T0" fmla="*/ 0 w 1216"/>
              <a:gd name="T1" fmla="*/ 1776 h 1776"/>
              <a:gd name="T2" fmla="*/ 288 w 1216"/>
              <a:gd name="T3" fmla="*/ 0 h 1776"/>
              <a:gd name="T4" fmla="*/ 1216 w 1216"/>
              <a:gd name="T5" fmla="*/ 1736 h 17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16" h="1776">
                <a:moveTo>
                  <a:pt x="0" y="1776"/>
                </a:moveTo>
                <a:lnTo>
                  <a:pt x="288" y="0"/>
                </a:lnTo>
                <a:lnTo>
                  <a:pt x="1216" y="1736"/>
                </a:lnTo>
              </a:path>
            </a:pathLst>
          </a:custGeom>
          <a:noFill/>
          <a:ln w="19050" cmpd="sng">
            <a:solidFill>
              <a:srgbClr val="800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64586" name="Freeform 42"/>
          <p:cNvSpPr>
            <a:spLocks/>
          </p:cNvSpPr>
          <p:nvPr/>
        </p:nvSpPr>
        <p:spPr bwMode="auto">
          <a:xfrm>
            <a:off x="1844675" y="2590800"/>
            <a:ext cx="1981200" cy="2514600"/>
          </a:xfrm>
          <a:custGeom>
            <a:avLst/>
            <a:gdLst>
              <a:gd name="T0" fmla="*/ 0 w 1248"/>
              <a:gd name="T1" fmla="*/ 1584 h 1584"/>
              <a:gd name="T2" fmla="*/ 1248 w 1248"/>
              <a:gd name="T3" fmla="*/ 0 h 1584"/>
              <a:gd name="T4" fmla="*/ 1200 w 1248"/>
              <a:gd name="T5" fmla="*/ 1536 h 15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48" h="1584">
                <a:moveTo>
                  <a:pt x="0" y="1584"/>
                </a:moveTo>
                <a:lnTo>
                  <a:pt x="1248" y="0"/>
                </a:lnTo>
                <a:lnTo>
                  <a:pt x="1200" y="1536"/>
                </a:lnTo>
              </a:path>
            </a:pathLst>
          </a:custGeom>
          <a:noFill/>
          <a:ln w="19050" cmpd="sng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64587" name="Freeform 43"/>
          <p:cNvSpPr>
            <a:spLocks/>
          </p:cNvSpPr>
          <p:nvPr/>
        </p:nvSpPr>
        <p:spPr bwMode="auto">
          <a:xfrm>
            <a:off x="1854200" y="3962400"/>
            <a:ext cx="2505075" cy="1117600"/>
          </a:xfrm>
          <a:custGeom>
            <a:avLst/>
            <a:gdLst>
              <a:gd name="T0" fmla="*/ 0 w 1578"/>
              <a:gd name="T1" fmla="*/ 704 h 704"/>
              <a:gd name="T2" fmla="*/ 1578 w 1578"/>
              <a:gd name="T3" fmla="*/ 0 h 704"/>
              <a:gd name="T4" fmla="*/ 1194 w 1578"/>
              <a:gd name="T5" fmla="*/ 672 h 7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78" h="704">
                <a:moveTo>
                  <a:pt x="0" y="704"/>
                </a:moveTo>
                <a:lnTo>
                  <a:pt x="1578" y="0"/>
                </a:lnTo>
                <a:lnTo>
                  <a:pt x="1194" y="672"/>
                </a:lnTo>
              </a:path>
            </a:pathLst>
          </a:custGeom>
          <a:noFill/>
          <a:ln w="19050" cmpd="sng">
            <a:solidFill>
              <a:srgbClr val="A5002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64590" name="Text Box 46"/>
          <p:cNvSpPr txBox="1">
            <a:spLocks noChangeArrowheads="1"/>
          </p:cNvSpPr>
          <p:nvPr/>
        </p:nvSpPr>
        <p:spPr bwMode="auto">
          <a:xfrm>
            <a:off x="4343400" y="3733800"/>
            <a:ext cx="5000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</a:t>
            </a:r>
          </a:p>
        </p:txBody>
      </p:sp>
      <p:sp>
        <p:nvSpPr>
          <p:cNvPr id="364591" name="Text Box 47"/>
          <p:cNvSpPr txBox="1">
            <a:spLocks noChangeArrowheads="1"/>
          </p:cNvSpPr>
          <p:nvPr/>
        </p:nvSpPr>
        <p:spPr bwMode="auto">
          <a:xfrm>
            <a:off x="3810000" y="2133600"/>
            <a:ext cx="5000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</a:t>
            </a:r>
            <a:endParaRPr lang="ru-RU" sz="2400" b="1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64592" name="Text Box 48"/>
          <p:cNvSpPr txBox="1">
            <a:spLocks noChangeArrowheads="1"/>
          </p:cNvSpPr>
          <p:nvPr/>
        </p:nvSpPr>
        <p:spPr bwMode="auto">
          <a:xfrm>
            <a:off x="1981200" y="1752600"/>
            <a:ext cx="5000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</a:t>
            </a:r>
            <a:endParaRPr lang="ru-RU" sz="2400" b="1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364594" name="Group 50"/>
          <p:cNvGrpSpPr>
            <a:grpSpLocks/>
          </p:cNvGrpSpPr>
          <p:nvPr/>
        </p:nvGrpSpPr>
        <p:grpSpPr bwMode="auto">
          <a:xfrm>
            <a:off x="1066800" y="2514600"/>
            <a:ext cx="3167063" cy="2971800"/>
            <a:chOff x="672" y="1584"/>
            <a:chExt cx="1995" cy="1872"/>
          </a:xfrm>
        </p:grpSpPr>
        <p:sp>
          <p:nvSpPr>
            <p:cNvPr id="364584" name="Freeform 40"/>
            <p:cNvSpPr>
              <a:spLocks/>
            </p:cNvSpPr>
            <p:nvPr/>
          </p:nvSpPr>
          <p:spPr bwMode="auto">
            <a:xfrm>
              <a:off x="918" y="1790"/>
              <a:ext cx="1456" cy="1420"/>
            </a:xfrm>
            <a:custGeom>
              <a:avLst/>
              <a:gdLst>
                <a:gd name="T0" fmla="*/ 240 w 1456"/>
                <a:gd name="T1" fmla="*/ 1420 h 1420"/>
                <a:gd name="T2" fmla="*/ 0 w 1456"/>
                <a:gd name="T3" fmla="*/ 0 h 1420"/>
                <a:gd name="T4" fmla="*/ 1456 w 1456"/>
                <a:gd name="T5" fmla="*/ 1368 h 1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56" h="1420">
                  <a:moveTo>
                    <a:pt x="240" y="1420"/>
                  </a:moveTo>
                  <a:lnTo>
                    <a:pt x="0" y="0"/>
                  </a:lnTo>
                  <a:lnTo>
                    <a:pt x="1456" y="1368"/>
                  </a:lnTo>
                </a:path>
              </a:pathLst>
            </a:custGeom>
            <a:noFill/>
            <a:ln w="19050" cmpd="sng">
              <a:solidFill>
                <a:srgbClr val="0033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64588" name="Text Box 44"/>
            <p:cNvSpPr txBox="1">
              <a:spLocks noChangeArrowheads="1"/>
            </p:cNvSpPr>
            <p:nvPr/>
          </p:nvSpPr>
          <p:spPr bwMode="auto">
            <a:xfrm>
              <a:off x="816" y="3168"/>
              <a:ext cx="31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ru-RU" sz="24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А</a:t>
              </a:r>
            </a:p>
          </p:txBody>
        </p:sp>
        <p:sp>
          <p:nvSpPr>
            <p:cNvPr id="364589" name="Text Box 45"/>
            <p:cNvSpPr txBox="1">
              <a:spLocks noChangeArrowheads="1"/>
            </p:cNvSpPr>
            <p:nvPr/>
          </p:nvSpPr>
          <p:spPr bwMode="auto">
            <a:xfrm>
              <a:off x="2352" y="3168"/>
              <a:ext cx="31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ru-RU" sz="24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С</a:t>
              </a:r>
            </a:p>
          </p:txBody>
        </p:sp>
        <p:sp>
          <p:nvSpPr>
            <p:cNvPr id="364593" name="Text Box 49"/>
            <p:cNvSpPr txBox="1">
              <a:spLocks noChangeArrowheads="1"/>
            </p:cNvSpPr>
            <p:nvPr/>
          </p:nvSpPr>
          <p:spPr bwMode="auto">
            <a:xfrm>
              <a:off x="672" y="1584"/>
              <a:ext cx="31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24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</a:t>
              </a:r>
              <a:endParaRPr lang="ru-RU"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  <p:sp>
        <p:nvSpPr>
          <p:cNvPr id="364564" name="Arc 20"/>
          <p:cNvSpPr>
            <a:spLocks/>
          </p:cNvSpPr>
          <p:nvPr/>
        </p:nvSpPr>
        <p:spPr bwMode="auto">
          <a:xfrm rot="4777787">
            <a:off x="1926431" y="3631407"/>
            <a:ext cx="1585913" cy="1905000"/>
          </a:xfrm>
          <a:custGeom>
            <a:avLst/>
            <a:gdLst>
              <a:gd name="G0" fmla="+- 0 0 0"/>
              <a:gd name="G1" fmla="+- 10319 0 0"/>
              <a:gd name="G2" fmla="+- 21600 0 0"/>
              <a:gd name="T0" fmla="*/ 18976 w 21600"/>
              <a:gd name="T1" fmla="*/ 0 h 25696"/>
              <a:gd name="T2" fmla="*/ 15169 w 21600"/>
              <a:gd name="T3" fmla="*/ 25696 h 25696"/>
              <a:gd name="T4" fmla="*/ 0 w 21600"/>
              <a:gd name="T5" fmla="*/ 10319 h 256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5696" fill="none" extrusionOk="0">
                <a:moveTo>
                  <a:pt x="18975" y="0"/>
                </a:moveTo>
                <a:cubicBezTo>
                  <a:pt x="20697" y="3166"/>
                  <a:pt x="21600" y="6714"/>
                  <a:pt x="21600" y="10319"/>
                </a:cubicBezTo>
                <a:cubicBezTo>
                  <a:pt x="21600" y="16098"/>
                  <a:pt x="19283" y="21637"/>
                  <a:pt x="15169" y="25696"/>
                </a:cubicBezTo>
              </a:path>
              <a:path w="21600" h="25696" stroke="0" extrusionOk="0">
                <a:moveTo>
                  <a:pt x="18975" y="0"/>
                </a:moveTo>
                <a:cubicBezTo>
                  <a:pt x="20697" y="3166"/>
                  <a:pt x="21600" y="6714"/>
                  <a:pt x="21600" y="10319"/>
                </a:cubicBezTo>
                <a:cubicBezTo>
                  <a:pt x="21600" y="16098"/>
                  <a:pt x="19283" y="21637"/>
                  <a:pt x="15169" y="25696"/>
                </a:cubicBezTo>
                <a:lnTo>
                  <a:pt x="0" y="10319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64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364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5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5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5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645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645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645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6459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6459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6459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6459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6459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6459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6459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6459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1000"/>
                                        <p:tgtEl>
                                          <p:spTgt spid="364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5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5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5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645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645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645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6459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6459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6459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6459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6459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6459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6459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6459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1000"/>
                                        <p:tgtEl>
                                          <p:spTgt spid="364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5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5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5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645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645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645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6459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6459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6459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6459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6459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6459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6459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6459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2000"/>
                                        <p:tgtEl>
                                          <p:spTgt spid="364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36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4582" grpId="0"/>
      <p:bldP spid="364585" grpId="0" animBg="1"/>
      <p:bldP spid="364586" grpId="0" animBg="1"/>
      <p:bldP spid="364587" grpId="0" animBg="1"/>
      <p:bldP spid="364590" grpId="0"/>
      <p:bldP spid="364591" grpId="0"/>
      <p:bldP spid="364592" grpId="0"/>
      <p:bldP spid="36456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9" name="Freeform 29"/>
          <p:cNvSpPr>
            <a:spLocks/>
          </p:cNvSpPr>
          <p:nvPr/>
        </p:nvSpPr>
        <p:spPr bwMode="auto">
          <a:xfrm>
            <a:off x="1166813" y="3538538"/>
            <a:ext cx="3181350" cy="400050"/>
          </a:xfrm>
          <a:custGeom>
            <a:avLst/>
            <a:gdLst>
              <a:gd name="T0" fmla="*/ 0 w 2004"/>
              <a:gd name="T1" fmla="*/ 252 h 252"/>
              <a:gd name="T2" fmla="*/ 2004 w 2004"/>
              <a:gd name="T3" fmla="*/ 0 h 252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004" h="252">
                <a:moveTo>
                  <a:pt x="0" y="252"/>
                </a:moveTo>
                <a:lnTo>
                  <a:pt x="2004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68642" name="Text Box 2"/>
          <p:cNvSpPr txBox="1">
            <a:spLocks noChangeArrowheads="1"/>
          </p:cNvSpPr>
          <p:nvPr/>
        </p:nvSpPr>
        <p:spPr bwMode="auto">
          <a:xfrm>
            <a:off x="2417763" y="3359150"/>
            <a:ext cx="4206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400"/>
              <a:t>О</a:t>
            </a:r>
          </a:p>
        </p:txBody>
      </p:sp>
      <p:grpSp>
        <p:nvGrpSpPr>
          <p:cNvPr id="368643" name="Group 3"/>
          <p:cNvGrpSpPr>
            <a:grpSpLocks/>
          </p:cNvGrpSpPr>
          <p:nvPr/>
        </p:nvGrpSpPr>
        <p:grpSpPr bwMode="auto">
          <a:xfrm>
            <a:off x="76200" y="152400"/>
            <a:ext cx="8991600" cy="6515100"/>
            <a:chOff x="168" y="176"/>
            <a:chExt cx="5408" cy="3928"/>
          </a:xfrm>
        </p:grpSpPr>
        <p:sp>
          <p:nvSpPr>
            <p:cNvPr id="368644" name="Freeform 4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>
                <a:gd name="T0" fmla="*/ 0 w 4864"/>
                <a:gd name="T1" fmla="*/ 0 h 1"/>
                <a:gd name="T2" fmla="*/ 4864 w 4864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68645" name="Freeform 5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>
                <a:gd name="T0" fmla="*/ 0 w 4848"/>
                <a:gd name="T1" fmla="*/ 0 h 1"/>
                <a:gd name="T2" fmla="*/ 4848 w 4848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68646" name="Freeform 6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>
                <a:gd name="T0" fmla="*/ 0 w 1"/>
                <a:gd name="T1" fmla="*/ 0 h 3376"/>
                <a:gd name="T2" fmla="*/ 0 w 1"/>
                <a:gd name="T3" fmla="*/ 3376 h 3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68647" name="Freeform 7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>
                <a:gd name="T0" fmla="*/ 0 w 16"/>
                <a:gd name="T1" fmla="*/ 0 h 3376"/>
                <a:gd name="T2" fmla="*/ 16 w 16"/>
                <a:gd name="T3" fmla="*/ 3376 h 3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68648" name="Freeform 8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68649" name="Freeform 9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68650" name="Freeform 10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68651" name="Freeform 11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68652" name="Oval 12"/>
          <p:cNvSpPr>
            <a:spLocks noChangeArrowheads="1"/>
          </p:cNvSpPr>
          <p:nvPr/>
        </p:nvSpPr>
        <p:spPr bwMode="auto">
          <a:xfrm>
            <a:off x="1143000" y="2209800"/>
            <a:ext cx="3216275" cy="31623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68653" name="Oval 13"/>
          <p:cNvSpPr>
            <a:spLocks noChangeArrowheads="1"/>
          </p:cNvSpPr>
          <p:nvPr/>
        </p:nvSpPr>
        <p:spPr bwMode="auto">
          <a:xfrm>
            <a:off x="2701925" y="3692525"/>
            <a:ext cx="98425" cy="9842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368654" name="Object 14"/>
          <p:cNvGraphicFramePr>
            <a:graphicFrameLocks noChangeAspect="1"/>
          </p:cNvGraphicFramePr>
          <p:nvPr/>
        </p:nvGraphicFramePr>
        <p:xfrm>
          <a:off x="4497388" y="32448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693" name="Формула" r:id="rId4" imgW="114120" imgH="215640" progId="Equation.3">
                  <p:embed/>
                </p:oleObj>
              </mc:Choice>
              <mc:Fallback>
                <p:oleObj name="Формула" r:id="rId4" imgW="114120" imgH="215640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7388" y="32448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8655" name="Rectangle 15"/>
          <p:cNvSpPr>
            <a:spLocks noChangeArrowheads="1"/>
          </p:cNvSpPr>
          <p:nvPr/>
        </p:nvSpPr>
        <p:spPr bwMode="auto">
          <a:xfrm>
            <a:off x="3276600" y="838200"/>
            <a:ext cx="54864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Вписанный угол, опирающийся на полуокружность – прямой.</a:t>
            </a:r>
          </a:p>
        </p:txBody>
      </p:sp>
      <p:sp>
        <p:nvSpPr>
          <p:cNvPr id="368656" name="Rectangle 16"/>
          <p:cNvSpPr>
            <a:spLocks noChangeArrowheads="1"/>
          </p:cNvSpPr>
          <p:nvPr/>
        </p:nvSpPr>
        <p:spPr bwMode="auto">
          <a:xfrm>
            <a:off x="609600" y="381000"/>
            <a:ext cx="2286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rPr>
              <a:t>Следствие 2</a:t>
            </a:r>
            <a:endParaRPr lang="ru-RU" sz="2400" b="1">
              <a:solidFill>
                <a:srgbClr val="0099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anose="020B0604030504040204" pitchFamily="34" charset="0"/>
            </a:endParaRPr>
          </a:p>
        </p:txBody>
      </p:sp>
      <p:sp>
        <p:nvSpPr>
          <p:cNvPr id="368660" name="Text Box 20"/>
          <p:cNvSpPr txBox="1">
            <a:spLocks noChangeArrowheads="1"/>
          </p:cNvSpPr>
          <p:nvPr/>
        </p:nvSpPr>
        <p:spPr bwMode="auto">
          <a:xfrm>
            <a:off x="4343400" y="3276600"/>
            <a:ext cx="5000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</a:t>
            </a:r>
          </a:p>
        </p:txBody>
      </p:sp>
      <p:grpSp>
        <p:nvGrpSpPr>
          <p:cNvPr id="368676" name="Group 36"/>
          <p:cNvGrpSpPr>
            <a:grpSpLocks/>
          </p:cNvGrpSpPr>
          <p:nvPr/>
        </p:nvGrpSpPr>
        <p:grpSpPr bwMode="auto">
          <a:xfrm>
            <a:off x="1176338" y="2133600"/>
            <a:ext cx="3152775" cy="1785938"/>
            <a:chOff x="741" y="1344"/>
            <a:chExt cx="1986" cy="1125"/>
          </a:xfrm>
        </p:grpSpPr>
        <p:sp>
          <p:nvSpPr>
            <p:cNvPr id="368658" name="Freeform 18"/>
            <p:cNvSpPr>
              <a:spLocks/>
            </p:cNvSpPr>
            <p:nvPr/>
          </p:nvSpPr>
          <p:spPr bwMode="auto">
            <a:xfrm>
              <a:off x="741" y="1641"/>
              <a:ext cx="1986" cy="828"/>
            </a:xfrm>
            <a:custGeom>
              <a:avLst/>
              <a:gdLst>
                <a:gd name="T0" fmla="*/ 0 w 1986"/>
                <a:gd name="T1" fmla="*/ 828 h 828"/>
                <a:gd name="T2" fmla="*/ 1662 w 1986"/>
                <a:gd name="T3" fmla="*/ 0 h 828"/>
                <a:gd name="T4" fmla="*/ 1986 w 1986"/>
                <a:gd name="T5" fmla="*/ 570 h 8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86" h="828">
                  <a:moveTo>
                    <a:pt x="0" y="828"/>
                  </a:moveTo>
                  <a:lnTo>
                    <a:pt x="1662" y="0"/>
                  </a:lnTo>
                  <a:lnTo>
                    <a:pt x="1986" y="570"/>
                  </a:lnTo>
                </a:path>
              </a:pathLst>
            </a:custGeom>
            <a:noFill/>
            <a:ln w="19050" cmpd="sng">
              <a:solidFill>
                <a:srgbClr val="0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68661" name="Text Box 21"/>
            <p:cNvSpPr txBox="1">
              <a:spLocks noChangeArrowheads="1"/>
            </p:cNvSpPr>
            <p:nvPr/>
          </p:nvSpPr>
          <p:spPr bwMode="auto">
            <a:xfrm>
              <a:off x="2400" y="1344"/>
              <a:ext cx="31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24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N</a:t>
              </a:r>
              <a:endParaRPr lang="ru-RU"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  <p:grpSp>
        <p:nvGrpSpPr>
          <p:cNvPr id="368675" name="Group 35"/>
          <p:cNvGrpSpPr>
            <a:grpSpLocks/>
          </p:cNvGrpSpPr>
          <p:nvPr/>
        </p:nvGrpSpPr>
        <p:grpSpPr bwMode="auto">
          <a:xfrm>
            <a:off x="1157288" y="1752600"/>
            <a:ext cx="3181350" cy="2195513"/>
            <a:chOff x="729" y="1104"/>
            <a:chExt cx="2004" cy="1383"/>
          </a:xfrm>
        </p:grpSpPr>
        <p:sp>
          <p:nvSpPr>
            <p:cNvPr id="368657" name="Freeform 17"/>
            <p:cNvSpPr>
              <a:spLocks/>
            </p:cNvSpPr>
            <p:nvPr/>
          </p:nvSpPr>
          <p:spPr bwMode="auto">
            <a:xfrm>
              <a:off x="729" y="1440"/>
              <a:ext cx="2004" cy="1047"/>
            </a:xfrm>
            <a:custGeom>
              <a:avLst/>
              <a:gdLst>
                <a:gd name="T0" fmla="*/ 0 w 2004"/>
                <a:gd name="T1" fmla="*/ 1047 h 1047"/>
                <a:gd name="T2" fmla="*/ 721 w 2004"/>
                <a:gd name="T3" fmla="*/ 0 h 1047"/>
                <a:gd name="T4" fmla="*/ 2004 w 2004"/>
                <a:gd name="T5" fmla="*/ 789 h 10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04" h="1047">
                  <a:moveTo>
                    <a:pt x="0" y="1047"/>
                  </a:moveTo>
                  <a:lnTo>
                    <a:pt x="721" y="0"/>
                  </a:lnTo>
                  <a:lnTo>
                    <a:pt x="2004" y="789"/>
                  </a:lnTo>
                </a:path>
              </a:pathLst>
            </a:custGeom>
            <a:noFill/>
            <a:ln w="19050" cmpd="sng">
              <a:solidFill>
                <a:srgbClr val="8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68662" name="Text Box 22"/>
            <p:cNvSpPr txBox="1">
              <a:spLocks noChangeArrowheads="1"/>
            </p:cNvSpPr>
            <p:nvPr/>
          </p:nvSpPr>
          <p:spPr bwMode="auto">
            <a:xfrm>
              <a:off x="1344" y="1104"/>
              <a:ext cx="31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24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M</a:t>
              </a:r>
              <a:endParaRPr lang="ru-RU"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  <p:sp>
        <p:nvSpPr>
          <p:cNvPr id="368665" name="Text Box 25"/>
          <p:cNvSpPr txBox="1">
            <a:spLocks noChangeArrowheads="1"/>
          </p:cNvSpPr>
          <p:nvPr/>
        </p:nvSpPr>
        <p:spPr bwMode="auto">
          <a:xfrm>
            <a:off x="609600" y="3657600"/>
            <a:ext cx="5000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</a:t>
            </a:r>
          </a:p>
        </p:txBody>
      </p:sp>
      <p:grpSp>
        <p:nvGrpSpPr>
          <p:cNvPr id="368677" name="Group 37"/>
          <p:cNvGrpSpPr>
            <a:grpSpLocks/>
          </p:cNvGrpSpPr>
          <p:nvPr/>
        </p:nvGrpSpPr>
        <p:grpSpPr bwMode="auto">
          <a:xfrm>
            <a:off x="1195388" y="3557588"/>
            <a:ext cx="3162300" cy="2081212"/>
            <a:chOff x="753" y="2241"/>
            <a:chExt cx="1992" cy="1311"/>
          </a:xfrm>
        </p:grpSpPr>
        <p:sp>
          <p:nvSpPr>
            <p:cNvPr id="368659" name="Freeform 19"/>
            <p:cNvSpPr>
              <a:spLocks/>
            </p:cNvSpPr>
            <p:nvPr/>
          </p:nvSpPr>
          <p:spPr bwMode="auto">
            <a:xfrm>
              <a:off x="753" y="2241"/>
              <a:ext cx="1992" cy="1002"/>
            </a:xfrm>
            <a:custGeom>
              <a:avLst/>
              <a:gdLst>
                <a:gd name="T0" fmla="*/ 0 w 1992"/>
                <a:gd name="T1" fmla="*/ 258 h 1002"/>
                <a:gd name="T2" fmla="*/ 486 w 1992"/>
                <a:gd name="T3" fmla="*/ 1002 h 1002"/>
                <a:gd name="T4" fmla="*/ 1992 w 1992"/>
                <a:gd name="T5" fmla="*/ 0 h 1002"/>
                <a:gd name="T6" fmla="*/ 1986 w 1992"/>
                <a:gd name="T7" fmla="*/ 6 h 10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92" h="1002">
                  <a:moveTo>
                    <a:pt x="0" y="258"/>
                  </a:moveTo>
                  <a:lnTo>
                    <a:pt x="486" y="1002"/>
                  </a:lnTo>
                  <a:lnTo>
                    <a:pt x="1992" y="0"/>
                  </a:lnTo>
                  <a:lnTo>
                    <a:pt x="1986" y="6"/>
                  </a:lnTo>
                </a:path>
              </a:pathLst>
            </a:custGeom>
            <a:noFill/>
            <a:ln w="19050" cmpd="sng">
              <a:solidFill>
                <a:srgbClr val="A5002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68666" name="Text Box 26"/>
            <p:cNvSpPr txBox="1">
              <a:spLocks noChangeArrowheads="1"/>
            </p:cNvSpPr>
            <p:nvPr/>
          </p:nvSpPr>
          <p:spPr bwMode="auto">
            <a:xfrm>
              <a:off x="1008" y="3264"/>
              <a:ext cx="31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ru-RU" sz="24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С</a:t>
              </a:r>
            </a:p>
          </p:txBody>
        </p:sp>
      </p:grpSp>
      <p:grpSp>
        <p:nvGrpSpPr>
          <p:cNvPr id="368674" name="Group 34"/>
          <p:cNvGrpSpPr>
            <a:grpSpLocks/>
          </p:cNvGrpSpPr>
          <p:nvPr/>
        </p:nvGrpSpPr>
        <p:grpSpPr bwMode="auto">
          <a:xfrm>
            <a:off x="1066800" y="2514600"/>
            <a:ext cx="3252788" cy="1414463"/>
            <a:chOff x="672" y="1584"/>
            <a:chExt cx="2049" cy="891"/>
          </a:xfrm>
        </p:grpSpPr>
        <p:sp>
          <p:nvSpPr>
            <p:cNvPr id="368664" name="Freeform 24"/>
            <p:cNvSpPr>
              <a:spLocks/>
            </p:cNvSpPr>
            <p:nvPr/>
          </p:nvSpPr>
          <p:spPr bwMode="auto">
            <a:xfrm>
              <a:off x="735" y="1790"/>
              <a:ext cx="1986" cy="685"/>
            </a:xfrm>
            <a:custGeom>
              <a:avLst/>
              <a:gdLst>
                <a:gd name="T0" fmla="*/ 0 w 1986"/>
                <a:gd name="T1" fmla="*/ 685 h 685"/>
                <a:gd name="T2" fmla="*/ 183 w 1986"/>
                <a:gd name="T3" fmla="*/ 0 h 685"/>
                <a:gd name="T4" fmla="*/ 1986 w 1986"/>
                <a:gd name="T5" fmla="*/ 439 h 6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86" h="685">
                  <a:moveTo>
                    <a:pt x="0" y="685"/>
                  </a:moveTo>
                  <a:lnTo>
                    <a:pt x="183" y="0"/>
                  </a:lnTo>
                  <a:lnTo>
                    <a:pt x="1986" y="439"/>
                  </a:lnTo>
                </a:path>
              </a:pathLst>
            </a:custGeom>
            <a:noFill/>
            <a:ln w="19050" cmpd="sng">
              <a:solidFill>
                <a:srgbClr val="0033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68667" name="Text Box 27"/>
            <p:cNvSpPr txBox="1">
              <a:spLocks noChangeArrowheads="1"/>
            </p:cNvSpPr>
            <p:nvPr/>
          </p:nvSpPr>
          <p:spPr bwMode="auto">
            <a:xfrm>
              <a:off x="672" y="1584"/>
              <a:ext cx="31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24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</a:t>
              </a:r>
              <a:endParaRPr lang="ru-RU"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  <p:sp>
        <p:nvSpPr>
          <p:cNvPr id="368668" name="Arc 28"/>
          <p:cNvSpPr>
            <a:spLocks/>
          </p:cNvSpPr>
          <p:nvPr/>
        </p:nvSpPr>
        <p:spPr bwMode="auto">
          <a:xfrm rot="4777787">
            <a:off x="2047081" y="2894807"/>
            <a:ext cx="1698625" cy="3201988"/>
          </a:xfrm>
          <a:custGeom>
            <a:avLst/>
            <a:gdLst>
              <a:gd name="G0" fmla="+- 1528 0 0"/>
              <a:gd name="G1" fmla="+- 21579 0 0"/>
              <a:gd name="G2" fmla="+- 21600 0 0"/>
              <a:gd name="T0" fmla="*/ 2490 w 23128"/>
              <a:gd name="T1" fmla="*/ 0 h 43179"/>
              <a:gd name="T2" fmla="*/ 0 w 23128"/>
              <a:gd name="T3" fmla="*/ 43125 h 43179"/>
              <a:gd name="T4" fmla="*/ 1528 w 23128"/>
              <a:gd name="T5" fmla="*/ 21579 h 43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3128" h="43179" fill="none" extrusionOk="0">
                <a:moveTo>
                  <a:pt x="2489" y="0"/>
                </a:moveTo>
                <a:cubicBezTo>
                  <a:pt x="14033" y="515"/>
                  <a:pt x="23128" y="10023"/>
                  <a:pt x="23128" y="21579"/>
                </a:cubicBezTo>
                <a:cubicBezTo>
                  <a:pt x="23128" y="33508"/>
                  <a:pt x="13457" y="43179"/>
                  <a:pt x="1528" y="43179"/>
                </a:cubicBezTo>
                <a:cubicBezTo>
                  <a:pt x="1018" y="43179"/>
                  <a:pt x="508" y="43160"/>
                  <a:pt x="0" y="43124"/>
                </a:cubicBezTo>
              </a:path>
              <a:path w="23128" h="43179" stroke="0" extrusionOk="0">
                <a:moveTo>
                  <a:pt x="2489" y="0"/>
                </a:moveTo>
                <a:cubicBezTo>
                  <a:pt x="14033" y="515"/>
                  <a:pt x="23128" y="10023"/>
                  <a:pt x="23128" y="21579"/>
                </a:cubicBezTo>
                <a:cubicBezTo>
                  <a:pt x="23128" y="33508"/>
                  <a:pt x="13457" y="43179"/>
                  <a:pt x="1528" y="43179"/>
                </a:cubicBezTo>
                <a:cubicBezTo>
                  <a:pt x="1018" y="43179"/>
                  <a:pt x="508" y="43160"/>
                  <a:pt x="0" y="43124"/>
                </a:cubicBezTo>
                <a:lnTo>
                  <a:pt x="1528" y="21579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grpSp>
        <p:nvGrpSpPr>
          <p:cNvPr id="368678" name="Group 38"/>
          <p:cNvGrpSpPr>
            <a:grpSpLocks/>
          </p:cNvGrpSpPr>
          <p:nvPr/>
        </p:nvGrpSpPr>
        <p:grpSpPr bwMode="auto">
          <a:xfrm>
            <a:off x="1423988" y="2376488"/>
            <a:ext cx="2457450" cy="647700"/>
            <a:chOff x="897" y="1497"/>
            <a:chExt cx="1548" cy="408"/>
          </a:xfrm>
        </p:grpSpPr>
        <p:sp>
          <p:nvSpPr>
            <p:cNvPr id="368670" name="Freeform 30"/>
            <p:cNvSpPr>
              <a:spLocks/>
            </p:cNvSpPr>
            <p:nvPr/>
          </p:nvSpPr>
          <p:spPr bwMode="auto">
            <a:xfrm>
              <a:off x="897" y="1809"/>
              <a:ext cx="120" cy="96"/>
            </a:xfrm>
            <a:custGeom>
              <a:avLst/>
              <a:gdLst>
                <a:gd name="T0" fmla="*/ 0 w 120"/>
                <a:gd name="T1" fmla="*/ 78 h 96"/>
                <a:gd name="T2" fmla="*/ 102 w 120"/>
                <a:gd name="T3" fmla="*/ 96 h 96"/>
                <a:gd name="T4" fmla="*/ 120 w 120"/>
                <a:gd name="T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0" h="96">
                  <a:moveTo>
                    <a:pt x="0" y="78"/>
                  </a:moveTo>
                  <a:lnTo>
                    <a:pt x="102" y="96"/>
                  </a:lnTo>
                  <a:lnTo>
                    <a:pt x="120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68671" name="Freeform 31"/>
            <p:cNvSpPr>
              <a:spLocks/>
            </p:cNvSpPr>
            <p:nvPr/>
          </p:nvSpPr>
          <p:spPr bwMode="auto">
            <a:xfrm>
              <a:off x="1395" y="1497"/>
              <a:ext cx="144" cy="87"/>
            </a:xfrm>
            <a:custGeom>
              <a:avLst/>
              <a:gdLst>
                <a:gd name="T0" fmla="*/ 0 w 144"/>
                <a:gd name="T1" fmla="*/ 30 h 87"/>
                <a:gd name="T2" fmla="*/ 93 w 144"/>
                <a:gd name="T3" fmla="*/ 87 h 87"/>
                <a:gd name="T4" fmla="*/ 144 w 144"/>
                <a:gd name="T5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4" h="87">
                  <a:moveTo>
                    <a:pt x="0" y="30"/>
                  </a:moveTo>
                  <a:lnTo>
                    <a:pt x="93" y="87"/>
                  </a:lnTo>
                  <a:lnTo>
                    <a:pt x="144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68672" name="Freeform 32"/>
            <p:cNvSpPr>
              <a:spLocks/>
            </p:cNvSpPr>
            <p:nvPr/>
          </p:nvSpPr>
          <p:spPr bwMode="auto">
            <a:xfrm>
              <a:off x="2337" y="1677"/>
              <a:ext cx="108" cy="84"/>
            </a:xfrm>
            <a:custGeom>
              <a:avLst/>
              <a:gdLst>
                <a:gd name="T0" fmla="*/ 0 w 108"/>
                <a:gd name="T1" fmla="*/ 0 h 84"/>
                <a:gd name="T2" fmla="*/ 42 w 108"/>
                <a:gd name="T3" fmla="*/ 84 h 84"/>
                <a:gd name="T4" fmla="*/ 108 w 108"/>
                <a:gd name="T5" fmla="*/ 4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8" h="84">
                  <a:moveTo>
                    <a:pt x="0" y="0"/>
                  </a:moveTo>
                  <a:lnTo>
                    <a:pt x="42" y="84"/>
                  </a:lnTo>
                  <a:lnTo>
                    <a:pt x="108" y="48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68673" name="Freeform 33"/>
          <p:cNvSpPr>
            <a:spLocks/>
          </p:cNvSpPr>
          <p:nvPr/>
        </p:nvSpPr>
        <p:spPr bwMode="auto">
          <a:xfrm>
            <a:off x="1881188" y="4891088"/>
            <a:ext cx="247650" cy="152400"/>
          </a:xfrm>
          <a:custGeom>
            <a:avLst/>
            <a:gdLst>
              <a:gd name="T0" fmla="*/ 0 w 156"/>
              <a:gd name="T1" fmla="*/ 72 h 96"/>
              <a:gd name="T2" fmla="*/ 102 w 156"/>
              <a:gd name="T3" fmla="*/ 0 h 96"/>
              <a:gd name="T4" fmla="*/ 156 w 156"/>
              <a:gd name="T5" fmla="*/ 96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6" h="96">
                <a:moveTo>
                  <a:pt x="0" y="72"/>
                </a:moveTo>
                <a:lnTo>
                  <a:pt x="102" y="0"/>
                </a:lnTo>
                <a:lnTo>
                  <a:pt x="156" y="96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68679" name="Arc 39"/>
          <p:cNvSpPr>
            <a:spLocks/>
          </p:cNvSpPr>
          <p:nvPr/>
        </p:nvSpPr>
        <p:spPr bwMode="auto">
          <a:xfrm rot="16961100" flipV="1">
            <a:off x="1774826" y="1698625"/>
            <a:ext cx="2076450" cy="3082925"/>
          </a:xfrm>
          <a:custGeom>
            <a:avLst/>
            <a:gdLst>
              <a:gd name="G0" fmla="+- 6676 0 0"/>
              <a:gd name="G1" fmla="+- 19977 0 0"/>
              <a:gd name="G2" fmla="+- 21600 0 0"/>
              <a:gd name="T0" fmla="*/ 14890 w 28276"/>
              <a:gd name="T1" fmla="*/ 0 h 41577"/>
              <a:gd name="T2" fmla="*/ 0 w 28276"/>
              <a:gd name="T3" fmla="*/ 40519 h 41577"/>
              <a:gd name="T4" fmla="*/ 6676 w 28276"/>
              <a:gd name="T5" fmla="*/ 19977 h 415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8276" h="41577" fill="none" extrusionOk="0">
                <a:moveTo>
                  <a:pt x="14890" y="-1"/>
                </a:moveTo>
                <a:cubicBezTo>
                  <a:pt x="22989" y="3329"/>
                  <a:pt x="28276" y="11220"/>
                  <a:pt x="28276" y="19977"/>
                </a:cubicBezTo>
                <a:cubicBezTo>
                  <a:pt x="28276" y="31906"/>
                  <a:pt x="18605" y="41577"/>
                  <a:pt x="6676" y="41577"/>
                </a:cubicBezTo>
                <a:cubicBezTo>
                  <a:pt x="4408" y="41577"/>
                  <a:pt x="2155" y="41220"/>
                  <a:pt x="-1" y="40519"/>
                </a:cubicBezTo>
              </a:path>
              <a:path w="28276" h="41577" stroke="0" extrusionOk="0">
                <a:moveTo>
                  <a:pt x="14890" y="-1"/>
                </a:moveTo>
                <a:cubicBezTo>
                  <a:pt x="22989" y="3329"/>
                  <a:pt x="28276" y="11220"/>
                  <a:pt x="28276" y="19977"/>
                </a:cubicBezTo>
                <a:cubicBezTo>
                  <a:pt x="28276" y="31906"/>
                  <a:pt x="18605" y="41577"/>
                  <a:pt x="6676" y="41577"/>
                </a:cubicBezTo>
                <a:cubicBezTo>
                  <a:pt x="4408" y="41577"/>
                  <a:pt x="2155" y="41220"/>
                  <a:pt x="-1" y="40519"/>
                </a:cubicBezTo>
                <a:lnTo>
                  <a:pt x="6676" y="19977"/>
                </a:lnTo>
                <a:close/>
              </a:path>
            </a:pathLst>
          </a:custGeom>
          <a:noFill/>
          <a:ln w="38100">
            <a:solidFill>
              <a:srgbClr val="00BCB8"/>
            </a:solidFill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36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36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36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2000"/>
                                        <p:tgtEl>
                                          <p:spTgt spid="3686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68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68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68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6867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686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6867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686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6867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686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6867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6867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1000"/>
                                        <p:tgtEl>
                                          <p:spTgt spid="36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2000"/>
                                        <p:tgtEl>
                                          <p:spTgt spid="368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0" presetID="35" presetClass="emph" presetSubtype="0" repeatCount="1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1" dur="500" fill="hold"/>
                                        <p:tgtEl>
                                          <p:spTgt spid="36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686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686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686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6867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6867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6867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6867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6867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6867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6867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6867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368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55" grpId="0"/>
      <p:bldP spid="368668" grpId="0" animBg="1"/>
      <p:bldP spid="368673" grpId="0" animBg="1"/>
      <p:bldP spid="368679" grpId="0" animBg="1"/>
      <p:bldP spid="368679" grpId="1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76200" y="152400"/>
            <a:ext cx="8991600" cy="6515100"/>
            <a:chOff x="168" y="176"/>
            <a:chExt cx="5408" cy="3928"/>
          </a:xfrm>
        </p:grpSpPr>
        <p:sp>
          <p:nvSpPr>
            <p:cNvPr id="3" name="Freeform 4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>
                <a:gd name="T0" fmla="*/ 0 w 4864"/>
                <a:gd name="T1" fmla="*/ 0 h 1"/>
                <a:gd name="T2" fmla="*/ 4864 w 4864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" name="Freeform 5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>
                <a:gd name="T0" fmla="*/ 0 w 4848"/>
                <a:gd name="T1" fmla="*/ 0 h 1"/>
                <a:gd name="T2" fmla="*/ 4848 w 4848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" name="Freeform 6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>
                <a:gd name="T0" fmla="*/ 0 w 1"/>
                <a:gd name="T1" fmla="*/ 0 h 3376"/>
                <a:gd name="T2" fmla="*/ 0 w 1"/>
                <a:gd name="T3" fmla="*/ 3376 h 3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" name="Freeform 7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>
                <a:gd name="T0" fmla="*/ 0 w 16"/>
                <a:gd name="T1" fmla="*/ 0 h 3376"/>
                <a:gd name="T2" fmla="*/ 16 w 16"/>
                <a:gd name="T3" fmla="*/ 3376 h 3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8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10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Freeform 11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889601" y="1828800"/>
            <a:ext cx="73914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FF0000"/>
                </a:solidFill>
                <a:latin typeface="Book Antiqua" panose="02040602050305030304" pitchFamily="18" charset="0"/>
              </a:rPr>
              <a:t>Рассмотрим некоторые примеры решения задач на данную тему</a:t>
            </a:r>
            <a:endParaRPr lang="ru-RU" sz="4400" b="1" i="1" dirty="0">
              <a:solidFill>
                <a:srgbClr val="FF0000"/>
              </a:solidFill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8145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0697" name="Group 9"/>
          <p:cNvGrpSpPr>
            <a:grpSpLocks/>
          </p:cNvGrpSpPr>
          <p:nvPr/>
        </p:nvGrpSpPr>
        <p:grpSpPr bwMode="auto">
          <a:xfrm>
            <a:off x="76200" y="152400"/>
            <a:ext cx="8991600" cy="6515100"/>
            <a:chOff x="168" y="176"/>
            <a:chExt cx="5408" cy="3928"/>
          </a:xfrm>
        </p:grpSpPr>
        <p:sp>
          <p:nvSpPr>
            <p:cNvPr id="370698" name="Freeform 10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>
                <a:gd name="T0" fmla="*/ 0 w 4864"/>
                <a:gd name="T1" fmla="*/ 0 h 1"/>
                <a:gd name="T2" fmla="*/ 4864 w 4864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70699" name="Freeform 11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>
                <a:gd name="T0" fmla="*/ 0 w 4848"/>
                <a:gd name="T1" fmla="*/ 0 h 1"/>
                <a:gd name="T2" fmla="*/ 4848 w 4848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70700" name="Freeform 12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>
                <a:gd name="T0" fmla="*/ 0 w 1"/>
                <a:gd name="T1" fmla="*/ 0 h 3376"/>
                <a:gd name="T2" fmla="*/ 0 w 1"/>
                <a:gd name="T3" fmla="*/ 3376 h 3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70701" name="Freeform 13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>
                <a:gd name="T0" fmla="*/ 0 w 16"/>
                <a:gd name="T1" fmla="*/ 0 h 3376"/>
                <a:gd name="T2" fmla="*/ 16 w 16"/>
                <a:gd name="T3" fmla="*/ 3376 h 3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70702" name="Freeform 14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70703" name="Freeform 15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70704" name="Freeform 16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70705" name="Freeform 17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70691" name="Freeform 3"/>
          <p:cNvSpPr>
            <a:spLocks/>
          </p:cNvSpPr>
          <p:nvPr/>
        </p:nvSpPr>
        <p:spPr bwMode="auto">
          <a:xfrm>
            <a:off x="1674813" y="1789113"/>
            <a:ext cx="2557462" cy="2189162"/>
          </a:xfrm>
          <a:custGeom>
            <a:avLst/>
            <a:gdLst>
              <a:gd name="T0" fmla="*/ 0 w 1611"/>
              <a:gd name="T1" fmla="*/ 0 h 1379"/>
              <a:gd name="T2" fmla="*/ 1611 w 1611"/>
              <a:gd name="T3" fmla="*/ 1379 h 1379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611" h="1379">
                <a:moveTo>
                  <a:pt x="0" y="0"/>
                </a:moveTo>
                <a:lnTo>
                  <a:pt x="1611" y="1379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70693" name="Freeform 5"/>
          <p:cNvSpPr>
            <a:spLocks/>
          </p:cNvSpPr>
          <p:nvPr/>
        </p:nvSpPr>
        <p:spPr bwMode="auto">
          <a:xfrm>
            <a:off x="990600" y="1785938"/>
            <a:ext cx="677863" cy="2417762"/>
          </a:xfrm>
          <a:custGeom>
            <a:avLst/>
            <a:gdLst>
              <a:gd name="T0" fmla="*/ 427 w 427"/>
              <a:gd name="T1" fmla="*/ 0 h 1523"/>
              <a:gd name="T2" fmla="*/ 0 w 427"/>
              <a:gd name="T3" fmla="*/ 1523 h 1523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427" h="1523">
                <a:moveTo>
                  <a:pt x="427" y="0"/>
                </a:moveTo>
                <a:lnTo>
                  <a:pt x="0" y="1523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70694" name="Text Box 6"/>
          <p:cNvSpPr txBox="1">
            <a:spLocks noChangeArrowheads="1"/>
          </p:cNvSpPr>
          <p:nvPr/>
        </p:nvSpPr>
        <p:spPr bwMode="auto">
          <a:xfrm>
            <a:off x="609600" y="4038600"/>
            <a:ext cx="5572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</a:t>
            </a:r>
          </a:p>
        </p:txBody>
      </p:sp>
      <p:sp>
        <p:nvSpPr>
          <p:cNvPr id="370695" name="Text Box 7"/>
          <p:cNvSpPr txBox="1">
            <a:spLocks noChangeArrowheads="1"/>
          </p:cNvSpPr>
          <p:nvPr/>
        </p:nvSpPr>
        <p:spPr bwMode="auto">
          <a:xfrm>
            <a:off x="4267200" y="3886200"/>
            <a:ext cx="5016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</a:t>
            </a:r>
          </a:p>
        </p:txBody>
      </p:sp>
      <p:sp>
        <p:nvSpPr>
          <p:cNvPr id="370696" name="Text Box 8"/>
          <p:cNvSpPr txBox="1">
            <a:spLocks noChangeArrowheads="1"/>
          </p:cNvSpPr>
          <p:nvPr/>
        </p:nvSpPr>
        <p:spPr bwMode="auto">
          <a:xfrm>
            <a:off x="1371600" y="1371600"/>
            <a:ext cx="5572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</a:t>
            </a:r>
          </a:p>
        </p:txBody>
      </p:sp>
      <p:sp>
        <p:nvSpPr>
          <p:cNvPr id="370706" name="Oval 18"/>
          <p:cNvSpPr>
            <a:spLocks noChangeArrowheads="1"/>
          </p:cNvSpPr>
          <p:nvPr/>
        </p:nvSpPr>
        <p:spPr bwMode="auto">
          <a:xfrm>
            <a:off x="777875" y="1558925"/>
            <a:ext cx="3584575" cy="352742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370709" name="Object 21"/>
          <p:cNvGraphicFramePr>
            <a:graphicFrameLocks noChangeAspect="1"/>
          </p:cNvGraphicFramePr>
          <p:nvPr/>
        </p:nvGraphicFramePr>
        <p:xfrm>
          <a:off x="5130800" y="3224213"/>
          <a:ext cx="127000" cy="24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0745" name="Формула" r:id="rId4" imgW="114120" imgH="215640" progId="Equation.3">
                  <p:embed/>
                </p:oleObj>
              </mc:Choice>
              <mc:Fallback>
                <p:oleObj name="Формула" r:id="rId4" imgW="114120" imgH="215640" progId="Equation.3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30800" y="3224213"/>
                        <a:ext cx="127000" cy="241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0719" name="Freeform 31"/>
          <p:cNvSpPr>
            <a:spLocks/>
          </p:cNvSpPr>
          <p:nvPr/>
        </p:nvSpPr>
        <p:spPr bwMode="auto">
          <a:xfrm>
            <a:off x="1595438" y="1966913"/>
            <a:ext cx="285750" cy="84137"/>
          </a:xfrm>
          <a:custGeom>
            <a:avLst/>
            <a:gdLst>
              <a:gd name="T0" fmla="*/ 0 w 180"/>
              <a:gd name="T1" fmla="*/ 42 h 53"/>
              <a:gd name="T2" fmla="*/ 65 w 180"/>
              <a:gd name="T3" fmla="*/ 53 h 53"/>
              <a:gd name="T4" fmla="*/ 132 w 180"/>
              <a:gd name="T5" fmla="*/ 42 h 53"/>
              <a:gd name="T6" fmla="*/ 180 w 180"/>
              <a:gd name="T7" fmla="*/ 0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0" h="53">
                <a:moveTo>
                  <a:pt x="0" y="42"/>
                </a:moveTo>
                <a:cubicBezTo>
                  <a:pt x="11" y="45"/>
                  <a:pt x="43" y="53"/>
                  <a:pt x="65" y="53"/>
                </a:cubicBezTo>
                <a:cubicBezTo>
                  <a:pt x="87" y="53"/>
                  <a:pt x="113" y="51"/>
                  <a:pt x="132" y="42"/>
                </a:cubicBezTo>
                <a:cubicBezTo>
                  <a:pt x="151" y="33"/>
                  <a:pt x="170" y="9"/>
                  <a:pt x="180" y="0"/>
                </a:cubicBezTo>
              </a:path>
            </a:pathLst>
          </a:custGeom>
          <a:noFill/>
          <a:ln w="28575" cmpd="sng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70720" name="Arc 32"/>
          <p:cNvSpPr>
            <a:spLocks/>
          </p:cNvSpPr>
          <p:nvPr/>
        </p:nvSpPr>
        <p:spPr bwMode="auto">
          <a:xfrm rot="4651424">
            <a:off x="1762918" y="2621757"/>
            <a:ext cx="1757363" cy="3187700"/>
          </a:xfrm>
          <a:custGeom>
            <a:avLst/>
            <a:gdLst>
              <a:gd name="G0" fmla="+- 0 0 0"/>
              <a:gd name="G1" fmla="+- 17831 0 0"/>
              <a:gd name="G2" fmla="+- 21600 0 0"/>
              <a:gd name="T0" fmla="*/ 12191 w 21600"/>
              <a:gd name="T1" fmla="*/ 0 h 38614"/>
              <a:gd name="T2" fmla="*/ 5884 w 21600"/>
              <a:gd name="T3" fmla="*/ 38614 h 38614"/>
              <a:gd name="T4" fmla="*/ 0 w 21600"/>
              <a:gd name="T5" fmla="*/ 17831 h 386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38614" fill="none" extrusionOk="0">
                <a:moveTo>
                  <a:pt x="12190" y="0"/>
                </a:moveTo>
                <a:cubicBezTo>
                  <a:pt x="18078" y="4025"/>
                  <a:pt x="21600" y="10698"/>
                  <a:pt x="21600" y="17831"/>
                </a:cubicBezTo>
                <a:cubicBezTo>
                  <a:pt x="21600" y="27494"/>
                  <a:pt x="15181" y="35981"/>
                  <a:pt x="5884" y="38614"/>
                </a:cubicBezTo>
              </a:path>
              <a:path w="21600" h="38614" stroke="0" extrusionOk="0">
                <a:moveTo>
                  <a:pt x="12190" y="0"/>
                </a:moveTo>
                <a:cubicBezTo>
                  <a:pt x="18078" y="4025"/>
                  <a:pt x="21600" y="10698"/>
                  <a:pt x="21600" y="17831"/>
                </a:cubicBezTo>
                <a:cubicBezTo>
                  <a:pt x="21600" y="27494"/>
                  <a:pt x="15181" y="35981"/>
                  <a:pt x="5884" y="38614"/>
                </a:cubicBezTo>
                <a:lnTo>
                  <a:pt x="0" y="17831"/>
                </a:lnTo>
                <a:close/>
              </a:path>
            </a:pathLst>
          </a:custGeom>
          <a:noFill/>
          <a:ln w="38100">
            <a:solidFill>
              <a:srgbClr val="0033CC"/>
            </a:solidFill>
            <a:round/>
            <a:headEnd type="oval" w="sm" len="sm"/>
            <a:tailEnd type="oval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70727" name="Text Box 39"/>
          <p:cNvSpPr txBox="1">
            <a:spLocks noChangeArrowheads="1"/>
          </p:cNvSpPr>
          <p:nvPr/>
        </p:nvSpPr>
        <p:spPr bwMode="auto">
          <a:xfrm>
            <a:off x="3581400" y="838200"/>
            <a:ext cx="5181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>
                <a:solidFill>
                  <a:schemeClr val="tx2"/>
                </a:solidFill>
              </a:rPr>
              <a:t>Найдите градусную меру угла АВС</a:t>
            </a:r>
          </a:p>
        </p:txBody>
      </p:sp>
      <p:sp>
        <p:nvSpPr>
          <p:cNvPr id="370728" name="Text Box 40"/>
          <p:cNvSpPr txBox="1">
            <a:spLocks noChangeArrowheads="1"/>
          </p:cNvSpPr>
          <p:nvPr/>
        </p:nvSpPr>
        <p:spPr bwMode="auto">
          <a:xfrm>
            <a:off x="2286000" y="3352800"/>
            <a:ext cx="762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0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110</a:t>
            </a:r>
            <a:r>
              <a:rPr lang="ru-RU" sz="2000" b="1" baseline="300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endParaRPr lang="ru-RU" sz="2000" b="1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70729" name="Freeform 41"/>
          <p:cNvSpPr>
            <a:spLocks/>
          </p:cNvSpPr>
          <p:nvPr/>
        </p:nvSpPr>
        <p:spPr bwMode="auto">
          <a:xfrm>
            <a:off x="990600" y="3276600"/>
            <a:ext cx="3200400" cy="876300"/>
          </a:xfrm>
          <a:custGeom>
            <a:avLst/>
            <a:gdLst>
              <a:gd name="T0" fmla="*/ 0 w 2016"/>
              <a:gd name="T1" fmla="*/ 552 h 552"/>
              <a:gd name="T2" fmla="*/ 1008 w 2016"/>
              <a:gd name="T3" fmla="*/ 0 h 552"/>
              <a:gd name="T4" fmla="*/ 2016 w 2016"/>
              <a:gd name="T5" fmla="*/ 432 h 5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16" h="552">
                <a:moveTo>
                  <a:pt x="0" y="552"/>
                </a:moveTo>
                <a:lnTo>
                  <a:pt x="1008" y="0"/>
                </a:lnTo>
                <a:lnTo>
                  <a:pt x="2016" y="432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70690" name="Text Box 2"/>
          <p:cNvSpPr txBox="1">
            <a:spLocks noChangeArrowheads="1"/>
          </p:cNvSpPr>
          <p:nvPr/>
        </p:nvSpPr>
        <p:spPr bwMode="auto">
          <a:xfrm>
            <a:off x="2198688" y="2841625"/>
            <a:ext cx="7572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400"/>
              <a:t>    О</a:t>
            </a:r>
          </a:p>
        </p:txBody>
      </p:sp>
      <p:sp>
        <p:nvSpPr>
          <p:cNvPr id="370707" name="Oval 19"/>
          <p:cNvSpPr>
            <a:spLocks noChangeArrowheads="1"/>
          </p:cNvSpPr>
          <p:nvPr/>
        </p:nvSpPr>
        <p:spPr bwMode="auto">
          <a:xfrm>
            <a:off x="2514600" y="3213100"/>
            <a:ext cx="109538" cy="1095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70730" name="Text Box 42"/>
          <p:cNvSpPr txBox="1">
            <a:spLocks noChangeArrowheads="1"/>
          </p:cNvSpPr>
          <p:nvPr/>
        </p:nvSpPr>
        <p:spPr bwMode="auto">
          <a:xfrm>
            <a:off x="2286000" y="3352800"/>
            <a:ext cx="762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0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110</a:t>
            </a:r>
            <a:r>
              <a:rPr lang="ru-RU" sz="2000" b="1" baseline="300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endParaRPr lang="ru-RU" sz="2000" b="1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70731" name="Text Box 43"/>
          <p:cNvSpPr txBox="1">
            <a:spLocks noChangeArrowheads="1"/>
          </p:cNvSpPr>
          <p:nvPr/>
        </p:nvSpPr>
        <p:spPr bwMode="auto">
          <a:xfrm>
            <a:off x="2438400" y="5105400"/>
            <a:ext cx="762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0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55</a:t>
            </a:r>
            <a:r>
              <a:rPr lang="ru-RU" sz="2000" b="1" baseline="300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endParaRPr lang="ru-RU" sz="2000" b="1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66667E-6 1.85185E-6 L 0.00834 0.24445 " pathEditMode="relative" ptsTypes="AA">
                                      <p:cBhvr>
                                        <p:cTn id="6" dur="2000" fill="hold"/>
                                        <p:tgtEl>
                                          <p:spTgt spid="3707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1000" fill="hold"/>
                                        <p:tgtEl>
                                          <p:spTgt spid="3707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CC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70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834 -0.01111 L -0.09167 -0.44005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3707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67" y="-21458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" dur="1000" fill="hold"/>
                                        <p:tgtEl>
                                          <p:spTgt spid="3707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0730" grpId="0"/>
      <p:bldP spid="370730" grpId="1"/>
      <p:bldP spid="370731" grpId="0"/>
      <p:bldP spid="370731" grpId="1"/>
      <p:bldP spid="370731" grpId="2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2738" name="Group 2"/>
          <p:cNvGrpSpPr>
            <a:grpSpLocks/>
          </p:cNvGrpSpPr>
          <p:nvPr/>
        </p:nvGrpSpPr>
        <p:grpSpPr bwMode="auto">
          <a:xfrm>
            <a:off x="76200" y="152400"/>
            <a:ext cx="8991600" cy="6515100"/>
            <a:chOff x="168" y="176"/>
            <a:chExt cx="5408" cy="3928"/>
          </a:xfrm>
        </p:grpSpPr>
        <p:sp>
          <p:nvSpPr>
            <p:cNvPr id="372739" name="Freeform 3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>
                <a:gd name="T0" fmla="*/ 0 w 4864"/>
                <a:gd name="T1" fmla="*/ 0 h 1"/>
                <a:gd name="T2" fmla="*/ 4864 w 4864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72740" name="Freeform 4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>
                <a:gd name="T0" fmla="*/ 0 w 4848"/>
                <a:gd name="T1" fmla="*/ 0 h 1"/>
                <a:gd name="T2" fmla="*/ 4848 w 4848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72741" name="Freeform 5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>
                <a:gd name="T0" fmla="*/ 0 w 1"/>
                <a:gd name="T1" fmla="*/ 0 h 3376"/>
                <a:gd name="T2" fmla="*/ 0 w 1"/>
                <a:gd name="T3" fmla="*/ 3376 h 3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72742" name="Freeform 6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>
                <a:gd name="T0" fmla="*/ 0 w 16"/>
                <a:gd name="T1" fmla="*/ 0 h 3376"/>
                <a:gd name="T2" fmla="*/ 16 w 16"/>
                <a:gd name="T3" fmla="*/ 3376 h 3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72743" name="Freeform 7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72744" name="Freeform 8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72745" name="Freeform 9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72746" name="Freeform 10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72750" name="Text Box 14"/>
          <p:cNvSpPr txBox="1">
            <a:spLocks noChangeArrowheads="1"/>
          </p:cNvSpPr>
          <p:nvPr/>
        </p:nvSpPr>
        <p:spPr bwMode="auto">
          <a:xfrm>
            <a:off x="509588" y="2438400"/>
            <a:ext cx="5572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</a:t>
            </a:r>
          </a:p>
        </p:txBody>
      </p:sp>
      <p:sp>
        <p:nvSpPr>
          <p:cNvPr id="372751" name="Text Box 15"/>
          <p:cNvSpPr txBox="1">
            <a:spLocks noChangeArrowheads="1"/>
          </p:cNvSpPr>
          <p:nvPr/>
        </p:nvSpPr>
        <p:spPr bwMode="auto">
          <a:xfrm>
            <a:off x="3657600" y="1600200"/>
            <a:ext cx="5016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</a:t>
            </a:r>
          </a:p>
        </p:txBody>
      </p:sp>
      <p:sp>
        <p:nvSpPr>
          <p:cNvPr id="372752" name="Text Box 16"/>
          <p:cNvSpPr txBox="1">
            <a:spLocks noChangeArrowheads="1"/>
          </p:cNvSpPr>
          <p:nvPr/>
        </p:nvSpPr>
        <p:spPr bwMode="auto">
          <a:xfrm>
            <a:off x="1371600" y="1447800"/>
            <a:ext cx="5572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</a:t>
            </a:r>
          </a:p>
        </p:txBody>
      </p:sp>
      <p:sp>
        <p:nvSpPr>
          <p:cNvPr id="372753" name="Oval 17"/>
          <p:cNvSpPr>
            <a:spLocks noChangeArrowheads="1"/>
          </p:cNvSpPr>
          <p:nvPr/>
        </p:nvSpPr>
        <p:spPr bwMode="auto">
          <a:xfrm>
            <a:off x="777875" y="1558925"/>
            <a:ext cx="3584575" cy="352742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372754" name="Object 18"/>
          <p:cNvGraphicFramePr>
            <a:graphicFrameLocks noChangeAspect="1"/>
          </p:cNvGraphicFramePr>
          <p:nvPr/>
        </p:nvGraphicFramePr>
        <p:xfrm>
          <a:off x="5130800" y="3224213"/>
          <a:ext cx="127000" cy="24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2779" name="Формула" r:id="rId4" imgW="114120" imgH="215640" progId="Equation.3">
                  <p:embed/>
                </p:oleObj>
              </mc:Choice>
              <mc:Fallback>
                <p:oleObj name="Формула" r:id="rId4" imgW="114120" imgH="215640" progId="Equation.3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30800" y="3224213"/>
                        <a:ext cx="127000" cy="241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2755" name="Freeform 19"/>
          <p:cNvSpPr>
            <a:spLocks/>
          </p:cNvSpPr>
          <p:nvPr/>
        </p:nvSpPr>
        <p:spPr bwMode="auto">
          <a:xfrm>
            <a:off x="1581150" y="1806575"/>
            <a:ext cx="330200" cy="147638"/>
          </a:xfrm>
          <a:custGeom>
            <a:avLst/>
            <a:gdLst>
              <a:gd name="T0" fmla="*/ 0 w 208"/>
              <a:gd name="T1" fmla="*/ 76 h 93"/>
              <a:gd name="T2" fmla="*/ 76 w 208"/>
              <a:gd name="T3" fmla="*/ 92 h 93"/>
              <a:gd name="T4" fmla="*/ 156 w 208"/>
              <a:gd name="T5" fmla="*/ 72 h 93"/>
              <a:gd name="T6" fmla="*/ 208 w 208"/>
              <a:gd name="T7" fmla="*/ 0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8" h="93">
                <a:moveTo>
                  <a:pt x="0" y="76"/>
                </a:moveTo>
                <a:cubicBezTo>
                  <a:pt x="13" y="79"/>
                  <a:pt x="50" y="93"/>
                  <a:pt x="76" y="92"/>
                </a:cubicBezTo>
                <a:cubicBezTo>
                  <a:pt x="102" y="91"/>
                  <a:pt x="134" y="87"/>
                  <a:pt x="156" y="72"/>
                </a:cubicBezTo>
                <a:cubicBezTo>
                  <a:pt x="178" y="57"/>
                  <a:pt x="197" y="15"/>
                  <a:pt x="208" y="0"/>
                </a:cubicBezTo>
              </a:path>
            </a:pathLst>
          </a:custGeom>
          <a:noFill/>
          <a:ln w="28575" cmpd="sng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72757" name="Text Box 21"/>
          <p:cNvSpPr txBox="1">
            <a:spLocks noChangeArrowheads="1"/>
          </p:cNvSpPr>
          <p:nvPr/>
        </p:nvSpPr>
        <p:spPr bwMode="auto">
          <a:xfrm>
            <a:off x="3581400" y="838200"/>
            <a:ext cx="5181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>
                <a:solidFill>
                  <a:schemeClr val="tx2"/>
                </a:solidFill>
              </a:rPr>
              <a:t>Найдите градусную меру угла АВС</a:t>
            </a:r>
          </a:p>
        </p:txBody>
      </p:sp>
      <p:sp>
        <p:nvSpPr>
          <p:cNvPr id="372758" name="Text Box 22"/>
          <p:cNvSpPr txBox="1">
            <a:spLocks noChangeArrowheads="1"/>
          </p:cNvSpPr>
          <p:nvPr/>
        </p:nvSpPr>
        <p:spPr bwMode="auto">
          <a:xfrm>
            <a:off x="2133600" y="2819400"/>
            <a:ext cx="762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0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120</a:t>
            </a:r>
            <a:r>
              <a:rPr lang="ru-RU" sz="2000" b="1" baseline="300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endParaRPr lang="ru-RU" sz="2000" b="1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72759" name="Freeform 23"/>
          <p:cNvSpPr>
            <a:spLocks/>
          </p:cNvSpPr>
          <p:nvPr/>
        </p:nvSpPr>
        <p:spPr bwMode="auto">
          <a:xfrm>
            <a:off x="863600" y="2006600"/>
            <a:ext cx="2844800" cy="1270000"/>
          </a:xfrm>
          <a:custGeom>
            <a:avLst/>
            <a:gdLst>
              <a:gd name="T0" fmla="*/ 0 w 1792"/>
              <a:gd name="T1" fmla="*/ 480 h 800"/>
              <a:gd name="T2" fmla="*/ 1088 w 1792"/>
              <a:gd name="T3" fmla="*/ 800 h 800"/>
              <a:gd name="T4" fmla="*/ 1792 w 1792"/>
              <a:gd name="T5" fmla="*/ 0 h 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792" h="800">
                <a:moveTo>
                  <a:pt x="0" y="480"/>
                </a:moveTo>
                <a:lnTo>
                  <a:pt x="1088" y="800"/>
                </a:lnTo>
                <a:lnTo>
                  <a:pt x="1792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72760" name="Text Box 24"/>
          <p:cNvSpPr txBox="1">
            <a:spLocks noChangeArrowheads="1"/>
          </p:cNvSpPr>
          <p:nvPr/>
        </p:nvSpPr>
        <p:spPr bwMode="auto">
          <a:xfrm>
            <a:off x="2209800" y="3276600"/>
            <a:ext cx="7572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400"/>
              <a:t>    О</a:t>
            </a:r>
          </a:p>
        </p:txBody>
      </p:sp>
      <p:sp>
        <p:nvSpPr>
          <p:cNvPr id="372761" name="Oval 25"/>
          <p:cNvSpPr>
            <a:spLocks noChangeArrowheads="1"/>
          </p:cNvSpPr>
          <p:nvPr/>
        </p:nvSpPr>
        <p:spPr bwMode="auto">
          <a:xfrm>
            <a:off x="2514600" y="3213100"/>
            <a:ext cx="109538" cy="1095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72762" name="Text Box 26"/>
          <p:cNvSpPr txBox="1">
            <a:spLocks noChangeArrowheads="1"/>
          </p:cNvSpPr>
          <p:nvPr/>
        </p:nvSpPr>
        <p:spPr bwMode="auto">
          <a:xfrm>
            <a:off x="2133600" y="2819400"/>
            <a:ext cx="762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0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120</a:t>
            </a:r>
            <a:r>
              <a:rPr lang="ru-RU" sz="2000" b="1" baseline="300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endParaRPr lang="ru-RU" sz="2000" b="1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72763" name="Text Box 27"/>
          <p:cNvSpPr txBox="1">
            <a:spLocks noChangeArrowheads="1"/>
          </p:cNvSpPr>
          <p:nvPr/>
        </p:nvSpPr>
        <p:spPr bwMode="auto">
          <a:xfrm>
            <a:off x="2667000" y="5105400"/>
            <a:ext cx="762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0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240</a:t>
            </a:r>
            <a:r>
              <a:rPr lang="ru-RU" sz="2000" b="1" baseline="300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endParaRPr lang="ru-RU" sz="2000" b="1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72756" name="Arc 20"/>
          <p:cNvSpPr>
            <a:spLocks/>
          </p:cNvSpPr>
          <p:nvPr/>
        </p:nvSpPr>
        <p:spPr bwMode="auto">
          <a:xfrm rot="4651424">
            <a:off x="1227138" y="1879600"/>
            <a:ext cx="2838450" cy="3565525"/>
          </a:xfrm>
          <a:custGeom>
            <a:avLst/>
            <a:gdLst>
              <a:gd name="G0" fmla="+- 13283 0 0"/>
              <a:gd name="G1" fmla="+- 21600 0 0"/>
              <a:gd name="G2" fmla="+- 21600 0 0"/>
              <a:gd name="T0" fmla="*/ 0 w 34883"/>
              <a:gd name="T1" fmla="*/ 4567 h 43200"/>
              <a:gd name="T2" fmla="*/ 2480 w 34883"/>
              <a:gd name="T3" fmla="*/ 40305 h 43200"/>
              <a:gd name="T4" fmla="*/ 13283 w 34883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4883" h="43200" fill="none" extrusionOk="0">
                <a:moveTo>
                  <a:pt x="0" y="4567"/>
                </a:moveTo>
                <a:cubicBezTo>
                  <a:pt x="3795" y="1607"/>
                  <a:pt x="8470" y="0"/>
                  <a:pt x="13283" y="0"/>
                </a:cubicBezTo>
                <a:cubicBezTo>
                  <a:pt x="25212" y="0"/>
                  <a:pt x="34883" y="9670"/>
                  <a:pt x="34883" y="21600"/>
                </a:cubicBezTo>
                <a:cubicBezTo>
                  <a:pt x="34883" y="33529"/>
                  <a:pt x="25212" y="43200"/>
                  <a:pt x="13283" y="43200"/>
                </a:cubicBezTo>
                <a:cubicBezTo>
                  <a:pt x="9490" y="43200"/>
                  <a:pt x="5764" y="42201"/>
                  <a:pt x="2480" y="40304"/>
                </a:cubicBezTo>
              </a:path>
              <a:path w="34883" h="43200" stroke="0" extrusionOk="0">
                <a:moveTo>
                  <a:pt x="0" y="4567"/>
                </a:moveTo>
                <a:cubicBezTo>
                  <a:pt x="3795" y="1607"/>
                  <a:pt x="8470" y="0"/>
                  <a:pt x="13283" y="0"/>
                </a:cubicBezTo>
                <a:cubicBezTo>
                  <a:pt x="25212" y="0"/>
                  <a:pt x="34883" y="9670"/>
                  <a:pt x="34883" y="21600"/>
                </a:cubicBezTo>
                <a:cubicBezTo>
                  <a:pt x="34883" y="33529"/>
                  <a:pt x="25212" y="43200"/>
                  <a:pt x="13283" y="43200"/>
                </a:cubicBezTo>
                <a:cubicBezTo>
                  <a:pt x="9490" y="43200"/>
                  <a:pt x="5764" y="42201"/>
                  <a:pt x="2480" y="40304"/>
                </a:cubicBezTo>
                <a:lnTo>
                  <a:pt x="13283" y="21600"/>
                </a:lnTo>
                <a:close/>
              </a:path>
            </a:pathLst>
          </a:custGeom>
          <a:noFill/>
          <a:ln w="38100">
            <a:solidFill>
              <a:srgbClr val="0033CC"/>
            </a:solidFill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72764" name="Arc 28"/>
          <p:cNvSpPr>
            <a:spLocks/>
          </p:cNvSpPr>
          <p:nvPr/>
        </p:nvSpPr>
        <p:spPr bwMode="auto">
          <a:xfrm rot="4637729">
            <a:off x="1450975" y="998538"/>
            <a:ext cx="1757363" cy="2960687"/>
          </a:xfrm>
          <a:custGeom>
            <a:avLst/>
            <a:gdLst>
              <a:gd name="G0" fmla="+- 21600 0 0"/>
              <a:gd name="G1" fmla="+- 17360 0 0"/>
              <a:gd name="G2" fmla="+- 21600 0 0"/>
              <a:gd name="T0" fmla="*/ 10479 w 21600"/>
              <a:gd name="T1" fmla="*/ 35877 h 35877"/>
              <a:gd name="T2" fmla="*/ 8747 w 21600"/>
              <a:gd name="T3" fmla="*/ 0 h 35877"/>
              <a:gd name="T4" fmla="*/ 21600 w 21600"/>
              <a:gd name="T5" fmla="*/ 17360 h 358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35877" fill="none" extrusionOk="0">
                <a:moveTo>
                  <a:pt x="10478" y="35877"/>
                </a:moveTo>
                <a:cubicBezTo>
                  <a:pt x="3977" y="31972"/>
                  <a:pt x="0" y="24943"/>
                  <a:pt x="0" y="17360"/>
                </a:cubicBezTo>
                <a:cubicBezTo>
                  <a:pt x="0" y="10514"/>
                  <a:pt x="3245" y="4073"/>
                  <a:pt x="8747" y="0"/>
                </a:cubicBezTo>
              </a:path>
              <a:path w="21600" h="35877" stroke="0" extrusionOk="0">
                <a:moveTo>
                  <a:pt x="10478" y="35877"/>
                </a:moveTo>
                <a:cubicBezTo>
                  <a:pt x="3977" y="31972"/>
                  <a:pt x="0" y="24943"/>
                  <a:pt x="0" y="17360"/>
                </a:cubicBezTo>
                <a:cubicBezTo>
                  <a:pt x="0" y="10514"/>
                  <a:pt x="3245" y="4073"/>
                  <a:pt x="8747" y="0"/>
                </a:cubicBezTo>
                <a:lnTo>
                  <a:pt x="21600" y="17360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72749" name="Freeform 13"/>
          <p:cNvSpPr>
            <a:spLocks/>
          </p:cNvSpPr>
          <p:nvPr/>
        </p:nvSpPr>
        <p:spPr bwMode="auto">
          <a:xfrm>
            <a:off x="914400" y="1803400"/>
            <a:ext cx="762000" cy="965200"/>
          </a:xfrm>
          <a:custGeom>
            <a:avLst/>
            <a:gdLst>
              <a:gd name="T0" fmla="*/ 480 w 480"/>
              <a:gd name="T1" fmla="*/ 0 h 608"/>
              <a:gd name="T2" fmla="*/ 0 w 480"/>
              <a:gd name="T3" fmla="*/ 608 h 608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480" h="608">
                <a:moveTo>
                  <a:pt x="480" y="0"/>
                </a:moveTo>
                <a:lnTo>
                  <a:pt x="0" y="608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72748" name="Freeform 12"/>
          <p:cNvSpPr>
            <a:spLocks/>
          </p:cNvSpPr>
          <p:nvPr/>
        </p:nvSpPr>
        <p:spPr bwMode="auto">
          <a:xfrm>
            <a:off x="1674813" y="1789113"/>
            <a:ext cx="2058987" cy="192087"/>
          </a:xfrm>
          <a:custGeom>
            <a:avLst/>
            <a:gdLst>
              <a:gd name="T0" fmla="*/ 0 w 1297"/>
              <a:gd name="T1" fmla="*/ 0 h 121"/>
              <a:gd name="T2" fmla="*/ 1297 w 1297"/>
              <a:gd name="T3" fmla="*/ 121 h 12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297" h="121">
                <a:moveTo>
                  <a:pt x="0" y="0"/>
                </a:moveTo>
                <a:lnTo>
                  <a:pt x="1297" y="121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72765" name="Text Box 29"/>
          <p:cNvSpPr txBox="1">
            <a:spLocks noChangeArrowheads="1"/>
          </p:cNvSpPr>
          <p:nvPr/>
        </p:nvSpPr>
        <p:spPr bwMode="auto">
          <a:xfrm>
            <a:off x="2590800" y="5105400"/>
            <a:ext cx="762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0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120</a:t>
            </a:r>
            <a:r>
              <a:rPr lang="ru-RU" sz="2000" b="1" baseline="300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endParaRPr lang="ru-RU" sz="2000" b="1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3.7037E-6 L -0.05833 -0.2511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727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17" y="-1256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1000" fill="hold"/>
                                        <p:tgtEl>
                                          <p:spTgt spid="37276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727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727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72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727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112E-17 3.7037E-7 L -0.11667 -0.47338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3727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833" y="-23681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" dur="1000" fill="hold"/>
                                        <p:tgtEl>
                                          <p:spTgt spid="37276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2762" grpId="0"/>
      <p:bldP spid="372762" grpId="1"/>
      <p:bldP spid="372763" grpId="2"/>
      <p:bldP spid="372756" grpId="0" animBg="1"/>
      <p:bldP spid="372764" grpId="0" animBg="1"/>
      <p:bldP spid="372765" grpId="0"/>
      <p:bldP spid="372765" grpId="1"/>
      <p:bldP spid="372765" grpId="2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FFFF"/>
            </a:gs>
            <a:gs pos="100000">
              <a:schemeClr val="bg1"/>
            </a:gs>
          </a:gsLst>
          <a:path path="rect">
            <a:fillToRect l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806" name="Text Box 22"/>
          <p:cNvSpPr txBox="1">
            <a:spLocks noChangeArrowheads="1"/>
          </p:cNvSpPr>
          <p:nvPr/>
        </p:nvSpPr>
        <p:spPr bwMode="auto">
          <a:xfrm>
            <a:off x="2971800" y="381000"/>
            <a:ext cx="27384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Дуга окружности</a:t>
            </a:r>
          </a:p>
        </p:txBody>
      </p:sp>
      <p:grpSp>
        <p:nvGrpSpPr>
          <p:cNvPr id="246811" name="Group 27"/>
          <p:cNvGrpSpPr>
            <a:grpSpLocks/>
          </p:cNvGrpSpPr>
          <p:nvPr/>
        </p:nvGrpSpPr>
        <p:grpSpPr bwMode="auto">
          <a:xfrm>
            <a:off x="76200" y="152400"/>
            <a:ext cx="8991600" cy="6515100"/>
            <a:chOff x="168" y="176"/>
            <a:chExt cx="5408" cy="3928"/>
          </a:xfrm>
        </p:grpSpPr>
        <p:sp>
          <p:nvSpPr>
            <p:cNvPr id="246812" name="Freeform 28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>
                <a:gd name="T0" fmla="*/ 0 w 4864"/>
                <a:gd name="T1" fmla="*/ 0 h 1"/>
                <a:gd name="T2" fmla="*/ 4864 w 4864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6813" name="Freeform 29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>
                <a:gd name="T0" fmla="*/ 0 w 4848"/>
                <a:gd name="T1" fmla="*/ 0 h 1"/>
                <a:gd name="T2" fmla="*/ 4848 w 4848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6814" name="Freeform 30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>
                <a:gd name="T0" fmla="*/ 0 w 1"/>
                <a:gd name="T1" fmla="*/ 0 h 3376"/>
                <a:gd name="T2" fmla="*/ 0 w 1"/>
                <a:gd name="T3" fmla="*/ 3376 h 3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6815" name="Freeform 31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>
                <a:gd name="T0" fmla="*/ 0 w 16"/>
                <a:gd name="T1" fmla="*/ 0 h 3376"/>
                <a:gd name="T2" fmla="*/ 16 w 16"/>
                <a:gd name="T3" fmla="*/ 3376 h 3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6816" name="Freeform 32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6817" name="Freeform 33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6818" name="Freeform 34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6819" name="Freeform 35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46823" name="Group 39"/>
          <p:cNvGrpSpPr>
            <a:grpSpLocks/>
          </p:cNvGrpSpPr>
          <p:nvPr/>
        </p:nvGrpSpPr>
        <p:grpSpPr bwMode="auto">
          <a:xfrm>
            <a:off x="822325" y="1524000"/>
            <a:ext cx="4267200" cy="4191000"/>
            <a:chOff x="288" y="864"/>
            <a:chExt cx="1584" cy="1536"/>
          </a:xfrm>
        </p:grpSpPr>
        <p:sp>
          <p:nvSpPr>
            <p:cNvPr id="246820" name="Oval 36"/>
            <p:cNvSpPr>
              <a:spLocks noChangeArrowheads="1"/>
            </p:cNvSpPr>
            <p:nvPr/>
          </p:nvSpPr>
          <p:spPr bwMode="auto">
            <a:xfrm>
              <a:off x="288" y="864"/>
              <a:ext cx="1584" cy="1536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6821" name="Oval 37"/>
            <p:cNvSpPr>
              <a:spLocks noChangeArrowheads="1"/>
            </p:cNvSpPr>
            <p:nvPr/>
          </p:nvSpPr>
          <p:spPr bwMode="auto">
            <a:xfrm>
              <a:off x="1056" y="1584"/>
              <a:ext cx="48" cy="4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6822" name="Text Box 38"/>
            <p:cNvSpPr txBox="1">
              <a:spLocks noChangeArrowheads="1"/>
            </p:cNvSpPr>
            <p:nvPr/>
          </p:nvSpPr>
          <p:spPr bwMode="auto">
            <a:xfrm>
              <a:off x="839" y="1584"/>
              <a:ext cx="156" cy="1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400"/>
                <a:t>О</a:t>
              </a:r>
            </a:p>
          </p:txBody>
        </p:sp>
      </p:grpSp>
      <p:grpSp>
        <p:nvGrpSpPr>
          <p:cNvPr id="246850" name="Group 66"/>
          <p:cNvGrpSpPr>
            <a:grpSpLocks/>
          </p:cNvGrpSpPr>
          <p:nvPr/>
        </p:nvGrpSpPr>
        <p:grpSpPr bwMode="auto">
          <a:xfrm>
            <a:off x="2727325" y="1066800"/>
            <a:ext cx="1997075" cy="4648200"/>
            <a:chOff x="1718" y="672"/>
            <a:chExt cx="1258" cy="2928"/>
          </a:xfrm>
        </p:grpSpPr>
        <p:sp>
          <p:nvSpPr>
            <p:cNvPr id="246841" name="Text Box 57"/>
            <p:cNvSpPr txBox="1">
              <a:spLocks noChangeArrowheads="1"/>
            </p:cNvSpPr>
            <p:nvPr/>
          </p:nvSpPr>
          <p:spPr bwMode="auto">
            <a:xfrm>
              <a:off x="1718" y="672"/>
              <a:ext cx="25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ru-RU" sz="2400" b="1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А</a:t>
              </a:r>
            </a:p>
          </p:txBody>
        </p:sp>
        <p:sp>
          <p:nvSpPr>
            <p:cNvPr id="246842" name="Text Box 58"/>
            <p:cNvSpPr txBox="1">
              <a:spLocks noChangeArrowheads="1"/>
            </p:cNvSpPr>
            <p:nvPr/>
          </p:nvSpPr>
          <p:spPr bwMode="auto">
            <a:xfrm>
              <a:off x="2726" y="3312"/>
              <a:ext cx="25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ru-RU" sz="2400" b="1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В</a:t>
              </a:r>
            </a:p>
          </p:txBody>
        </p:sp>
      </p:grpSp>
      <p:graphicFrame>
        <p:nvGraphicFramePr>
          <p:cNvPr id="246843" name="Object 59"/>
          <p:cNvGraphicFramePr>
            <a:graphicFrameLocks noChangeAspect="1"/>
          </p:cNvGraphicFramePr>
          <p:nvPr/>
        </p:nvGraphicFramePr>
        <p:xfrm>
          <a:off x="5867400" y="1066800"/>
          <a:ext cx="1524000" cy="639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890" name="Формула" r:id="rId4" imgW="393480" imgH="164880" progId="Equation.3">
                  <p:embed/>
                </p:oleObj>
              </mc:Choice>
              <mc:Fallback>
                <p:oleObj name="Формула" r:id="rId4" imgW="393480" imgH="164880" progId="Equation.3">
                  <p:embed/>
                  <p:pic>
                    <p:nvPicPr>
                      <p:cNvPr id="0" name="Object 5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67400" y="1066800"/>
                        <a:ext cx="1524000" cy="639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6844" name="Text Box 60"/>
          <p:cNvSpPr txBox="1">
            <a:spLocks noChangeArrowheads="1"/>
          </p:cNvSpPr>
          <p:nvPr/>
        </p:nvSpPr>
        <p:spPr bwMode="auto">
          <a:xfrm>
            <a:off x="4937125" y="2514600"/>
            <a:ext cx="3968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</a:t>
            </a:r>
          </a:p>
        </p:txBody>
      </p:sp>
      <p:graphicFrame>
        <p:nvGraphicFramePr>
          <p:cNvPr id="246845" name="Object 61"/>
          <p:cNvGraphicFramePr>
            <a:graphicFrameLocks noChangeAspect="1"/>
          </p:cNvGraphicFramePr>
          <p:nvPr/>
        </p:nvGraphicFramePr>
        <p:xfrm>
          <a:off x="5722938" y="2057400"/>
          <a:ext cx="1966912" cy="639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891" name="Формула" r:id="rId6" imgW="507960" imgH="164880" progId="Equation.3">
                  <p:embed/>
                </p:oleObj>
              </mc:Choice>
              <mc:Fallback>
                <p:oleObj name="Формула" r:id="rId6" imgW="507960" imgH="164880" progId="Equation.3">
                  <p:embed/>
                  <p:pic>
                    <p:nvPicPr>
                      <p:cNvPr id="0" name="Object 6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22938" y="2057400"/>
                        <a:ext cx="1966912" cy="639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6847" name="Object 63"/>
          <p:cNvGraphicFramePr>
            <a:graphicFrameLocks noChangeAspect="1"/>
          </p:cNvGraphicFramePr>
          <p:nvPr/>
        </p:nvGraphicFramePr>
        <p:xfrm>
          <a:off x="5891213" y="3328988"/>
          <a:ext cx="1917700" cy="688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892" name="Формула" r:id="rId8" imgW="495000" imgH="177480" progId="Equation.3">
                  <p:embed/>
                </p:oleObj>
              </mc:Choice>
              <mc:Fallback>
                <p:oleObj name="Формула" r:id="rId8" imgW="495000" imgH="177480" progId="Equation.3">
                  <p:embed/>
                  <p:pic>
                    <p:nvPicPr>
                      <p:cNvPr id="0" name="Object 6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91213" y="3328988"/>
                        <a:ext cx="1917700" cy="688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46849" name="Group 65"/>
          <p:cNvGrpSpPr>
            <a:grpSpLocks/>
          </p:cNvGrpSpPr>
          <p:nvPr/>
        </p:nvGrpSpPr>
        <p:grpSpPr bwMode="auto">
          <a:xfrm>
            <a:off x="304800" y="1531938"/>
            <a:ext cx="4356100" cy="4098925"/>
            <a:chOff x="192" y="965"/>
            <a:chExt cx="2744" cy="2582"/>
          </a:xfrm>
        </p:grpSpPr>
        <p:sp>
          <p:nvSpPr>
            <p:cNvPr id="246846" name="Text Box 62"/>
            <p:cNvSpPr txBox="1">
              <a:spLocks noChangeArrowheads="1"/>
            </p:cNvSpPr>
            <p:nvPr/>
          </p:nvSpPr>
          <p:spPr bwMode="auto">
            <a:xfrm>
              <a:off x="192" y="2208"/>
              <a:ext cx="25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2400" b="1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N</a:t>
              </a:r>
              <a:endParaRPr lang="ru-RU" sz="24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46848" name="Arc 64"/>
            <p:cNvSpPr>
              <a:spLocks/>
            </p:cNvSpPr>
            <p:nvPr/>
          </p:nvSpPr>
          <p:spPr bwMode="auto">
            <a:xfrm rot="11919007">
              <a:off x="527" y="965"/>
              <a:ext cx="2409" cy="2582"/>
            </a:xfrm>
            <a:custGeom>
              <a:avLst/>
              <a:gdLst>
                <a:gd name="G0" fmla="+- 17589 0 0"/>
                <a:gd name="G1" fmla="+- 21600 0 0"/>
                <a:gd name="G2" fmla="+- 21600 0 0"/>
                <a:gd name="T0" fmla="*/ 0 w 39189"/>
                <a:gd name="T1" fmla="*/ 9062 h 42096"/>
                <a:gd name="T2" fmla="*/ 24405 w 39189"/>
                <a:gd name="T3" fmla="*/ 42096 h 42096"/>
                <a:gd name="T4" fmla="*/ 17589 w 39189"/>
                <a:gd name="T5" fmla="*/ 21600 h 420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189" h="42096" fill="none" extrusionOk="0">
                  <a:moveTo>
                    <a:pt x="0" y="9062"/>
                  </a:moveTo>
                  <a:cubicBezTo>
                    <a:pt x="4053" y="3375"/>
                    <a:pt x="10605" y="0"/>
                    <a:pt x="17589" y="0"/>
                  </a:cubicBezTo>
                  <a:cubicBezTo>
                    <a:pt x="29518" y="0"/>
                    <a:pt x="39189" y="9670"/>
                    <a:pt x="39189" y="21600"/>
                  </a:cubicBezTo>
                  <a:cubicBezTo>
                    <a:pt x="39189" y="30902"/>
                    <a:pt x="33232" y="39160"/>
                    <a:pt x="24405" y="42096"/>
                  </a:cubicBezTo>
                </a:path>
                <a:path w="39189" h="42096" stroke="0" extrusionOk="0">
                  <a:moveTo>
                    <a:pt x="0" y="9062"/>
                  </a:moveTo>
                  <a:cubicBezTo>
                    <a:pt x="4053" y="3375"/>
                    <a:pt x="10605" y="0"/>
                    <a:pt x="17589" y="0"/>
                  </a:cubicBezTo>
                  <a:cubicBezTo>
                    <a:pt x="29518" y="0"/>
                    <a:pt x="39189" y="9670"/>
                    <a:pt x="39189" y="21600"/>
                  </a:cubicBezTo>
                  <a:cubicBezTo>
                    <a:pt x="39189" y="30902"/>
                    <a:pt x="33232" y="39160"/>
                    <a:pt x="24405" y="42096"/>
                  </a:cubicBezTo>
                  <a:lnTo>
                    <a:pt x="17589" y="21600"/>
                  </a:lnTo>
                  <a:close/>
                </a:path>
              </a:pathLst>
            </a:cu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46840" name="Group 56"/>
          <p:cNvGrpSpPr>
            <a:grpSpLocks/>
          </p:cNvGrpSpPr>
          <p:nvPr/>
        </p:nvGrpSpPr>
        <p:grpSpPr bwMode="auto">
          <a:xfrm>
            <a:off x="2879725" y="1447800"/>
            <a:ext cx="2209800" cy="3886200"/>
            <a:chOff x="1584" y="816"/>
            <a:chExt cx="1392" cy="2448"/>
          </a:xfrm>
        </p:grpSpPr>
        <p:sp>
          <p:nvSpPr>
            <p:cNvPr id="246837" name="Arc 53"/>
            <p:cNvSpPr>
              <a:spLocks/>
            </p:cNvSpPr>
            <p:nvPr/>
          </p:nvSpPr>
          <p:spPr bwMode="auto">
            <a:xfrm>
              <a:off x="1632" y="864"/>
              <a:ext cx="1344" cy="2357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38565"/>
                <a:gd name="T2" fmla="*/ 13370 w 21600"/>
                <a:gd name="T3" fmla="*/ 38565 h 38565"/>
                <a:gd name="T4" fmla="*/ 0 w 21600"/>
                <a:gd name="T5" fmla="*/ 21600 h 38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38565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8217"/>
                    <a:pt x="18566" y="34469"/>
                    <a:pt x="13369" y="38564"/>
                  </a:cubicBezTo>
                </a:path>
                <a:path w="21600" h="38565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8217"/>
                    <a:pt x="18566" y="34469"/>
                    <a:pt x="13369" y="38564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6838" name="Oval 54"/>
            <p:cNvSpPr>
              <a:spLocks noChangeArrowheads="1"/>
            </p:cNvSpPr>
            <p:nvPr/>
          </p:nvSpPr>
          <p:spPr bwMode="auto">
            <a:xfrm>
              <a:off x="1584" y="816"/>
              <a:ext cx="96" cy="9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6839" name="Oval 55"/>
            <p:cNvSpPr>
              <a:spLocks noChangeArrowheads="1"/>
            </p:cNvSpPr>
            <p:nvPr/>
          </p:nvSpPr>
          <p:spPr bwMode="auto">
            <a:xfrm>
              <a:off x="2400" y="3168"/>
              <a:ext cx="96" cy="9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468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468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468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" dur="1000"/>
                                        <p:tgtEl>
                                          <p:spTgt spid="246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468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468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246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468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8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8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8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68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68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68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684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68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684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68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684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68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684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684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468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468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7" dur="1000"/>
                                        <p:tgtEl>
                                          <p:spTgt spid="246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468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468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2" dur="1000"/>
                                        <p:tgtEl>
                                          <p:spTgt spid="246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684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4788" name="Group 4"/>
          <p:cNvGrpSpPr>
            <a:grpSpLocks/>
          </p:cNvGrpSpPr>
          <p:nvPr/>
        </p:nvGrpSpPr>
        <p:grpSpPr bwMode="auto">
          <a:xfrm>
            <a:off x="76200" y="152400"/>
            <a:ext cx="8991600" cy="6515100"/>
            <a:chOff x="168" y="176"/>
            <a:chExt cx="5408" cy="3928"/>
          </a:xfrm>
        </p:grpSpPr>
        <p:sp>
          <p:nvSpPr>
            <p:cNvPr id="374789" name="Freeform 5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>
                <a:gd name="T0" fmla="*/ 0 w 4864"/>
                <a:gd name="T1" fmla="*/ 0 h 1"/>
                <a:gd name="T2" fmla="*/ 4864 w 4864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74790" name="Freeform 6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>
                <a:gd name="T0" fmla="*/ 0 w 4848"/>
                <a:gd name="T1" fmla="*/ 0 h 1"/>
                <a:gd name="T2" fmla="*/ 4848 w 4848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74791" name="Freeform 7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>
                <a:gd name="T0" fmla="*/ 0 w 1"/>
                <a:gd name="T1" fmla="*/ 0 h 3376"/>
                <a:gd name="T2" fmla="*/ 0 w 1"/>
                <a:gd name="T3" fmla="*/ 3376 h 3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74792" name="Freeform 8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>
                <a:gd name="T0" fmla="*/ 0 w 16"/>
                <a:gd name="T1" fmla="*/ 0 h 3376"/>
                <a:gd name="T2" fmla="*/ 16 w 16"/>
                <a:gd name="T3" fmla="*/ 3376 h 3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74793" name="Freeform 9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74794" name="Freeform 10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74795" name="Freeform 11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74796" name="Freeform 12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74800" name="Rectangle 16"/>
          <p:cNvSpPr>
            <a:spLocks noChangeArrowheads="1"/>
          </p:cNvSpPr>
          <p:nvPr/>
        </p:nvSpPr>
        <p:spPr bwMode="auto">
          <a:xfrm>
            <a:off x="3505200" y="685800"/>
            <a:ext cx="533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>
                <a:solidFill>
                  <a:schemeClr val="tx2"/>
                </a:solidFill>
              </a:rPr>
              <a:t>Найдите градусную меру угла АВС.</a:t>
            </a:r>
          </a:p>
        </p:txBody>
      </p:sp>
      <p:sp>
        <p:nvSpPr>
          <p:cNvPr id="374786" name="Freeform 2"/>
          <p:cNvSpPr>
            <a:spLocks/>
          </p:cNvSpPr>
          <p:nvPr/>
        </p:nvSpPr>
        <p:spPr bwMode="auto">
          <a:xfrm rot="6300180">
            <a:off x="1166813" y="3538538"/>
            <a:ext cx="3181350" cy="400050"/>
          </a:xfrm>
          <a:custGeom>
            <a:avLst/>
            <a:gdLst>
              <a:gd name="T0" fmla="*/ 0 w 2004"/>
              <a:gd name="T1" fmla="*/ 252 h 252"/>
              <a:gd name="T2" fmla="*/ 2004 w 2004"/>
              <a:gd name="T3" fmla="*/ 0 h 252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004" h="252">
                <a:moveTo>
                  <a:pt x="0" y="252"/>
                </a:moveTo>
                <a:lnTo>
                  <a:pt x="2004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74787" name="Text Box 3"/>
          <p:cNvSpPr txBox="1">
            <a:spLocks noChangeArrowheads="1"/>
          </p:cNvSpPr>
          <p:nvPr/>
        </p:nvSpPr>
        <p:spPr bwMode="auto">
          <a:xfrm>
            <a:off x="2417763" y="3359150"/>
            <a:ext cx="4206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400"/>
              <a:t>О</a:t>
            </a:r>
          </a:p>
        </p:txBody>
      </p:sp>
      <p:sp>
        <p:nvSpPr>
          <p:cNvPr id="374797" name="Oval 13"/>
          <p:cNvSpPr>
            <a:spLocks noChangeArrowheads="1"/>
          </p:cNvSpPr>
          <p:nvPr/>
        </p:nvSpPr>
        <p:spPr bwMode="auto">
          <a:xfrm>
            <a:off x="1143000" y="2133600"/>
            <a:ext cx="3216275" cy="32385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74798" name="Oval 14"/>
          <p:cNvSpPr>
            <a:spLocks noChangeArrowheads="1"/>
          </p:cNvSpPr>
          <p:nvPr/>
        </p:nvSpPr>
        <p:spPr bwMode="auto">
          <a:xfrm>
            <a:off x="2701925" y="3692525"/>
            <a:ext cx="98425" cy="9842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374799" name="Object 15"/>
          <p:cNvGraphicFramePr>
            <a:graphicFrameLocks noChangeAspect="1"/>
          </p:cNvGraphicFramePr>
          <p:nvPr/>
        </p:nvGraphicFramePr>
        <p:xfrm>
          <a:off x="4497388" y="32448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4840" name="Формула" r:id="rId4" imgW="114120" imgH="215640" progId="Equation.3">
                  <p:embed/>
                </p:oleObj>
              </mc:Choice>
              <mc:Fallback>
                <p:oleObj name="Формула" r:id="rId4" imgW="114120" imgH="215640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7388" y="32448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4802" name="Text Box 18"/>
          <p:cNvSpPr txBox="1">
            <a:spLocks noChangeArrowheads="1"/>
          </p:cNvSpPr>
          <p:nvPr/>
        </p:nvSpPr>
        <p:spPr bwMode="auto">
          <a:xfrm>
            <a:off x="4267200" y="2895600"/>
            <a:ext cx="5000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</a:t>
            </a:r>
          </a:p>
        </p:txBody>
      </p:sp>
      <p:sp>
        <p:nvSpPr>
          <p:cNvPr id="374809" name="Text Box 25"/>
          <p:cNvSpPr txBox="1">
            <a:spLocks noChangeArrowheads="1"/>
          </p:cNvSpPr>
          <p:nvPr/>
        </p:nvSpPr>
        <p:spPr bwMode="auto">
          <a:xfrm>
            <a:off x="2895600" y="1676400"/>
            <a:ext cx="5000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</a:t>
            </a:r>
          </a:p>
        </p:txBody>
      </p:sp>
      <p:sp>
        <p:nvSpPr>
          <p:cNvPr id="374814" name="Freeform 30"/>
          <p:cNvSpPr>
            <a:spLocks/>
          </p:cNvSpPr>
          <p:nvPr/>
        </p:nvSpPr>
        <p:spPr bwMode="auto">
          <a:xfrm>
            <a:off x="2540000" y="2159000"/>
            <a:ext cx="1727200" cy="3200400"/>
          </a:xfrm>
          <a:custGeom>
            <a:avLst/>
            <a:gdLst>
              <a:gd name="T0" fmla="*/ 272 w 1088"/>
              <a:gd name="T1" fmla="*/ 0 h 2016"/>
              <a:gd name="T2" fmla="*/ 1088 w 1088"/>
              <a:gd name="T3" fmla="*/ 672 h 2016"/>
              <a:gd name="T4" fmla="*/ 0 w 1088"/>
              <a:gd name="T5" fmla="*/ 2016 h 20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88" h="2016">
                <a:moveTo>
                  <a:pt x="272" y="0"/>
                </a:moveTo>
                <a:lnTo>
                  <a:pt x="1088" y="672"/>
                </a:lnTo>
                <a:lnTo>
                  <a:pt x="0" y="2016"/>
                </a:lnTo>
              </a:path>
            </a:pathLst>
          </a:custGeom>
          <a:noFill/>
          <a:ln w="19050" cmpd="sng">
            <a:solidFill>
              <a:srgbClr val="00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74816" name="Arc 32"/>
          <p:cNvSpPr>
            <a:spLocks/>
          </p:cNvSpPr>
          <p:nvPr/>
        </p:nvSpPr>
        <p:spPr bwMode="auto">
          <a:xfrm rot="12332656">
            <a:off x="1181100" y="1992313"/>
            <a:ext cx="2112963" cy="3125787"/>
          </a:xfrm>
          <a:custGeom>
            <a:avLst/>
            <a:gdLst>
              <a:gd name="G0" fmla="+- 7179 0 0"/>
              <a:gd name="G1" fmla="+- 21600 0 0"/>
              <a:gd name="G2" fmla="+- 21600 0 0"/>
              <a:gd name="T0" fmla="*/ 0 w 28779"/>
              <a:gd name="T1" fmla="*/ 1228 h 42166"/>
              <a:gd name="T2" fmla="*/ 13783 w 28779"/>
              <a:gd name="T3" fmla="*/ 42166 h 42166"/>
              <a:gd name="T4" fmla="*/ 7179 w 28779"/>
              <a:gd name="T5" fmla="*/ 21600 h 42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8779" h="42166" fill="none" extrusionOk="0">
                <a:moveTo>
                  <a:pt x="-1" y="1227"/>
                </a:moveTo>
                <a:cubicBezTo>
                  <a:pt x="2306" y="415"/>
                  <a:pt x="4733" y="0"/>
                  <a:pt x="7179" y="0"/>
                </a:cubicBezTo>
                <a:cubicBezTo>
                  <a:pt x="19108" y="0"/>
                  <a:pt x="28779" y="9670"/>
                  <a:pt x="28779" y="21600"/>
                </a:cubicBezTo>
                <a:cubicBezTo>
                  <a:pt x="28779" y="30985"/>
                  <a:pt x="22718" y="39296"/>
                  <a:pt x="13782" y="42165"/>
                </a:cubicBezTo>
              </a:path>
              <a:path w="28779" h="42166" stroke="0" extrusionOk="0">
                <a:moveTo>
                  <a:pt x="-1" y="1227"/>
                </a:moveTo>
                <a:cubicBezTo>
                  <a:pt x="2306" y="415"/>
                  <a:pt x="4733" y="0"/>
                  <a:pt x="7179" y="0"/>
                </a:cubicBezTo>
                <a:cubicBezTo>
                  <a:pt x="19108" y="0"/>
                  <a:pt x="28779" y="9670"/>
                  <a:pt x="28779" y="21600"/>
                </a:cubicBezTo>
                <a:cubicBezTo>
                  <a:pt x="28779" y="30985"/>
                  <a:pt x="22718" y="39296"/>
                  <a:pt x="13782" y="42165"/>
                </a:cubicBezTo>
                <a:lnTo>
                  <a:pt x="7179" y="21600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74824" name="Text Box 40"/>
          <p:cNvSpPr txBox="1">
            <a:spLocks noChangeArrowheads="1"/>
          </p:cNvSpPr>
          <p:nvPr/>
        </p:nvSpPr>
        <p:spPr bwMode="auto">
          <a:xfrm>
            <a:off x="2286000" y="5410200"/>
            <a:ext cx="5000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</a:t>
            </a:r>
          </a:p>
        </p:txBody>
      </p:sp>
      <p:sp>
        <p:nvSpPr>
          <p:cNvPr id="374825" name="Freeform 41"/>
          <p:cNvSpPr>
            <a:spLocks/>
          </p:cNvSpPr>
          <p:nvPr/>
        </p:nvSpPr>
        <p:spPr bwMode="auto">
          <a:xfrm>
            <a:off x="4006850" y="3105150"/>
            <a:ext cx="146050" cy="260350"/>
          </a:xfrm>
          <a:custGeom>
            <a:avLst/>
            <a:gdLst>
              <a:gd name="T0" fmla="*/ 92 w 92"/>
              <a:gd name="T1" fmla="*/ 164 h 164"/>
              <a:gd name="T2" fmla="*/ 0 w 92"/>
              <a:gd name="T3" fmla="*/ 92 h 164"/>
              <a:gd name="T4" fmla="*/ 72 w 92"/>
              <a:gd name="T5" fmla="*/ 0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2" h="164">
                <a:moveTo>
                  <a:pt x="92" y="164"/>
                </a:moveTo>
                <a:lnTo>
                  <a:pt x="0" y="92"/>
                </a:lnTo>
                <a:lnTo>
                  <a:pt x="72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748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8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8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74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74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74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748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748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748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748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748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748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748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748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4816" grpId="0" animBg="1"/>
      <p:bldP spid="37482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8882" name="Group 2"/>
          <p:cNvGrpSpPr>
            <a:grpSpLocks/>
          </p:cNvGrpSpPr>
          <p:nvPr/>
        </p:nvGrpSpPr>
        <p:grpSpPr bwMode="auto">
          <a:xfrm>
            <a:off x="76200" y="152400"/>
            <a:ext cx="8991600" cy="6515100"/>
            <a:chOff x="168" y="176"/>
            <a:chExt cx="5408" cy="3928"/>
          </a:xfrm>
        </p:grpSpPr>
        <p:sp>
          <p:nvSpPr>
            <p:cNvPr id="378883" name="Freeform 3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>
                <a:gd name="T0" fmla="*/ 0 w 4864"/>
                <a:gd name="T1" fmla="*/ 0 h 1"/>
                <a:gd name="T2" fmla="*/ 4864 w 4864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78884" name="Freeform 4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>
                <a:gd name="T0" fmla="*/ 0 w 4848"/>
                <a:gd name="T1" fmla="*/ 0 h 1"/>
                <a:gd name="T2" fmla="*/ 4848 w 4848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78885" name="Freeform 5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>
                <a:gd name="T0" fmla="*/ 0 w 1"/>
                <a:gd name="T1" fmla="*/ 0 h 3376"/>
                <a:gd name="T2" fmla="*/ 0 w 1"/>
                <a:gd name="T3" fmla="*/ 3376 h 3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78886" name="Freeform 6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>
                <a:gd name="T0" fmla="*/ 0 w 16"/>
                <a:gd name="T1" fmla="*/ 0 h 3376"/>
                <a:gd name="T2" fmla="*/ 16 w 16"/>
                <a:gd name="T3" fmla="*/ 3376 h 3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78887" name="Freeform 7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78888" name="Freeform 8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78889" name="Freeform 9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78890" name="Freeform 10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78892" name="Text Box 12"/>
          <p:cNvSpPr txBox="1">
            <a:spLocks noChangeArrowheads="1"/>
          </p:cNvSpPr>
          <p:nvPr/>
        </p:nvSpPr>
        <p:spPr bwMode="auto">
          <a:xfrm>
            <a:off x="762000" y="4343400"/>
            <a:ext cx="5572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</a:t>
            </a:r>
          </a:p>
        </p:txBody>
      </p:sp>
      <p:sp>
        <p:nvSpPr>
          <p:cNvPr id="378893" name="Text Box 13"/>
          <p:cNvSpPr txBox="1">
            <a:spLocks noChangeArrowheads="1"/>
          </p:cNvSpPr>
          <p:nvPr/>
        </p:nvSpPr>
        <p:spPr bwMode="auto">
          <a:xfrm>
            <a:off x="3810000" y="1752600"/>
            <a:ext cx="5016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</a:t>
            </a:r>
            <a:endParaRPr lang="ru-RU" sz="2400" b="1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78894" name="Text Box 14"/>
          <p:cNvSpPr txBox="1">
            <a:spLocks noChangeArrowheads="1"/>
          </p:cNvSpPr>
          <p:nvPr/>
        </p:nvSpPr>
        <p:spPr bwMode="auto">
          <a:xfrm>
            <a:off x="2514600" y="5105400"/>
            <a:ext cx="5572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</a:t>
            </a:r>
          </a:p>
        </p:txBody>
      </p:sp>
      <p:sp>
        <p:nvSpPr>
          <p:cNvPr id="378895" name="Oval 15"/>
          <p:cNvSpPr>
            <a:spLocks noChangeArrowheads="1"/>
          </p:cNvSpPr>
          <p:nvPr/>
        </p:nvSpPr>
        <p:spPr bwMode="auto">
          <a:xfrm>
            <a:off x="777875" y="1558925"/>
            <a:ext cx="3584575" cy="352742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378896" name="Object 16"/>
          <p:cNvGraphicFramePr>
            <a:graphicFrameLocks noChangeAspect="1"/>
          </p:cNvGraphicFramePr>
          <p:nvPr/>
        </p:nvGraphicFramePr>
        <p:xfrm>
          <a:off x="5130800" y="3224213"/>
          <a:ext cx="127000" cy="24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8927" name="Формула" r:id="rId4" imgW="114120" imgH="215640" progId="Equation.3">
                  <p:embed/>
                </p:oleObj>
              </mc:Choice>
              <mc:Fallback>
                <p:oleObj name="Формула" r:id="rId4" imgW="114120" imgH="215640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30800" y="3224213"/>
                        <a:ext cx="127000" cy="241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8897" name="Freeform 17"/>
          <p:cNvSpPr>
            <a:spLocks/>
          </p:cNvSpPr>
          <p:nvPr/>
        </p:nvSpPr>
        <p:spPr bwMode="auto">
          <a:xfrm>
            <a:off x="2514600" y="4875213"/>
            <a:ext cx="457200" cy="111125"/>
          </a:xfrm>
          <a:custGeom>
            <a:avLst/>
            <a:gdLst>
              <a:gd name="T0" fmla="*/ 288 w 288"/>
              <a:gd name="T1" fmla="*/ 70 h 70"/>
              <a:gd name="T2" fmla="*/ 192 w 288"/>
              <a:gd name="T3" fmla="*/ 16 h 70"/>
              <a:gd name="T4" fmla="*/ 98 w 288"/>
              <a:gd name="T5" fmla="*/ 7 h 70"/>
              <a:gd name="T6" fmla="*/ 0 w 288"/>
              <a:gd name="T7" fmla="*/ 58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88" h="70">
                <a:moveTo>
                  <a:pt x="288" y="70"/>
                </a:moveTo>
                <a:cubicBezTo>
                  <a:pt x="272" y="61"/>
                  <a:pt x="224" y="27"/>
                  <a:pt x="192" y="16"/>
                </a:cubicBezTo>
                <a:cubicBezTo>
                  <a:pt x="160" y="5"/>
                  <a:pt x="130" y="0"/>
                  <a:pt x="98" y="7"/>
                </a:cubicBezTo>
                <a:cubicBezTo>
                  <a:pt x="66" y="14"/>
                  <a:pt x="20" y="47"/>
                  <a:pt x="0" y="58"/>
                </a:cubicBezTo>
              </a:path>
            </a:pathLst>
          </a:custGeom>
          <a:noFill/>
          <a:ln w="28575" cmpd="sng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78898" name="Text Box 18"/>
          <p:cNvSpPr txBox="1">
            <a:spLocks noChangeArrowheads="1"/>
          </p:cNvSpPr>
          <p:nvPr/>
        </p:nvSpPr>
        <p:spPr bwMode="auto">
          <a:xfrm>
            <a:off x="3581400" y="838200"/>
            <a:ext cx="5181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>
                <a:solidFill>
                  <a:schemeClr val="tx2"/>
                </a:solidFill>
              </a:rPr>
              <a:t>Найдите градусную меру угла АВС</a:t>
            </a:r>
          </a:p>
        </p:txBody>
      </p:sp>
      <p:sp>
        <p:nvSpPr>
          <p:cNvPr id="378899" name="Text Box 19"/>
          <p:cNvSpPr txBox="1">
            <a:spLocks noChangeArrowheads="1"/>
          </p:cNvSpPr>
          <p:nvPr/>
        </p:nvSpPr>
        <p:spPr bwMode="auto">
          <a:xfrm>
            <a:off x="3352800" y="2346325"/>
            <a:ext cx="762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0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50</a:t>
            </a:r>
            <a:r>
              <a:rPr lang="ru-RU" sz="2000" b="1" baseline="300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endParaRPr lang="ru-RU" sz="2000" b="1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78903" name="Text Box 23"/>
          <p:cNvSpPr txBox="1">
            <a:spLocks noChangeArrowheads="1"/>
          </p:cNvSpPr>
          <p:nvPr/>
        </p:nvSpPr>
        <p:spPr bwMode="auto">
          <a:xfrm>
            <a:off x="3200400" y="2362200"/>
            <a:ext cx="762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0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100</a:t>
            </a:r>
            <a:r>
              <a:rPr lang="ru-RU" sz="2000" b="1" baseline="300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endParaRPr lang="ru-RU" sz="2000" b="1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78905" name="Arc 25"/>
          <p:cNvSpPr>
            <a:spLocks/>
          </p:cNvSpPr>
          <p:nvPr/>
        </p:nvSpPr>
        <p:spPr bwMode="auto">
          <a:xfrm rot="4651424">
            <a:off x="1540669" y="3061494"/>
            <a:ext cx="1757362" cy="2419350"/>
          </a:xfrm>
          <a:custGeom>
            <a:avLst/>
            <a:gdLst>
              <a:gd name="G0" fmla="+- 0 0 0"/>
              <a:gd name="G1" fmla="+- 10356 0 0"/>
              <a:gd name="G2" fmla="+- 21600 0 0"/>
              <a:gd name="T0" fmla="*/ 18955 w 21600"/>
              <a:gd name="T1" fmla="*/ 0 h 29302"/>
              <a:gd name="T2" fmla="*/ 10373 w 21600"/>
              <a:gd name="T3" fmla="*/ 29302 h 29302"/>
              <a:gd name="T4" fmla="*/ 0 w 21600"/>
              <a:gd name="T5" fmla="*/ 10356 h 293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9302" fill="none" extrusionOk="0">
                <a:moveTo>
                  <a:pt x="18955" y="-1"/>
                </a:moveTo>
                <a:cubicBezTo>
                  <a:pt x="20690" y="3175"/>
                  <a:pt x="21600" y="6736"/>
                  <a:pt x="21600" y="10356"/>
                </a:cubicBezTo>
                <a:cubicBezTo>
                  <a:pt x="21600" y="18248"/>
                  <a:pt x="17295" y="25512"/>
                  <a:pt x="10373" y="29302"/>
                </a:cubicBezTo>
              </a:path>
              <a:path w="21600" h="29302" stroke="0" extrusionOk="0">
                <a:moveTo>
                  <a:pt x="18955" y="-1"/>
                </a:moveTo>
                <a:cubicBezTo>
                  <a:pt x="20690" y="3175"/>
                  <a:pt x="21600" y="6736"/>
                  <a:pt x="21600" y="10356"/>
                </a:cubicBezTo>
                <a:cubicBezTo>
                  <a:pt x="21600" y="18248"/>
                  <a:pt x="17295" y="25512"/>
                  <a:pt x="10373" y="29302"/>
                </a:cubicBezTo>
                <a:lnTo>
                  <a:pt x="0" y="10356"/>
                </a:lnTo>
                <a:close/>
              </a:path>
            </a:pathLst>
          </a:custGeom>
          <a:noFill/>
          <a:ln w="38100">
            <a:solidFill>
              <a:srgbClr val="0066CC"/>
            </a:solidFill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78910" name="Freeform 30"/>
          <p:cNvSpPr>
            <a:spLocks/>
          </p:cNvSpPr>
          <p:nvPr/>
        </p:nvSpPr>
        <p:spPr bwMode="auto">
          <a:xfrm>
            <a:off x="1219200" y="2082800"/>
            <a:ext cx="2641600" cy="2997200"/>
          </a:xfrm>
          <a:custGeom>
            <a:avLst/>
            <a:gdLst>
              <a:gd name="T0" fmla="*/ 0 w 1664"/>
              <a:gd name="T1" fmla="*/ 1520 h 1888"/>
              <a:gd name="T2" fmla="*/ 1664 w 1664"/>
              <a:gd name="T3" fmla="*/ 0 h 1888"/>
              <a:gd name="T4" fmla="*/ 1584 w 1664"/>
              <a:gd name="T5" fmla="*/ 1616 h 1888"/>
              <a:gd name="T6" fmla="*/ 976 w 1664"/>
              <a:gd name="T7" fmla="*/ 1888 h 1888"/>
              <a:gd name="T8" fmla="*/ 0 w 1664"/>
              <a:gd name="T9" fmla="*/ 1520 h 18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64" h="1888">
                <a:moveTo>
                  <a:pt x="0" y="1520"/>
                </a:moveTo>
                <a:lnTo>
                  <a:pt x="1664" y="0"/>
                </a:lnTo>
                <a:lnTo>
                  <a:pt x="1584" y="1616"/>
                </a:lnTo>
                <a:lnTo>
                  <a:pt x="976" y="1888"/>
                </a:lnTo>
                <a:lnTo>
                  <a:pt x="0" y="1520"/>
                </a:lnTo>
                <a:close/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78911" name="Text Box 31"/>
          <p:cNvSpPr txBox="1">
            <a:spLocks noChangeArrowheads="1"/>
          </p:cNvSpPr>
          <p:nvPr/>
        </p:nvSpPr>
        <p:spPr bwMode="auto">
          <a:xfrm>
            <a:off x="3733800" y="4648200"/>
            <a:ext cx="5016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</a:t>
            </a:r>
          </a:p>
        </p:txBody>
      </p:sp>
      <p:sp>
        <p:nvSpPr>
          <p:cNvPr id="378906" name="Arc 26"/>
          <p:cNvSpPr>
            <a:spLocks/>
          </p:cNvSpPr>
          <p:nvPr/>
        </p:nvSpPr>
        <p:spPr bwMode="auto">
          <a:xfrm rot="4637729">
            <a:off x="906463" y="1439863"/>
            <a:ext cx="3290887" cy="3563937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31545 w 40455"/>
              <a:gd name="T1" fmla="*/ 40774 h 43200"/>
              <a:gd name="T2" fmla="*/ 40455 w 40455"/>
              <a:gd name="T3" fmla="*/ 11061 h 43200"/>
              <a:gd name="T4" fmla="*/ 21600 w 40455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0455" h="43200" fill="none" extrusionOk="0">
                <a:moveTo>
                  <a:pt x="31545" y="40774"/>
                </a:moveTo>
                <a:cubicBezTo>
                  <a:pt x="28472" y="42368"/>
                  <a:pt x="25061" y="43200"/>
                  <a:pt x="21600" y="43200"/>
                </a:cubicBezTo>
                <a:cubicBezTo>
                  <a:pt x="9670" y="43200"/>
                  <a:pt x="0" y="33529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29424" y="0"/>
                  <a:pt x="36637" y="4231"/>
                  <a:pt x="40454" y="11061"/>
                </a:cubicBezTo>
              </a:path>
              <a:path w="40455" h="43200" stroke="0" extrusionOk="0">
                <a:moveTo>
                  <a:pt x="31545" y="40774"/>
                </a:moveTo>
                <a:cubicBezTo>
                  <a:pt x="28472" y="42368"/>
                  <a:pt x="25061" y="43200"/>
                  <a:pt x="21600" y="43200"/>
                </a:cubicBezTo>
                <a:cubicBezTo>
                  <a:pt x="9670" y="43200"/>
                  <a:pt x="0" y="33529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29424" y="0"/>
                  <a:pt x="36637" y="4231"/>
                  <a:pt x="40454" y="11061"/>
                </a:cubicBezTo>
                <a:lnTo>
                  <a:pt x="21600" y="21600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78912" name="Text Box 32"/>
          <p:cNvSpPr txBox="1">
            <a:spLocks noChangeArrowheads="1"/>
          </p:cNvSpPr>
          <p:nvPr/>
        </p:nvSpPr>
        <p:spPr bwMode="auto">
          <a:xfrm>
            <a:off x="1981200" y="5181600"/>
            <a:ext cx="762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0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26</a:t>
            </a:r>
            <a:r>
              <a:rPr lang="ru-RU" sz="20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r>
              <a:rPr lang="ru-RU" sz="2000" b="1" baseline="300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endParaRPr lang="ru-RU" sz="2000" b="1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78913" name="Text Box 33"/>
          <p:cNvSpPr txBox="1">
            <a:spLocks noChangeArrowheads="1"/>
          </p:cNvSpPr>
          <p:nvPr/>
        </p:nvSpPr>
        <p:spPr bwMode="auto">
          <a:xfrm>
            <a:off x="2057400" y="1066800"/>
            <a:ext cx="762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0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</a:t>
            </a:r>
            <a:r>
              <a:rPr lang="ru-RU" sz="20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r>
              <a:rPr lang="ru-RU" sz="2000" b="1" baseline="300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endParaRPr lang="ru-RU" sz="2000" b="1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78901" name="Text Box 21"/>
          <p:cNvSpPr txBox="1">
            <a:spLocks noChangeArrowheads="1"/>
          </p:cNvSpPr>
          <p:nvPr/>
        </p:nvSpPr>
        <p:spPr bwMode="auto">
          <a:xfrm>
            <a:off x="2209800" y="3276600"/>
            <a:ext cx="7572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400"/>
              <a:t>    О</a:t>
            </a:r>
          </a:p>
        </p:txBody>
      </p:sp>
      <p:sp>
        <p:nvSpPr>
          <p:cNvPr id="378902" name="Oval 22"/>
          <p:cNvSpPr>
            <a:spLocks noChangeArrowheads="1"/>
          </p:cNvSpPr>
          <p:nvPr/>
        </p:nvSpPr>
        <p:spPr bwMode="auto">
          <a:xfrm>
            <a:off x="2514600" y="3213100"/>
            <a:ext cx="109538" cy="1095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8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3.7037E-7 L -0.13334 0.41551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3789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67" y="2076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1000" fill="hold"/>
                                        <p:tgtEl>
                                          <p:spTgt spid="37890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CC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78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789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0.0044 L -3.33333E-6 -0.5912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3789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9792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3" dur="1000" fill="hold"/>
                                        <p:tgtEl>
                                          <p:spTgt spid="3789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78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789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22222E-6 L 0.04166 0.5044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3789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83" y="25208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5" dur="1000" fill="hold"/>
                                        <p:tgtEl>
                                          <p:spTgt spid="3789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03" grpId="0"/>
      <p:bldP spid="378903" grpId="1"/>
      <p:bldP spid="378903" grpId="2"/>
      <p:bldP spid="378905" grpId="0" animBg="1"/>
      <p:bldP spid="378906" grpId="0" animBg="1"/>
      <p:bldP spid="378912" grpId="0"/>
      <p:bldP spid="378912" grpId="1"/>
      <p:bldP spid="378912" grpId="2"/>
      <p:bldP spid="378913" grpId="0"/>
      <p:bldP spid="378913" grpId="1"/>
      <p:bldP spid="378913" grpId="2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4181" name="Group 5"/>
          <p:cNvGrpSpPr>
            <a:grpSpLocks/>
          </p:cNvGrpSpPr>
          <p:nvPr/>
        </p:nvGrpSpPr>
        <p:grpSpPr bwMode="auto">
          <a:xfrm>
            <a:off x="76200" y="152400"/>
            <a:ext cx="8991600" cy="6515100"/>
            <a:chOff x="168" y="176"/>
            <a:chExt cx="5408" cy="3928"/>
          </a:xfrm>
        </p:grpSpPr>
        <p:sp>
          <p:nvSpPr>
            <p:cNvPr id="434182" name="Freeform 6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>
                <a:gd name="T0" fmla="*/ 0 w 4864"/>
                <a:gd name="T1" fmla="*/ 0 h 1"/>
                <a:gd name="T2" fmla="*/ 4864 w 4864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34183" name="Freeform 7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>
                <a:gd name="T0" fmla="*/ 0 w 4848"/>
                <a:gd name="T1" fmla="*/ 0 h 1"/>
                <a:gd name="T2" fmla="*/ 4848 w 4848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34184" name="Freeform 8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>
                <a:gd name="T0" fmla="*/ 0 w 1"/>
                <a:gd name="T1" fmla="*/ 0 h 3376"/>
                <a:gd name="T2" fmla="*/ 0 w 1"/>
                <a:gd name="T3" fmla="*/ 3376 h 3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34185" name="Freeform 9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>
                <a:gd name="T0" fmla="*/ 0 w 16"/>
                <a:gd name="T1" fmla="*/ 0 h 3376"/>
                <a:gd name="T2" fmla="*/ 16 w 16"/>
                <a:gd name="T3" fmla="*/ 3376 h 3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34186" name="Freeform 10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34187" name="Freeform 11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34188" name="Freeform 12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34189" name="Freeform 13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34190" name="Rectangle 14"/>
          <p:cNvSpPr>
            <a:spLocks noChangeArrowheads="1"/>
          </p:cNvSpPr>
          <p:nvPr/>
        </p:nvSpPr>
        <p:spPr bwMode="auto">
          <a:xfrm>
            <a:off x="304800" y="990600"/>
            <a:ext cx="8763000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Если две хорды пересекаются, то произведение отрезков одной хорды равно произведению отрезков другой хорды.</a:t>
            </a:r>
          </a:p>
        </p:txBody>
      </p:sp>
      <p:grpSp>
        <p:nvGrpSpPr>
          <p:cNvPr id="434238" name="Group 62"/>
          <p:cNvGrpSpPr>
            <a:grpSpLocks/>
          </p:cNvGrpSpPr>
          <p:nvPr/>
        </p:nvGrpSpPr>
        <p:grpSpPr bwMode="auto">
          <a:xfrm>
            <a:off x="650875" y="2946400"/>
            <a:ext cx="2955925" cy="3200400"/>
            <a:chOff x="410" y="1856"/>
            <a:chExt cx="1862" cy="2016"/>
          </a:xfrm>
        </p:grpSpPr>
        <p:sp>
          <p:nvSpPr>
            <p:cNvPr id="434179" name="Freeform 3"/>
            <p:cNvSpPr>
              <a:spLocks/>
            </p:cNvSpPr>
            <p:nvPr/>
          </p:nvSpPr>
          <p:spPr bwMode="auto">
            <a:xfrm>
              <a:off x="1216" y="1856"/>
              <a:ext cx="1056" cy="528"/>
            </a:xfrm>
            <a:custGeom>
              <a:avLst/>
              <a:gdLst>
                <a:gd name="T0" fmla="*/ 0 w 1056"/>
                <a:gd name="T1" fmla="*/ 0 h 528"/>
                <a:gd name="T2" fmla="*/ 1056 w 1056"/>
                <a:gd name="T3" fmla="*/ 528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056" h="528">
                  <a:moveTo>
                    <a:pt x="0" y="0"/>
                  </a:moveTo>
                  <a:lnTo>
                    <a:pt x="1056" y="528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34191" name="Freeform 15"/>
            <p:cNvSpPr>
              <a:spLocks/>
            </p:cNvSpPr>
            <p:nvPr/>
          </p:nvSpPr>
          <p:spPr bwMode="auto">
            <a:xfrm>
              <a:off x="410" y="2542"/>
              <a:ext cx="838" cy="1330"/>
            </a:xfrm>
            <a:custGeom>
              <a:avLst/>
              <a:gdLst>
                <a:gd name="T0" fmla="*/ 838 w 838"/>
                <a:gd name="T1" fmla="*/ 1330 h 1330"/>
                <a:gd name="T2" fmla="*/ 0 w 838"/>
                <a:gd name="T3" fmla="*/ 0 h 1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38" h="1330">
                  <a:moveTo>
                    <a:pt x="838" y="1330"/>
                  </a:moveTo>
                  <a:lnTo>
                    <a:pt x="0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34192" name="Text Box 16"/>
          <p:cNvSpPr txBox="1">
            <a:spLocks noChangeArrowheads="1"/>
          </p:cNvSpPr>
          <p:nvPr/>
        </p:nvSpPr>
        <p:spPr bwMode="auto">
          <a:xfrm>
            <a:off x="1905000" y="3886200"/>
            <a:ext cx="3873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</a:t>
            </a:r>
            <a:endParaRPr lang="ru-RU" sz="24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34193" name="Oval 17"/>
          <p:cNvSpPr>
            <a:spLocks noChangeArrowheads="1"/>
          </p:cNvSpPr>
          <p:nvPr/>
        </p:nvSpPr>
        <p:spPr bwMode="auto">
          <a:xfrm>
            <a:off x="566738" y="2933700"/>
            <a:ext cx="3216275" cy="32385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434195" name="Object 19"/>
          <p:cNvGraphicFramePr>
            <a:graphicFrameLocks noChangeAspect="1"/>
          </p:cNvGraphicFramePr>
          <p:nvPr/>
        </p:nvGraphicFramePr>
        <p:xfrm>
          <a:off x="3921125" y="4383088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1230" name="Формула" r:id="rId4" imgW="114120" imgH="215640" progId="Equation.3">
                  <p:embed/>
                </p:oleObj>
              </mc:Choice>
              <mc:Fallback>
                <p:oleObj name="Формула" r:id="rId4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21125" y="4383088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34277" name="Group 101"/>
          <p:cNvGrpSpPr>
            <a:grpSpLocks/>
          </p:cNvGrpSpPr>
          <p:nvPr/>
        </p:nvGrpSpPr>
        <p:grpSpPr bwMode="auto">
          <a:xfrm>
            <a:off x="228600" y="3505200"/>
            <a:ext cx="3852863" cy="685800"/>
            <a:chOff x="144" y="2208"/>
            <a:chExt cx="2427" cy="432"/>
          </a:xfrm>
        </p:grpSpPr>
        <p:sp>
          <p:nvSpPr>
            <p:cNvPr id="434180" name="Freeform 4"/>
            <p:cNvSpPr>
              <a:spLocks/>
            </p:cNvSpPr>
            <p:nvPr/>
          </p:nvSpPr>
          <p:spPr bwMode="auto">
            <a:xfrm>
              <a:off x="416" y="2384"/>
              <a:ext cx="1856" cy="160"/>
            </a:xfrm>
            <a:custGeom>
              <a:avLst/>
              <a:gdLst>
                <a:gd name="T0" fmla="*/ 1856 w 1856"/>
                <a:gd name="T1" fmla="*/ 0 h 160"/>
                <a:gd name="T2" fmla="*/ 0 w 1856"/>
                <a:gd name="T3" fmla="*/ 16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856" h="160">
                  <a:moveTo>
                    <a:pt x="1856" y="0"/>
                  </a:moveTo>
                  <a:lnTo>
                    <a:pt x="0" y="160"/>
                  </a:lnTo>
                </a:path>
              </a:pathLst>
            </a:custGeom>
            <a:noFill/>
            <a:ln w="12700" cmpd="sng">
              <a:solidFill>
                <a:srgbClr val="0033CC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34196" name="Text Box 20"/>
            <p:cNvSpPr txBox="1">
              <a:spLocks noChangeArrowheads="1"/>
            </p:cNvSpPr>
            <p:nvPr/>
          </p:nvSpPr>
          <p:spPr bwMode="auto">
            <a:xfrm>
              <a:off x="144" y="2352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ru-RU" sz="24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А</a:t>
              </a:r>
            </a:p>
          </p:txBody>
        </p:sp>
        <p:sp>
          <p:nvSpPr>
            <p:cNvPr id="434197" name="Text Box 21"/>
            <p:cNvSpPr txBox="1">
              <a:spLocks noChangeArrowheads="1"/>
            </p:cNvSpPr>
            <p:nvPr/>
          </p:nvSpPr>
          <p:spPr bwMode="auto">
            <a:xfrm>
              <a:off x="2256" y="2208"/>
              <a:ext cx="31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ru-RU" sz="24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В</a:t>
              </a:r>
            </a:p>
          </p:txBody>
        </p:sp>
      </p:grpSp>
      <p:sp>
        <p:nvSpPr>
          <p:cNvPr id="434201" name="Text Box 25"/>
          <p:cNvSpPr txBox="1">
            <a:spLocks noChangeArrowheads="1"/>
          </p:cNvSpPr>
          <p:nvPr/>
        </p:nvSpPr>
        <p:spPr bwMode="auto">
          <a:xfrm>
            <a:off x="609600" y="228600"/>
            <a:ext cx="83058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Теорема о произведении отрезков </a:t>
            </a:r>
          </a:p>
          <a:p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                   пересекающихся хорд</a:t>
            </a:r>
          </a:p>
        </p:txBody>
      </p:sp>
      <p:grpSp>
        <p:nvGrpSpPr>
          <p:cNvPr id="434275" name="Group 99"/>
          <p:cNvGrpSpPr>
            <a:grpSpLocks/>
          </p:cNvGrpSpPr>
          <p:nvPr/>
        </p:nvGrpSpPr>
        <p:grpSpPr bwMode="auto">
          <a:xfrm>
            <a:off x="1709738" y="2514600"/>
            <a:ext cx="576262" cy="4114800"/>
            <a:chOff x="1077" y="1584"/>
            <a:chExt cx="363" cy="2592"/>
          </a:xfrm>
        </p:grpSpPr>
        <p:sp>
          <p:nvSpPr>
            <p:cNvPr id="434199" name="Text Box 23"/>
            <p:cNvSpPr txBox="1">
              <a:spLocks noChangeArrowheads="1"/>
            </p:cNvSpPr>
            <p:nvPr/>
          </p:nvSpPr>
          <p:spPr bwMode="auto">
            <a:xfrm>
              <a:off x="1077" y="1584"/>
              <a:ext cx="31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ru-RU" sz="24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С</a:t>
              </a:r>
            </a:p>
          </p:txBody>
        </p:sp>
        <p:sp>
          <p:nvSpPr>
            <p:cNvPr id="434218" name="Freeform 42"/>
            <p:cNvSpPr>
              <a:spLocks/>
            </p:cNvSpPr>
            <p:nvPr/>
          </p:nvSpPr>
          <p:spPr bwMode="auto">
            <a:xfrm>
              <a:off x="1216" y="1856"/>
              <a:ext cx="48" cy="2016"/>
            </a:xfrm>
            <a:custGeom>
              <a:avLst/>
              <a:gdLst>
                <a:gd name="T0" fmla="*/ 0 w 48"/>
                <a:gd name="T1" fmla="*/ 0 h 2016"/>
                <a:gd name="T2" fmla="*/ 48 w 48"/>
                <a:gd name="T3" fmla="*/ 2016 h 2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8" h="2016">
                  <a:moveTo>
                    <a:pt x="0" y="0"/>
                  </a:moveTo>
                  <a:lnTo>
                    <a:pt x="48" y="2016"/>
                  </a:lnTo>
                </a:path>
              </a:pathLst>
            </a:custGeom>
            <a:noFill/>
            <a:ln w="12700" cmpd="sng">
              <a:solidFill>
                <a:srgbClr val="FF0000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34219" name="Text Box 43"/>
            <p:cNvSpPr txBox="1">
              <a:spLocks noChangeArrowheads="1"/>
            </p:cNvSpPr>
            <p:nvPr/>
          </p:nvSpPr>
          <p:spPr bwMode="auto">
            <a:xfrm>
              <a:off x="1152" y="3888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24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D</a:t>
              </a:r>
              <a:endParaRPr lang="ru-RU"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  <p:sp>
        <p:nvSpPr>
          <p:cNvPr id="434220" name="Arc 44"/>
          <p:cNvSpPr>
            <a:spLocks/>
          </p:cNvSpPr>
          <p:nvPr/>
        </p:nvSpPr>
        <p:spPr bwMode="auto">
          <a:xfrm rot="7315522" flipV="1">
            <a:off x="1446213" y="4230688"/>
            <a:ext cx="2887662" cy="1560512"/>
          </a:xfrm>
          <a:custGeom>
            <a:avLst/>
            <a:gdLst>
              <a:gd name="G0" fmla="+- 19153 0 0"/>
              <a:gd name="G1" fmla="+- 0 0 0"/>
              <a:gd name="G2" fmla="+- 21600 0 0"/>
              <a:gd name="T0" fmla="*/ 38599 w 38599"/>
              <a:gd name="T1" fmla="*/ 9403 h 21600"/>
              <a:gd name="T2" fmla="*/ 0 w 38599"/>
              <a:gd name="T3" fmla="*/ 9986 h 21600"/>
              <a:gd name="T4" fmla="*/ 19153 w 38599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8599" h="21600" fill="none" extrusionOk="0">
                <a:moveTo>
                  <a:pt x="38598" y="9402"/>
                </a:moveTo>
                <a:cubicBezTo>
                  <a:pt x="34992" y="16861"/>
                  <a:pt x="27437" y="21600"/>
                  <a:pt x="19153" y="21600"/>
                </a:cubicBezTo>
                <a:cubicBezTo>
                  <a:pt x="11103" y="21600"/>
                  <a:pt x="3721" y="17123"/>
                  <a:pt x="-1" y="9986"/>
                </a:cubicBezTo>
              </a:path>
              <a:path w="38599" h="21600" stroke="0" extrusionOk="0">
                <a:moveTo>
                  <a:pt x="38598" y="9402"/>
                </a:moveTo>
                <a:cubicBezTo>
                  <a:pt x="34992" y="16861"/>
                  <a:pt x="27437" y="21600"/>
                  <a:pt x="19153" y="21600"/>
                </a:cubicBezTo>
                <a:cubicBezTo>
                  <a:pt x="11103" y="21600"/>
                  <a:pt x="3721" y="17123"/>
                  <a:pt x="-1" y="9986"/>
                </a:cubicBezTo>
                <a:lnTo>
                  <a:pt x="19153" y="0"/>
                </a:lnTo>
                <a:close/>
              </a:path>
            </a:pathLst>
          </a:custGeom>
          <a:noFill/>
          <a:ln w="38100">
            <a:solidFill>
              <a:srgbClr val="00FFFF"/>
            </a:solidFill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grpSp>
        <p:nvGrpSpPr>
          <p:cNvPr id="434251" name="Group 75"/>
          <p:cNvGrpSpPr>
            <a:grpSpLocks/>
          </p:cNvGrpSpPr>
          <p:nvPr/>
        </p:nvGrpSpPr>
        <p:grpSpPr bwMode="auto">
          <a:xfrm>
            <a:off x="1524000" y="3429000"/>
            <a:ext cx="990600" cy="990600"/>
            <a:chOff x="960" y="2160"/>
            <a:chExt cx="624" cy="624"/>
          </a:xfrm>
        </p:grpSpPr>
        <p:grpSp>
          <p:nvGrpSpPr>
            <p:cNvPr id="434250" name="Group 74"/>
            <p:cNvGrpSpPr>
              <a:grpSpLocks/>
            </p:cNvGrpSpPr>
            <p:nvPr/>
          </p:nvGrpSpPr>
          <p:grpSpPr bwMode="auto">
            <a:xfrm>
              <a:off x="960" y="2160"/>
              <a:ext cx="624" cy="624"/>
              <a:chOff x="960" y="2160"/>
              <a:chExt cx="624" cy="624"/>
            </a:xfrm>
          </p:grpSpPr>
          <p:sp>
            <p:nvSpPr>
              <p:cNvPr id="434246" name="Text Box 70"/>
              <p:cNvSpPr txBox="1">
                <a:spLocks noChangeArrowheads="1"/>
              </p:cNvSpPr>
              <p:nvPr/>
            </p:nvSpPr>
            <p:spPr bwMode="auto">
              <a:xfrm>
                <a:off x="960" y="2496"/>
                <a:ext cx="288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ru-RU" sz="2400" b="1">
                    <a:solidFill>
                      <a:srgbClr val="0000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3</a:t>
                </a:r>
              </a:p>
            </p:txBody>
          </p:sp>
          <p:sp>
            <p:nvSpPr>
              <p:cNvPr id="434247" name="Text Box 71"/>
              <p:cNvSpPr txBox="1">
                <a:spLocks noChangeArrowheads="1"/>
              </p:cNvSpPr>
              <p:nvPr/>
            </p:nvSpPr>
            <p:spPr bwMode="auto">
              <a:xfrm>
                <a:off x="1296" y="2160"/>
                <a:ext cx="288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ru-RU" sz="2400" b="1">
                    <a:solidFill>
                      <a:srgbClr val="0000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4</a:t>
                </a:r>
              </a:p>
            </p:txBody>
          </p:sp>
        </p:grpSp>
        <p:grpSp>
          <p:nvGrpSpPr>
            <p:cNvPr id="434243" name="Group 67"/>
            <p:cNvGrpSpPr>
              <a:grpSpLocks/>
            </p:cNvGrpSpPr>
            <p:nvPr/>
          </p:nvGrpSpPr>
          <p:grpSpPr bwMode="auto">
            <a:xfrm>
              <a:off x="1092" y="2336"/>
              <a:ext cx="292" cy="294"/>
              <a:chOff x="1092" y="2336"/>
              <a:chExt cx="292" cy="294"/>
            </a:xfrm>
          </p:grpSpPr>
          <p:grpSp>
            <p:nvGrpSpPr>
              <p:cNvPr id="434223" name="Group 47"/>
              <p:cNvGrpSpPr>
                <a:grpSpLocks/>
              </p:cNvGrpSpPr>
              <p:nvPr/>
            </p:nvGrpSpPr>
            <p:grpSpPr bwMode="auto">
              <a:xfrm>
                <a:off x="1232" y="2336"/>
                <a:ext cx="152" cy="126"/>
                <a:chOff x="1328" y="2144"/>
                <a:chExt cx="152" cy="126"/>
              </a:xfrm>
            </p:grpSpPr>
            <p:sp>
              <p:nvSpPr>
                <p:cNvPr id="434221" name="Freeform 45"/>
                <p:cNvSpPr>
                  <a:spLocks/>
                </p:cNvSpPr>
                <p:nvPr/>
              </p:nvSpPr>
              <p:spPr bwMode="auto">
                <a:xfrm>
                  <a:off x="1328" y="2144"/>
                  <a:ext cx="152" cy="126"/>
                </a:xfrm>
                <a:custGeom>
                  <a:avLst/>
                  <a:gdLst>
                    <a:gd name="T0" fmla="*/ 0 w 152"/>
                    <a:gd name="T1" fmla="*/ 0 h 126"/>
                    <a:gd name="T2" fmla="*/ 104 w 152"/>
                    <a:gd name="T3" fmla="*/ 30 h 126"/>
                    <a:gd name="T4" fmla="*/ 152 w 152"/>
                    <a:gd name="T5" fmla="*/ 126 h 1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52" h="126">
                      <a:moveTo>
                        <a:pt x="0" y="0"/>
                      </a:moveTo>
                      <a:cubicBezTo>
                        <a:pt x="17" y="5"/>
                        <a:pt x="79" y="9"/>
                        <a:pt x="104" y="30"/>
                      </a:cubicBezTo>
                      <a:cubicBezTo>
                        <a:pt x="129" y="51"/>
                        <a:pt x="142" y="106"/>
                        <a:pt x="152" y="126"/>
                      </a:cubicBezTo>
                    </a:path>
                  </a:pathLst>
                </a:custGeom>
                <a:noFill/>
                <a:ln w="12700" cmpd="sng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34222" name="Freeform 46"/>
                <p:cNvSpPr>
                  <a:spLocks/>
                </p:cNvSpPr>
                <p:nvPr/>
              </p:nvSpPr>
              <p:spPr bwMode="auto">
                <a:xfrm>
                  <a:off x="1328" y="2182"/>
                  <a:ext cx="112" cy="84"/>
                </a:xfrm>
                <a:custGeom>
                  <a:avLst/>
                  <a:gdLst>
                    <a:gd name="T0" fmla="*/ 0 w 112"/>
                    <a:gd name="T1" fmla="*/ 0 h 84"/>
                    <a:gd name="T2" fmla="*/ 80 w 112"/>
                    <a:gd name="T3" fmla="*/ 24 h 84"/>
                    <a:gd name="T4" fmla="*/ 112 w 112"/>
                    <a:gd name="T5" fmla="*/ 84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12" h="84">
                      <a:moveTo>
                        <a:pt x="0" y="0"/>
                      </a:moveTo>
                      <a:cubicBezTo>
                        <a:pt x="13" y="4"/>
                        <a:pt x="61" y="10"/>
                        <a:pt x="80" y="24"/>
                      </a:cubicBezTo>
                      <a:cubicBezTo>
                        <a:pt x="99" y="38"/>
                        <a:pt x="105" y="72"/>
                        <a:pt x="112" y="84"/>
                      </a:cubicBezTo>
                    </a:path>
                  </a:pathLst>
                </a:custGeom>
                <a:noFill/>
                <a:ln w="12700" cmpd="sng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434227" name="Group 51"/>
              <p:cNvGrpSpPr>
                <a:grpSpLocks/>
              </p:cNvGrpSpPr>
              <p:nvPr/>
            </p:nvGrpSpPr>
            <p:grpSpPr bwMode="auto">
              <a:xfrm>
                <a:off x="1092" y="2486"/>
                <a:ext cx="140" cy="144"/>
                <a:chOff x="1188" y="2294"/>
                <a:chExt cx="140" cy="144"/>
              </a:xfrm>
            </p:grpSpPr>
            <p:sp>
              <p:nvSpPr>
                <p:cNvPr id="434225" name="Freeform 49"/>
                <p:cNvSpPr>
                  <a:spLocks/>
                </p:cNvSpPr>
                <p:nvPr/>
              </p:nvSpPr>
              <p:spPr bwMode="auto">
                <a:xfrm>
                  <a:off x="1188" y="2298"/>
                  <a:ext cx="140" cy="140"/>
                </a:xfrm>
                <a:custGeom>
                  <a:avLst/>
                  <a:gdLst>
                    <a:gd name="T0" fmla="*/ 140 w 140"/>
                    <a:gd name="T1" fmla="*/ 140 h 140"/>
                    <a:gd name="T2" fmla="*/ 44 w 140"/>
                    <a:gd name="T3" fmla="*/ 100 h 140"/>
                    <a:gd name="T4" fmla="*/ 0 w 140"/>
                    <a:gd name="T5" fmla="*/ 0 h 1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40" h="140">
                      <a:moveTo>
                        <a:pt x="140" y="140"/>
                      </a:moveTo>
                      <a:cubicBezTo>
                        <a:pt x="124" y="133"/>
                        <a:pt x="67" y="123"/>
                        <a:pt x="44" y="100"/>
                      </a:cubicBezTo>
                      <a:cubicBezTo>
                        <a:pt x="21" y="77"/>
                        <a:pt x="9" y="21"/>
                        <a:pt x="0" y="0"/>
                      </a:cubicBezTo>
                    </a:path>
                  </a:pathLst>
                </a:custGeom>
                <a:noFill/>
                <a:ln w="12700" cmpd="sng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34226" name="Freeform 50"/>
                <p:cNvSpPr>
                  <a:spLocks/>
                </p:cNvSpPr>
                <p:nvPr/>
              </p:nvSpPr>
              <p:spPr bwMode="auto">
                <a:xfrm>
                  <a:off x="1220" y="2294"/>
                  <a:ext cx="108" cy="104"/>
                </a:xfrm>
                <a:custGeom>
                  <a:avLst/>
                  <a:gdLst>
                    <a:gd name="T0" fmla="*/ 108 w 108"/>
                    <a:gd name="T1" fmla="*/ 104 h 104"/>
                    <a:gd name="T2" fmla="*/ 32 w 108"/>
                    <a:gd name="T3" fmla="*/ 72 h 104"/>
                    <a:gd name="T4" fmla="*/ 0 w 108"/>
                    <a:gd name="T5" fmla="*/ 0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08" h="104">
                      <a:moveTo>
                        <a:pt x="108" y="104"/>
                      </a:moveTo>
                      <a:cubicBezTo>
                        <a:pt x="95" y="99"/>
                        <a:pt x="50" y="89"/>
                        <a:pt x="32" y="72"/>
                      </a:cubicBezTo>
                      <a:cubicBezTo>
                        <a:pt x="14" y="55"/>
                        <a:pt x="7" y="15"/>
                        <a:pt x="0" y="0"/>
                      </a:cubicBezTo>
                    </a:path>
                  </a:pathLst>
                </a:custGeom>
                <a:noFill/>
                <a:ln w="12700" cmpd="sng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grpSp>
        <p:nvGrpSpPr>
          <p:cNvPr id="434249" name="Group 73"/>
          <p:cNvGrpSpPr>
            <a:grpSpLocks/>
          </p:cNvGrpSpPr>
          <p:nvPr/>
        </p:nvGrpSpPr>
        <p:grpSpPr bwMode="auto">
          <a:xfrm>
            <a:off x="715963" y="3048000"/>
            <a:ext cx="1646237" cy="1371600"/>
            <a:chOff x="451" y="1920"/>
            <a:chExt cx="1037" cy="864"/>
          </a:xfrm>
        </p:grpSpPr>
        <p:grpSp>
          <p:nvGrpSpPr>
            <p:cNvPr id="434248" name="Group 72"/>
            <p:cNvGrpSpPr>
              <a:grpSpLocks/>
            </p:cNvGrpSpPr>
            <p:nvPr/>
          </p:nvGrpSpPr>
          <p:grpSpPr bwMode="auto">
            <a:xfrm>
              <a:off x="528" y="1920"/>
              <a:ext cx="960" cy="864"/>
              <a:chOff x="528" y="1920"/>
              <a:chExt cx="960" cy="864"/>
            </a:xfrm>
          </p:grpSpPr>
          <p:sp>
            <p:nvSpPr>
              <p:cNvPr id="434244" name="Text Box 68"/>
              <p:cNvSpPr txBox="1">
                <a:spLocks noChangeArrowheads="1"/>
              </p:cNvSpPr>
              <p:nvPr/>
            </p:nvSpPr>
            <p:spPr bwMode="auto">
              <a:xfrm>
                <a:off x="528" y="2496"/>
                <a:ext cx="288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ru-RU" sz="2400" b="1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1</a:t>
                </a:r>
              </a:p>
            </p:txBody>
          </p:sp>
          <p:sp>
            <p:nvSpPr>
              <p:cNvPr id="434245" name="Text Box 69"/>
              <p:cNvSpPr txBox="1">
                <a:spLocks noChangeArrowheads="1"/>
              </p:cNvSpPr>
              <p:nvPr/>
            </p:nvSpPr>
            <p:spPr bwMode="auto">
              <a:xfrm>
                <a:off x="1200" y="1920"/>
                <a:ext cx="288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ru-RU" sz="2400" b="1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 2</a:t>
                </a:r>
              </a:p>
            </p:txBody>
          </p:sp>
        </p:grpSp>
        <p:grpSp>
          <p:nvGrpSpPr>
            <p:cNvPr id="434242" name="Group 66"/>
            <p:cNvGrpSpPr>
              <a:grpSpLocks/>
            </p:cNvGrpSpPr>
            <p:nvPr/>
          </p:nvGrpSpPr>
          <p:grpSpPr bwMode="auto">
            <a:xfrm>
              <a:off x="451" y="1926"/>
              <a:ext cx="897" cy="714"/>
              <a:chOff x="451" y="1926"/>
              <a:chExt cx="897" cy="714"/>
            </a:xfrm>
          </p:grpSpPr>
          <p:sp>
            <p:nvSpPr>
              <p:cNvPr id="434230" name="Freeform 54"/>
              <p:cNvSpPr>
                <a:spLocks/>
              </p:cNvSpPr>
              <p:nvPr/>
            </p:nvSpPr>
            <p:spPr bwMode="auto">
              <a:xfrm>
                <a:off x="1223" y="1926"/>
                <a:ext cx="125" cy="72"/>
              </a:xfrm>
              <a:custGeom>
                <a:avLst/>
                <a:gdLst>
                  <a:gd name="T0" fmla="*/ 125 w 125"/>
                  <a:gd name="T1" fmla="*/ 0 h 72"/>
                  <a:gd name="T2" fmla="*/ 85 w 125"/>
                  <a:gd name="T3" fmla="*/ 60 h 72"/>
                  <a:gd name="T4" fmla="*/ 0 w 125"/>
                  <a:gd name="T5" fmla="*/ 72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5" h="72">
                    <a:moveTo>
                      <a:pt x="125" y="0"/>
                    </a:moveTo>
                    <a:cubicBezTo>
                      <a:pt x="118" y="10"/>
                      <a:pt x="106" y="48"/>
                      <a:pt x="85" y="60"/>
                    </a:cubicBezTo>
                    <a:cubicBezTo>
                      <a:pt x="64" y="72"/>
                      <a:pt x="18" y="70"/>
                      <a:pt x="0" y="72"/>
                    </a:cubicBezTo>
                  </a:path>
                </a:pathLst>
              </a:custGeom>
              <a:noFill/>
              <a:ln w="12700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4231" name="Freeform 55"/>
              <p:cNvSpPr>
                <a:spLocks/>
              </p:cNvSpPr>
              <p:nvPr/>
            </p:nvSpPr>
            <p:spPr bwMode="auto">
              <a:xfrm rot="-2359837">
                <a:off x="451" y="2568"/>
                <a:ext cx="125" cy="72"/>
              </a:xfrm>
              <a:custGeom>
                <a:avLst/>
                <a:gdLst>
                  <a:gd name="T0" fmla="*/ 125 w 125"/>
                  <a:gd name="T1" fmla="*/ 0 h 72"/>
                  <a:gd name="T2" fmla="*/ 85 w 125"/>
                  <a:gd name="T3" fmla="*/ 60 h 72"/>
                  <a:gd name="T4" fmla="*/ 0 w 125"/>
                  <a:gd name="T5" fmla="*/ 72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5" h="72">
                    <a:moveTo>
                      <a:pt x="125" y="0"/>
                    </a:moveTo>
                    <a:cubicBezTo>
                      <a:pt x="118" y="10"/>
                      <a:pt x="106" y="48"/>
                      <a:pt x="85" y="60"/>
                    </a:cubicBezTo>
                    <a:cubicBezTo>
                      <a:pt x="64" y="72"/>
                      <a:pt x="18" y="70"/>
                      <a:pt x="0" y="72"/>
                    </a:cubicBezTo>
                  </a:path>
                </a:pathLst>
              </a:custGeom>
              <a:noFill/>
              <a:ln w="12700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434237" name="Group 61"/>
          <p:cNvGrpSpPr>
            <a:grpSpLocks/>
          </p:cNvGrpSpPr>
          <p:nvPr/>
        </p:nvGrpSpPr>
        <p:grpSpPr bwMode="auto">
          <a:xfrm>
            <a:off x="2819400" y="1871661"/>
            <a:ext cx="5581651" cy="457200"/>
            <a:chOff x="144" y="1200"/>
            <a:chExt cx="3516" cy="288"/>
          </a:xfrm>
        </p:grpSpPr>
        <p:sp>
          <p:nvSpPr>
            <p:cNvPr id="434232" name="Rectangle 56"/>
            <p:cNvSpPr>
              <a:spLocks noChangeArrowheads="1"/>
            </p:cNvSpPr>
            <p:nvPr/>
          </p:nvSpPr>
          <p:spPr bwMode="auto">
            <a:xfrm>
              <a:off x="144" y="1200"/>
              <a:ext cx="230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ru-RU" sz="2400">
                  <a:solidFill>
                    <a:schemeClr val="tx2"/>
                  </a:solidFill>
                </a:rPr>
                <a:t>Дано: АВ и </a:t>
              </a:r>
              <a:r>
                <a:rPr lang="en-US" sz="2400">
                  <a:solidFill>
                    <a:schemeClr val="tx2"/>
                  </a:solidFill>
                </a:rPr>
                <a:t>CD</a:t>
              </a:r>
              <a:r>
                <a:rPr lang="ru-RU" sz="2400">
                  <a:solidFill>
                    <a:schemeClr val="tx2"/>
                  </a:solidFill>
                </a:rPr>
                <a:t> – хорды,</a:t>
              </a:r>
            </a:p>
          </p:txBody>
        </p:sp>
        <p:graphicFrame>
          <p:nvGraphicFramePr>
            <p:cNvPr id="434233" name="Object 5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74598551"/>
                </p:ext>
              </p:extLst>
            </p:nvPr>
          </p:nvGraphicFramePr>
          <p:xfrm>
            <a:off x="2369" y="1205"/>
            <a:ext cx="1291" cy="25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91231" name="Формула" r:id="rId6" imgW="888840" imgH="177480" progId="Equation.3">
                    <p:embed/>
                  </p:oleObj>
                </mc:Choice>
                <mc:Fallback>
                  <p:oleObj name="Формула" r:id="rId6" imgW="888840" imgH="177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69" y="1205"/>
                          <a:ext cx="1291" cy="25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434236" name="Group 60"/>
          <p:cNvGrpSpPr>
            <a:grpSpLocks/>
          </p:cNvGrpSpPr>
          <p:nvPr/>
        </p:nvGrpSpPr>
        <p:grpSpPr bwMode="auto">
          <a:xfrm>
            <a:off x="2895600" y="2413000"/>
            <a:ext cx="4464050" cy="482600"/>
            <a:chOff x="2400" y="1568"/>
            <a:chExt cx="2812" cy="304"/>
          </a:xfrm>
        </p:grpSpPr>
        <p:sp>
          <p:nvSpPr>
            <p:cNvPr id="434234" name="Rectangle 58"/>
            <p:cNvSpPr>
              <a:spLocks noChangeArrowheads="1"/>
            </p:cNvSpPr>
            <p:nvPr/>
          </p:nvSpPr>
          <p:spPr bwMode="auto">
            <a:xfrm>
              <a:off x="2400" y="1584"/>
              <a:ext cx="105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ru-RU" sz="2400">
                  <a:solidFill>
                    <a:schemeClr val="tx2"/>
                  </a:solidFill>
                </a:rPr>
                <a:t>Доказать: </a:t>
              </a:r>
            </a:p>
          </p:txBody>
        </p:sp>
        <p:graphicFrame>
          <p:nvGraphicFramePr>
            <p:cNvPr id="434235" name="Object 5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735270213"/>
                </p:ext>
              </p:extLst>
            </p:nvPr>
          </p:nvGraphicFramePr>
          <p:xfrm>
            <a:off x="3383" y="1568"/>
            <a:ext cx="1829" cy="27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91232" name="Формула" r:id="rId8" imgW="1168200" imgH="177480" progId="Equation.3">
                    <p:embed/>
                  </p:oleObj>
                </mc:Choice>
                <mc:Fallback>
                  <p:oleObj name="Формула" r:id="rId8" imgW="1168200" imgH="177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83" y="1568"/>
                          <a:ext cx="1829" cy="27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434240" name="Rectangle 64"/>
          <p:cNvSpPr>
            <a:spLocks noChangeArrowheads="1"/>
          </p:cNvSpPr>
          <p:nvPr/>
        </p:nvSpPr>
        <p:spPr bwMode="auto">
          <a:xfrm>
            <a:off x="5105400" y="2971800"/>
            <a:ext cx="2667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>
                <a:solidFill>
                  <a:schemeClr val="tx2"/>
                </a:solidFill>
              </a:rPr>
              <a:t>Доказательство: </a:t>
            </a:r>
          </a:p>
        </p:txBody>
      </p:sp>
      <p:grpSp>
        <p:nvGrpSpPr>
          <p:cNvPr id="434252" name="Group 76"/>
          <p:cNvGrpSpPr>
            <a:grpSpLocks/>
          </p:cNvGrpSpPr>
          <p:nvPr/>
        </p:nvGrpSpPr>
        <p:grpSpPr bwMode="auto">
          <a:xfrm>
            <a:off x="4953000" y="3581400"/>
            <a:ext cx="2500313" cy="873125"/>
            <a:chOff x="288" y="1200"/>
            <a:chExt cx="1575" cy="550"/>
          </a:xfrm>
        </p:grpSpPr>
        <p:graphicFrame>
          <p:nvGraphicFramePr>
            <p:cNvPr id="434253" name="Object 77"/>
            <p:cNvGraphicFramePr>
              <a:graphicFrameLocks noChangeAspect="1"/>
            </p:cNvGraphicFramePr>
            <p:nvPr/>
          </p:nvGraphicFramePr>
          <p:xfrm>
            <a:off x="288" y="1200"/>
            <a:ext cx="232" cy="27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91233" name="Формула" r:id="rId10" imgW="139680" imgH="164880" progId="Equation.3">
                    <p:embed/>
                  </p:oleObj>
                </mc:Choice>
                <mc:Fallback>
                  <p:oleObj name="Формула" r:id="rId10" imgW="139680" imgH="1648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8" y="1200"/>
                          <a:ext cx="232" cy="27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34254" name="Text Box 78"/>
            <p:cNvSpPr txBox="1">
              <a:spLocks noChangeArrowheads="1"/>
            </p:cNvSpPr>
            <p:nvPr/>
          </p:nvSpPr>
          <p:spPr bwMode="auto">
            <a:xfrm>
              <a:off x="480" y="1232"/>
              <a:ext cx="1383" cy="5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/>
                <a:t>A</a:t>
              </a:r>
              <a:r>
                <a:rPr lang="ru-RU" sz="2400"/>
                <a:t>Е</a:t>
              </a:r>
              <a:r>
                <a:rPr lang="en-US" sz="2400"/>
                <a:t>D         C</a:t>
              </a:r>
              <a:r>
                <a:rPr lang="ru-RU" sz="2400"/>
                <a:t>Е</a:t>
              </a:r>
              <a:r>
                <a:rPr lang="en-US" sz="2400"/>
                <a:t>B</a:t>
              </a:r>
              <a:endParaRPr lang="ru-RU" sz="2400"/>
            </a:p>
            <a:p>
              <a:r>
                <a:rPr lang="ru-RU" sz="2400"/>
                <a:t>по 1 признаку</a:t>
              </a:r>
            </a:p>
          </p:txBody>
        </p:sp>
        <p:sp>
          <p:nvSpPr>
            <p:cNvPr id="434255" name="Freeform 79"/>
            <p:cNvSpPr>
              <a:spLocks/>
            </p:cNvSpPr>
            <p:nvPr/>
          </p:nvSpPr>
          <p:spPr bwMode="auto">
            <a:xfrm rot="206182">
              <a:off x="960" y="1344"/>
              <a:ext cx="240" cy="95"/>
            </a:xfrm>
            <a:custGeom>
              <a:avLst/>
              <a:gdLst>
                <a:gd name="T0" fmla="*/ 203 w 540"/>
                <a:gd name="T1" fmla="*/ 138 h 205"/>
                <a:gd name="T2" fmla="*/ 160 w 540"/>
                <a:gd name="T3" fmla="*/ 181 h 205"/>
                <a:gd name="T4" fmla="*/ 73 w 540"/>
                <a:gd name="T5" fmla="*/ 199 h 205"/>
                <a:gd name="T6" fmla="*/ 11 w 540"/>
                <a:gd name="T7" fmla="*/ 148 h 205"/>
                <a:gd name="T8" fmla="*/ 11 w 540"/>
                <a:gd name="T9" fmla="*/ 66 h 205"/>
                <a:gd name="T10" fmla="*/ 68 w 540"/>
                <a:gd name="T11" fmla="*/ 26 h 205"/>
                <a:gd name="T12" fmla="*/ 160 w 540"/>
                <a:gd name="T13" fmla="*/ 39 h 205"/>
                <a:gd name="T14" fmla="*/ 285 w 540"/>
                <a:gd name="T15" fmla="*/ 110 h 205"/>
                <a:gd name="T16" fmla="*/ 378 w 540"/>
                <a:gd name="T17" fmla="*/ 172 h 205"/>
                <a:gd name="T18" fmla="*/ 485 w 540"/>
                <a:gd name="T19" fmla="*/ 167 h 205"/>
                <a:gd name="T20" fmla="*/ 535 w 540"/>
                <a:gd name="T21" fmla="*/ 113 h 205"/>
                <a:gd name="T22" fmla="*/ 517 w 540"/>
                <a:gd name="T23" fmla="*/ 31 h 205"/>
                <a:gd name="T24" fmla="*/ 433 w 540"/>
                <a:gd name="T25" fmla="*/ 3 h 205"/>
                <a:gd name="T26" fmla="*/ 348 w 540"/>
                <a:gd name="T27" fmla="*/ 49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40" h="205">
                  <a:moveTo>
                    <a:pt x="203" y="138"/>
                  </a:moveTo>
                  <a:cubicBezTo>
                    <a:pt x="196" y="145"/>
                    <a:pt x="182" y="171"/>
                    <a:pt x="160" y="181"/>
                  </a:cubicBezTo>
                  <a:cubicBezTo>
                    <a:pt x="139" y="191"/>
                    <a:pt x="98" y="205"/>
                    <a:pt x="73" y="199"/>
                  </a:cubicBezTo>
                  <a:cubicBezTo>
                    <a:pt x="48" y="194"/>
                    <a:pt x="21" y="170"/>
                    <a:pt x="11" y="148"/>
                  </a:cubicBezTo>
                  <a:cubicBezTo>
                    <a:pt x="0" y="126"/>
                    <a:pt x="1" y="86"/>
                    <a:pt x="11" y="66"/>
                  </a:cubicBezTo>
                  <a:cubicBezTo>
                    <a:pt x="20" y="45"/>
                    <a:pt x="43" y="31"/>
                    <a:pt x="68" y="26"/>
                  </a:cubicBezTo>
                  <a:cubicBezTo>
                    <a:pt x="93" y="22"/>
                    <a:pt x="124" y="24"/>
                    <a:pt x="160" y="39"/>
                  </a:cubicBezTo>
                  <a:cubicBezTo>
                    <a:pt x="197" y="53"/>
                    <a:pt x="249" y="88"/>
                    <a:pt x="285" y="110"/>
                  </a:cubicBezTo>
                  <a:cubicBezTo>
                    <a:pt x="322" y="133"/>
                    <a:pt x="345" y="162"/>
                    <a:pt x="378" y="172"/>
                  </a:cubicBezTo>
                  <a:cubicBezTo>
                    <a:pt x="411" y="182"/>
                    <a:pt x="459" y="177"/>
                    <a:pt x="485" y="167"/>
                  </a:cubicBezTo>
                  <a:cubicBezTo>
                    <a:pt x="511" y="158"/>
                    <a:pt x="530" y="136"/>
                    <a:pt x="535" y="113"/>
                  </a:cubicBezTo>
                  <a:cubicBezTo>
                    <a:pt x="540" y="90"/>
                    <a:pt x="534" y="49"/>
                    <a:pt x="517" y="31"/>
                  </a:cubicBezTo>
                  <a:cubicBezTo>
                    <a:pt x="500" y="13"/>
                    <a:pt x="461" y="0"/>
                    <a:pt x="433" y="3"/>
                  </a:cubicBezTo>
                  <a:cubicBezTo>
                    <a:pt x="405" y="6"/>
                    <a:pt x="366" y="40"/>
                    <a:pt x="348" y="49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graphicFrame>
          <p:nvGraphicFramePr>
            <p:cNvPr id="434256" name="Object 80"/>
            <p:cNvGraphicFramePr>
              <a:graphicFrameLocks noChangeAspect="1"/>
            </p:cNvGraphicFramePr>
            <p:nvPr/>
          </p:nvGraphicFramePr>
          <p:xfrm>
            <a:off x="1208" y="1200"/>
            <a:ext cx="232" cy="27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91234" name="Формула" r:id="rId12" imgW="139680" imgH="164880" progId="Equation.3">
                    <p:embed/>
                  </p:oleObj>
                </mc:Choice>
                <mc:Fallback>
                  <p:oleObj name="Формула" r:id="rId12" imgW="139680" imgH="1648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08" y="1200"/>
                          <a:ext cx="232" cy="27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434257" name="Group 81"/>
          <p:cNvGrpSpPr>
            <a:grpSpLocks/>
          </p:cNvGrpSpPr>
          <p:nvPr/>
        </p:nvGrpSpPr>
        <p:grpSpPr bwMode="auto">
          <a:xfrm>
            <a:off x="5562600" y="4687888"/>
            <a:ext cx="623888" cy="950912"/>
            <a:chOff x="3398" y="889"/>
            <a:chExt cx="393" cy="599"/>
          </a:xfrm>
        </p:grpSpPr>
        <p:sp>
          <p:nvSpPr>
            <p:cNvPr id="434258" name="Text Box 82"/>
            <p:cNvSpPr txBox="1">
              <a:spLocks noChangeArrowheads="1"/>
            </p:cNvSpPr>
            <p:nvPr/>
          </p:nvSpPr>
          <p:spPr bwMode="auto">
            <a:xfrm>
              <a:off x="3398" y="889"/>
              <a:ext cx="37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400"/>
                <a:t>АЕ</a:t>
              </a:r>
            </a:p>
          </p:txBody>
        </p:sp>
        <p:sp>
          <p:nvSpPr>
            <p:cNvPr id="434259" name="Text Box 83"/>
            <p:cNvSpPr txBox="1">
              <a:spLocks noChangeArrowheads="1"/>
            </p:cNvSpPr>
            <p:nvPr/>
          </p:nvSpPr>
          <p:spPr bwMode="auto">
            <a:xfrm>
              <a:off x="3408" y="1200"/>
              <a:ext cx="38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/>
                <a:t>C</a:t>
              </a:r>
              <a:r>
                <a:rPr lang="ru-RU" sz="2400"/>
                <a:t>Е</a:t>
              </a:r>
            </a:p>
          </p:txBody>
        </p:sp>
        <p:sp>
          <p:nvSpPr>
            <p:cNvPr id="434260" name="Line 84"/>
            <p:cNvSpPr>
              <a:spLocks noChangeShapeType="1"/>
            </p:cNvSpPr>
            <p:nvPr/>
          </p:nvSpPr>
          <p:spPr bwMode="auto">
            <a:xfrm>
              <a:off x="3408" y="1200"/>
              <a:ext cx="336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434261" name="Group 85"/>
          <p:cNvGrpSpPr>
            <a:grpSpLocks/>
          </p:cNvGrpSpPr>
          <p:nvPr/>
        </p:nvGrpSpPr>
        <p:grpSpPr bwMode="auto">
          <a:xfrm>
            <a:off x="6188075" y="4648200"/>
            <a:ext cx="989013" cy="950913"/>
            <a:chOff x="3792" y="864"/>
            <a:chExt cx="623" cy="599"/>
          </a:xfrm>
        </p:grpSpPr>
        <p:sp>
          <p:nvSpPr>
            <p:cNvPr id="434262" name="Text Box 86"/>
            <p:cNvSpPr txBox="1">
              <a:spLocks noChangeArrowheads="1"/>
            </p:cNvSpPr>
            <p:nvPr/>
          </p:nvSpPr>
          <p:spPr bwMode="auto">
            <a:xfrm>
              <a:off x="3792" y="1056"/>
              <a:ext cx="22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/>
                <a:t>=</a:t>
              </a:r>
              <a:endParaRPr lang="ru-RU" sz="2400"/>
            </a:p>
          </p:txBody>
        </p:sp>
        <p:grpSp>
          <p:nvGrpSpPr>
            <p:cNvPr id="434263" name="Group 87"/>
            <p:cNvGrpSpPr>
              <a:grpSpLocks/>
            </p:cNvGrpSpPr>
            <p:nvPr/>
          </p:nvGrpSpPr>
          <p:grpSpPr bwMode="auto">
            <a:xfrm>
              <a:off x="4032" y="864"/>
              <a:ext cx="383" cy="599"/>
              <a:chOff x="3398" y="889"/>
              <a:chExt cx="383" cy="599"/>
            </a:xfrm>
          </p:grpSpPr>
          <p:sp>
            <p:nvSpPr>
              <p:cNvPr id="434264" name="Text Box 88"/>
              <p:cNvSpPr txBox="1">
                <a:spLocks noChangeArrowheads="1"/>
              </p:cNvSpPr>
              <p:nvPr/>
            </p:nvSpPr>
            <p:spPr bwMode="auto">
              <a:xfrm>
                <a:off x="3398" y="889"/>
                <a:ext cx="383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2400"/>
                  <a:t>DE</a:t>
                </a:r>
                <a:endParaRPr lang="ru-RU" sz="2400"/>
              </a:p>
            </p:txBody>
          </p:sp>
          <p:sp>
            <p:nvSpPr>
              <p:cNvPr id="434265" name="Text Box 89"/>
              <p:cNvSpPr txBox="1">
                <a:spLocks noChangeArrowheads="1"/>
              </p:cNvSpPr>
              <p:nvPr/>
            </p:nvSpPr>
            <p:spPr bwMode="auto">
              <a:xfrm>
                <a:off x="3408" y="1200"/>
                <a:ext cx="372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2400"/>
                  <a:t>BE</a:t>
                </a:r>
                <a:endParaRPr lang="ru-RU" sz="2400"/>
              </a:p>
            </p:txBody>
          </p:sp>
          <p:sp>
            <p:nvSpPr>
              <p:cNvPr id="434266" name="Line 90"/>
              <p:cNvSpPr>
                <a:spLocks noChangeShapeType="1"/>
              </p:cNvSpPr>
              <p:nvPr/>
            </p:nvSpPr>
            <p:spPr bwMode="auto">
              <a:xfrm>
                <a:off x="3408" y="1200"/>
                <a:ext cx="336" cy="1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graphicFrame>
        <p:nvGraphicFramePr>
          <p:cNvPr id="434274" name="Object 98"/>
          <p:cNvGraphicFramePr>
            <a:graphicFrameLocks noChangeAspect="1"/>
          </p:cNvGraphicFramePr>
          <p:nvPr/>
        </p:nvGraphicFramePr>
        <p:xfrm>
          <a:off x="4876800" y="5943600"/>
          <a:ext cx="3287713" cy="500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1235" name="Формула" r:id="rId13" imgW="1168200" imgH="177480" progId="Equation.3">
                  <p:embed/>
                </p:oleObj>
              </mc:Choice>
              <mc:Fallback>
                <p:oleObj name="Формула" r:id="rId13" imgW="116820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6800" y="5943600"/>
                        <a:ext cx="3287713" cy="500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03508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34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34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1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34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34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34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3419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3419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3419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3419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3419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3419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3419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3419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342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342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434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34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34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1" dur="1000"/>
                                        <p:tgtEl>
                                          <p:spTgt spid="434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342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34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7" dur="1000"/>
                                        <p:tgtEl>
                                          <p:spTgt spid="434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434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1000"/>
                                        <p:tgtEl>
                                          <p:spTgt spid="434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2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34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34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34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3424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342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3424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342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3424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342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3424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3424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2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34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34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34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3425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342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3425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342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3425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342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3425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3425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34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34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9" dur="500"/>
                                        <p:tgtEl>
                                          <p:spTgt spid="434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 nodeType="clickPar">
                      <p:stCondLst>
                        <p:cond delay="indefinite"/>
                      </p:stCondLst>
                      <p:childTnLst>
                        <p:par>
                          <p:cTn id="10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4342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342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6" dur="500"/>
                                        <p:tgtEl>
                                          <p:spTgt spid="434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 nodeType="clickPar">
                      <p:stCondLst>
                        <p:cond delay="indefinite"/>
                      </p:stCondLst>
                      <p:childTnLst>
                        <p:par>
                          <p:cTn id="10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4342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342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3" dur="500"/>
                                        <p:tgtEl>
                                          <p:spTgt spid="434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 nodeType="clickPar">
                      <p:stCondLst>
                        <p:cond delay="indefinite"/>
                      </p:stCondLst>
                      <p:childTnLst>
                        <p:par>
                          <p:cTn id="1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434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434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0" dur="1000"/>
                                        <p:tgtEl>
                                          <p:spTgt spid="434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4192" grpId="0"/>
      <p:bldP spid="434220" grpId="0" animBg="1"/>
      <p:bldP spid="43424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76200" y="152400"/>
            <a:ext cx="8991600" cy="6515100"/>
            <a:chOff x="168" y="176"/>
            <a:chExt cx="5408" cy="3928"/>
          </a:xfrm>
        </p:grpSpPr>
        <p:sp>
          <p:nvSpPr>
            <p:cNvPr id="3" name="Freeform 6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>
                <a:gd name="T0" fmla="*/ 0 w 4864"/>
                <a:gd name="T1" fmla="*/ 0 h 1"/>
                <a:gd name="T2" fmla="*/ 4864 w 4864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" name="Freeform 7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>
                <a:gd name="T0" fmla="*/ 0 w 4848"/>
                <a:gd name="T1" fmla="*/ 0 h 1"/>
                <a:gd name="T2" fmla="*/ 4848 w 4848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" name="Freeform 8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>
                <a:gd name="T0" fmla="*/ 0 w 1"/>
                <a:gd name="T1" fmla="*/ 0 h 3376"/>
                <a:gd name="T2" fmla="*/ 0 w 1"/>
                <a:gd name="T3" fmla="*/ 3376 h 3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" name="Freeform 9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>
                <a:gd name="T0" fmla="*/ 0 w 16"/>
                <a:gd name="T1" fmla="*/ 0 h 3376"/>
                <a:gd name="T2" fmla="*/ 16 w 16"/>
                <a:gd name="T3" fmla="*/ 3376 h 3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11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12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Freeform 13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889601" y="1828800"/>
            <a:ext cx="73914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FF0000"/>
                </a:solidFill>
                <a:latin typeface="Book Antiqua" panose="02040602050305030304" pitchFamily="18" charset="0"/>
              </a:rPr>
              <a:t>Разобрать </a:t>
            </a:r>
            <a:r>
              <a:rPr lang="ru-RU" sz="4400" b="1" i="1" dirty="0" smtClean="0">
                <a:solidFill>
                  <a:srgbClr val="FF0000"/>
                </a:solidFill>
                <a:latin typeface="Book Antiqua" panose="02040602050305030304" pitchFamily="18" charset="0"/>
              </a:rPr>
              <a:t>решение следующей задачи </a:t>
            </a:r>
            <a:r>
              <a:rPr lang="ru-RU" sz="4400" b="1" i="1" dirty="0" smtClean="0">
                <a:solidFill>
                  <a:srgbClr val="FF0000"/>
                </a:solidFill>
                <a:latin typeface="Book Antiqua" panose="02040602050305030304" pitchFamily="18" charset="0"/>
              </a:rPr>
              <a:t>и записать </a:t>
            </a:r>
            <a:r>
              <a:rPr lang="ru-RU" sz="4400" b="1" i="1" dirty="0" smtClean="0">
                <a:solidFill>
                  <a:srgbClr val="FF0000"/>
                </a:solidFill>
                <a:latin typeface="Book Antiqua" panose="02040602050305030304" pitchFamily="18" charset="0"/>
              </a:rPr>
              <a:t>его</a:t>
            </a:r>
            <a:r>
              <a:rPr lang="ru-RU" sz="4400" b="1" i="1" dirty="0" smtClean="0">
                <a:solidFill>
                  <a:srgbClr val="FF0000"/>
                </a:solidFill>
                <a:latin typeface="Book Antiqua" panose="02040602050305030304" pitchFamily="18" charset="0"/>
              </a:rPr>
              <a:t> </a:t>
            </a:r>
            <a:r>
              <a:rPr lang="ru-RU" sz="4400" b="1" i="1" dirty="0" smtClean="0">
                <a:solidFill>
                  <a:srgbClr val="FF0000"/>
                </a:solidFill>
                <a:latin typeface="Book Antiqua" panose="02040602050305030304" pitchFamily="18" charset="0"/>
              </a:rPr>
              <a:t>в тетрадь</a:t>
            </a:r>
            <a:endParaRPr lang="ru-RU" sz="4400" b="1" i="1" dirty="0">
              <a:solidFill>
                <a:srgbClr val="FF0000"/>
              </a:solidFill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0067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226" name="Freeform 2"/>
          <p:cNvSpPr>
            <a:spLocks/>
          </p:cNvSpPr>
          <p:nvPr/>
        </p:nvSpPr>
        <p:spPr bwMode="auto">
          <a:xfrm>
            <a:off x="762000" y="3187700"/>
            <a:ext cx="3124200" cy="584200"/>
          </a:xfrm>
          <a:custGeom>
            <a:avLst/>
            <a:gdLst>
              <a:gd name="T0" fmla="*/ 0 w 1968"/>
              <a:gd name="T1" fmla="*/ 368 h 368"/>
              <a:gd name="T2" fmla="*/ 1968 w 1968"/>
              <a:gd name="T3" fmla="*/ 0 h 368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968" h="368">
                <a:moveTo>
                  <a:pt x="0" y="368"/>
                </a:moveTo>
                <a:lnTo>
                  <a:pt x="1968" y="0"/>
                </a:lnTo>
              </a:path>
            </a:pathLst>
          </a:custGeom>
          <a:noFill/>
          <a:ln w="1270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36227" name="Text Box 3"/>
          <p:cNvSpPr txBox="1">
            <a:spLocks noChangeArrowheads="1"/>
          </p:cNvSpPr>
          <p:nvPr/>
        </p:nvSpPr>
        <p:spPr bwMode="auto">
          <a:xfrm>
            <a:off x="3886200" y="2895600"/>
            <a:ext cx="5000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</a:t>
            </a:r>
          </a:p>
        </p:txBody>
      </p:sp>
      <p:grpSp>
        <p:nvGrpSpPr>
          <p:cNvPr id="436228" name="Group 4"/>
          <p:cNvGrpSpPr>
            <a:grpSpLocks/>
          </p:cNvGrpSpPr>
          <p:nvPr/>
        </p:nvGrpSpPr>
        <p:grpSpPr bwMode="auto">
          <a:xfrm>
            <a:off x="76200" y="152400"/>
            <a:ext cx="8991600" cy="6515100"/>
            <a:chOff x="168" y="176"/>
            <a:chExt cx="5408" cy="3928"/>
          </a:xfrm>
        </p:grpSpPr>
        <p:sp>
          <p:nvSpPr>
            <p:cNvPr id="436229" name="Freeform 5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>
                <a:gd name="T0" fmla="*/ 0 w 4864"/>
                <a:gd name="T1" fmla="*/ 0 h 1"/>
                <a:gd name="T2" fmla="*/ 4864 w 4864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36230" name="Freeform 6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>
                <a:gd name="T0" fmla="*/ 0 w 4848"/>
                <a:gd name="T1" fmla="*/ 0 h 1"/>
                <a:gd name="T2" fmla="*/ 4848 w 4848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36231" name="Freeform 7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>
                <a:gd name="T0" fmla="*/ 0 w 1"/>
                <a:gd name="T1" fmla="*/ 0 h 3376"/>
                <a:gd name="T2" fmla="*/ 0 w 1"/>
                <a:gd name="T3" fmla="*/ 3376 h 3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36232" name="Freeform 8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>
                <a:gd name="T0" fmla="*/ 0 w 16"/>
                <a:gd name="T1" fmla="*/ 0 h 3376"/>
                <a:gd name="T2" fmla="*/ 16 w 16"/>
                <a:gd name="T3" fmla="*/ 3376 h 3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36233" name="Freeform 9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36234" name="Freeform 10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36235" name="Freeform 11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36236" name="Freeform 12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36237" name="Rectangle 13"/>
          <p:cNvSpPr>
            <a:spLocks noChangeArrowheads="1"/>
          </p:cNvSpPr>
          <p:nvPr/>
        </p:nvSpPr>
        <p:spPr bwMode="auto">
          <a:xfrm>
            <a:off x="608474" y="355705"/>
            <a:ext cx="8176773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</a:rPr>
              <a:t>Хорды </a:t>
            </a:r>
            <a:r>
              <a:rPr lang="ru-RU" sz="2400" b="1" i="1" dirty="0">
                <a:solidFill>
                  <a:srgbClr val="002060"/>
                </a:solidFill>
              </a:rPr>
              <a:t>АВ и С</a:t>
            </a:r>
            <a:r>
              <a:rPr lang="en-US" sz="2400" b="1" i="1" dirty="0">
                <a:solidFill>
                  <a:srgbClr val="002060"/>
                </a:solidFill>
              </a:rPr>
              <a:t>D </a:t>
            </a:r>
            <a:r>
              <a:rPr lang="ru-RU" sz="2400" b="1" i="1" dirty="0">
                <a:solidFill>
                  <a:srgbClr val="002060"/>
                </a:solidFill>
              </a:rPr>
              <a:t>пересекаются в точке Е. Отрезок АЕ на 4 см больше отрезка ВЕ, СЕ = 2,5 см и Е</a:t>
            </a:r>
            <a:r>
              <a:rPr lang="en-US" sz="2400" b="1" i="1" dirty="0">
                <a:solidFill>
                  <a:srgbClr val="002060"/>
                </a:solidFill>
              </a:rPr>
              <a:t>D = </a:t>
            </a:r>
            <a:r>
              <a:rPr lang="ru-RU" sz="2400" b="1" i="1" dirty="0">
                <a:solidFill>
                  <a:srgbClr val="002060"/>
                </a:solidFill>
              </a:rPr>
              <a:t>2 см. Найдите длину отрезка АЕ.</a:t>
            </a:r>
            <a:endParaRPr lang="ru-RU" sz="900" b="1" i="1" dirty="0">
              <a:solidFill>
                <a:srgbClr val="002060"/>
              </a:solidFill>
            </a:endParaRPr>
          </a:p>
        </p:txBody>
      </p:sp>
      <p:sp>
        <p:nvSpPr>
          <p:cNvPr id="436239" name="Oval 15"/>
          <p:cNvSpPr>
            <a:spLocks noChangeArrowheads="1"/>
          </p:cNvSpPr>
          <p:nvPr/>
        </p:nvSpPr>
        <p:spPr bwMode="auto">
          <a:xfrm>
            <a:off x="762000" y="2095500"/>
            <a:ext cx="3216275" cy="32385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436241" name="Object 17"/>
          <p:cNvGraphicFramePr>
            <a:graphicFrameLocks noChangeAspect="1"/>
          </p:cNvGraphicFramePr>
          <p:nvPr/>
        </p:nvGraphicFramePr>
        <p:xfrm>
          <a:off x="4116388" y="32067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2234" name="Формула" r:id="rId4" imgW="114120" imgH="215640" progId="Equation.3">
                  <p:embed/>
                </p:oleObj>
              </mc:Choice>
              <mc:Fallback>
                <p:oleObj name="Формула" r:id="rId4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16388" y="32067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6242" name="Text Box 18"/>
          <p:cNvSpPr txBox="1">
            <a:spLocks noChangeArrowheads="1"/>
          </p:cNvSpPr>
          <p:nvPr/>
        </p:nvSpPr>
        <p:spPr bwMode="auto">
          <a:xfrm>
            <a:off x="381000" y="3543300"/>
            <a:ext cx="5000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</a:t>
            </a:r>
          </a:p>
        </p:txBody>
      </p:sp>
      <p:sp>
        <p:nvSpPr>
          <p:cNvPr id="436243" name="Text Box 19"/>
          <p:cNvSpPr txBox="1">
            <a:spLocks noChangeArrowheads="1"/>
          </p:cNvSpPr>
          <p:nvPr/>
        </p:nvSpPr>
        <p:spPr bwMode="auto">
          <a:xfrm>
            <a:off x="1371600" y="1866900"/>
            <a:ext cx="53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</a:t>
            </a:r>
          </a:p>
        </p:txBody>
      </p:sp>
      <p:sp>
        <p:nvSpPr>
          <p:cNvPr id="436244" name="Text Box 20"/>
          <p:cNvSpPr txBox="1">
            <a:spLocks noChangeArrowheads="1"/>
          </p:cNvSpPr>
          <p:nvPr/>
        </p:nvSpPr>
        <p:spPr bwMode="auto">
          <a:xfrm>
            <a:off x="3843338" y="4114800"/>
            <a:ext cx="5000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</a:t>
            </a:r>
            <a:endParaRPr lang="ru-RU" sz="2400" b="1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36245" name="Text Box 21"/>
          <p:cNvSpPr txBox="1">
            <a:spLocks noChangeArrowheads="1"/>
          </p:cNvSpPr>
          <p:nvPr/>
        </p:nvSpPr>
        <p:spPr bwMode="auto">
          <a:xfrm>
            <a:off x="1676400" y="3581400"/>
            <a:ext cx="457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?</a:t>
            </a:r>
          </a:p>
        </p:txBody>
      </p:sp>
      <p:sp>
        <p:nvSpPr>
          <p:cNvPr id="436247" name="Text Box 23"/>
          <p:cNvSpPr txBox="1">
            <a:spLocks noChangeArrowheads="1"/>
          </p:cNvSpPr>
          <p:nvPr/>
        </p:nvSpPr>
        <p:spPr bwMode="auto">
          <a:xfrm>
            <a:off x="2700338" y="3352800"/>
            <a:ext cx="5000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Е</a:t>
            </a:r>
          </a:p>
        </p:txBody>
      </p:sp>
      <p:sp>
        <p:nvSpPr>
          <p:cNvPr id="436251" name="Freeform 27"/>
          <p:cNvSpPr>
            <a:spLocks/>
          </p:cNvSpPr>
          <p:nvPr/>
        </p:nvSpPr>
        <p:spPr bwMode="auto">
          <a:xfrm>
            <a:off x="1676400" y="2247900"/>
            <a:ext cx="2235200" cy="1981200"/>
          </a:xfrm>
          <a:custGeom>
            <a:avLst/>
            <a:gdLst>
              <a:gd name="T0" fmla="*/ 0 w 1408"/>
              <a:gd name="T1" fmla="*/ 0 h 1248"/>
              <a:gd name="T2" fmla="*/ 1408 w 1408"/>
              <a:gd name="T3" fmla="*/ 1248 h 1248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408" h="1248">
                <a:moveTo>
                  <a:pt x="0" y="0"/>
                </a:moveTo>
                <a:lnTo>
                  <a:pt x="1408" y="1248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36255" name="Text Box 31"/>
          <p:cNvSpPr txBox="1">
            <a:spLocks noChangeArrowheads="1"/>
          </p:cNvSpPr>
          <p:nvPr/>
        </p:nvSpPr>
        <p:spPr bwMode="auto">
          <a:xfrm>
            <a:off x="3200400" y="2819400"/>
            <a:ext cx="457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x</a:t>
            </a:r>
            <a:endParaRPr lang="ru-RU" sz="28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36256" name="Text Box 32"/>
          <p:cNvSpPr txBox="1">
            <a:spLocks noChangeArrowheads="1"/>
          </p:cNvSpPr>
          <p:nvPr/>
        </p:nvSpPr>
        <p:spPr bwMode="auto">
          <a:xfrm>
            <a:off x="1371600" y="3124200"/>
            <a:ext cx="9144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x+4</a:t>
            </a:r>
            <a:endParaRPr lang="ru-RU" sz="28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aphicFrame>
        <p:nvGraphicFramePr>
          <p:cNvPr id="436257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52404210"/>
              </p:ext>
            </p:extLst>
          </p:nvPr>
        </p:nvGraphicFramePr>
        <p:xfrm>
          <a:off x="4668471" y="2416307"/>
          <a:ext cx="2819400" cy="5178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2235" name="Формула" r:id="rId6" imgW="990360" imgH="203040" progId="Equation.3">
                  <p:embed/>
                </p:oleObj>
              </mc:Choice>
              <mc:Fallback>
                <p:oleObj name="Формула" r:id="rId6" imgW="99036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68471" y="2416307"/>
                        <a:ext cx="2819400" cy="51784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6262" name="Rectangle 38"/>
          <p:cNvSpPr>
            <a:spLocks noChangeArrowheads="1"/>
          </p:cNvSpPr>
          <p:nvPr/>
        </p:nvSpPr>
        <p:spPr bwMode="auto">
          <a:xfrm>
            <a:off x="2058988" y="2362200"/>
            <a:ext cx="6080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chemeClr val="tx2"/>
                </a:solidFill>
              </a:rPr>
              <a:t>2,5</a:t>
            </a:r>
          </a:p>
        </p:txBody>
      </p:sp>
      <p:sp>
        <p:nvSpPr>
          <p:cNvPr id="436263" name="Rectangle 39"/>
          <p:cNvSpPr>
            <a:spLocks noChangeArrowheads="1"/>
          </p:cNvSpPr>
          <p:nvPr/>
        </p:nvSpPr>
        <p:spPr bwMode="auto">
          <a:xfrm>
            <a:off x="3352800" y="3505200"/>
            <a:ext cx="3540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chemeClr val="tx2"/>
                </a:solidFill>
              </a:rPr>
              <a:t>2</a:t>
            </a:r>
          </a:p>
        </p:txBody>
      </p:sp>
      <p:graphicFrame>
        <p:nvGraphicFramePr>
          <p:cNvPr id="436265" name="Object 4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7710742"/>
              </p:ext>
            </p:extLst>
          </p:nvPr>
        </p:nvGraphicFramePr>
        <p:xfrm>
          <a:off x="4697684" y="2938781"/>
          <a:ext cx="2558673" cy="5087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2236" name="Формула" r:id="rId8" imgW="914400" imgH="203040" progId="Equation.3">
                  <p:embed/>
                </p:oleObj>
              </mc:Choice>
              <mc:Fallback>
                <p:oleObj name="Формула" r:id="rId8" imgW="91440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97684" y="2938781"/>
                        <a:ext cx="2558673" cy="50872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6267" name="Object 4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49772579"/>
              </p:ext>
            </p:extLst>
          </p:nvPr>
        </p:nvGraphicFramePr>
        <p:xfrm>
          <a:off x="4800231" y="4412311"/>
          <a:ext cx="1434527" cy="10840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2237" name="Формула" r:id="rId10" imgW="571320" imgH="482400" progId="Equation.3">
                  <p:embed/>
                </p:oleObj>
              </mc:Choice>
              <mc:Fallback>
                <p:oleObj name="Формула" r:id="rId10" imgW="57132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0231" y="4412311"/>
                        <a:ext cx="1434527" cy="108406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6268" name="Text Box 44"/>
          <p:cNvSpPr txBox="1">
            <a:spLocks noChangeArrowheads="1"/>
          </p:cNvSpPr>
          <p:nvPr/>
        </p:nvSpPr>
        <p:spPr bwMode="auto">
          <a:xfrm>
            <a:off x="6217950" y="4465511"/>
            <a:ext cx="213693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 не </a:t>
            </a:r>
            <a:r>
              <a:rPr lang="ru-RU" sz="20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удовл</a:t>
            </a:r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  <a:r>
              <a:rPr lang="ru-RU" sz="2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усл</a:t>
            </a: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</p:txBody>
      </p:sp>
      <p:sp>
        <p:nvSpPr>
          <p:cNvPr id="436269" name="Text Box 45"/>
          <p:cNvSpPr txBox="1">
            <a:spLocks noChangeArrowheads="1"/>
          </p:cNvSpPr>
          <p:nvPr/>
        </p:nvSpPr>
        <p:spPr bwMode="auto">
          <a:xfrm>
            <a:off x="4787412" y="5496376"/>
            <a:ext cx="32004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ВЕ = 1см, </a:t>
            </a:r>
            <a:endParaRPr lang="ru-RU" sz="2400" b="1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АЕ </a:t>
            </a: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= 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 + 4 = 5 см</a:t>
            </a: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4681537" y="3569536"/>
            <a:ext cx="368753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tx2"/>
                </a:solidFill>
              </a:rPr>
              <a:t>Реши квадратное уравнение самостоятельно.</a:t>
            </a:r>
            <a:endParaRPr lang="ru-RU" sz="900" dirty="0">
              <a:solidFill>
                <a:schemeClr val="tx2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11903" y="1780663"/>
            <a:ext cx="307007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 ∙ </a:t>
            </a:r>
            <a:r>
              <a:rPr lang="en-US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 = ВЕ ∙ АЕ</a:t>
            </a:r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05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3416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2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2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2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362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362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362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3625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362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3625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362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3625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362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3625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3625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2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2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2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362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362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362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3625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362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3625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362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3625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362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3625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3625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362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362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0" dur="500"/>
                                        <p:tgtEl>
                                          <p:spTgt spid="436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362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362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7" dur="500"/>
                                        <p:tgtEl>
                                          <p:spTgt spid="436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36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36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9" dur="500"/>
                                        <p:tgtEl>
                                          <p:spTgt spid="436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36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436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6" dur="1000"/>
                                        <p:tgtEl>
                                          <p:spTgt spid="436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436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36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3" dur="1000"/>
                                        <p:tgtEl>
                                          <p:spTgt spid="436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6255" grpId="0"/>
      <p:bldP spid="436256" grpId="0"/>
      <p:bldP spid="436268" grpId="0"/>
      <p:bldP spid="436269" grpId="0"/>
      <p:bldP spid="2" grpId="0"/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89601" y="1828800"/>
            <a:ext cx="73914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Решить задачи из учебника: № </a:t>
            </a:r>
            <a:r>
              <a:rPr lang="ru-RU" sz="4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650, 653, 656, 666</a:t>
            </a:r>
            <a:endParaRPr lang="ru-RU" sz="4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0707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FFFF"/>
            </a:gs>
            <a:gs pos="100000">
              <a:schemeClr val="bg1"/>
            </a:gs>
          </a:gsLst>
          <a:path path="rect">
            <a:fillToRect l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850" name="Text Box 2"/>
          <p:cNvSpPr txBox="1">
            <a:spLocks noChangeArrowheads="1"/>
          </p:cNvSpPr>
          <p:nvPr/>
        </p:nvSpPr>
        <p:spPr bwMode="auto">
          <a:xfrm>
            <a:off x="609600" y="228600"/>
            <a:ext cx="80010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0000FF"/>
                </a:solidFill>
              </a:rPr>
              <a:t>Дуга называется </a:t>
            </a:r>
            <a:r>
              <a:rPr lang="ru-RU" sz="2400" b="1" dirty="0">
                <a:solidFill>
                  <a:srgbClr val="FF0000"/>
                </a:solidFill>
              </a:rPr>
              <a:t>полуокружностью</a:t>
            </a:r>
            <a:r>
              <a:rPr lang="ru-RU" sz="2400" b="1" dirty="0">
                <a:solidFill>
                  <a:srgbClr val="0000FF"/>
                </a:solidFill>
              </a:rPr>
              <a:t>, если отрезок, </a:t>
            </a:r>
          </a:p>
          <a:p>
            <a:r>
              <a:rPr lang="ru-RU" sz="2400" b="1" dirty="0">
                <a:solidFill>
                  <a:srgbClr val="0000FF"/>
                </a:solidFill>
              </a:rPr>
              <a:t>соединяющий ее концы, является диаметром окружности.</a:t>
            </a:r>
          </a:p>
        </p:txBody>
      </p:sp>
      <p:grpSp>
        <p:nvGrpSpPr>
          <p:cNvPr id="334851" name="Group 3"/>
          <p:cNvGrpSpPr>
            <a:grpSpLocks/>
          </p:cNvGrpSpPr>
          <p:nvPr/>
        </p:nvGrpSpPr>
        <p:grpSpPr bwMode="auto">
          <a:xfrm>
            <a:off x="76200" y="152400"/>
            <a:ext cx="8991600" cy="6515100"/>
            <a:chOff x="168" y="176"/>
            <a:chExt cx="5408" cy="3928"/>
          </a:xfrm>
        </p:grpSpPr>
        <p:sp>
          <p:nvSpPr>
            <p:cNvPr id="334852" name="Freeform 4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>
                <a:gd name="T0" fmla="*/ 0 w 4864"/>
                <a:gd name="T1" fmla="*/ 0 h 1"/>
                <a:gd name="T2" fmla="*/ 4864 w 4864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34853" name="Freeform 5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>
                <a:gd name="T0" fmla="*/ 0 w 4848"/>
                <a:gd name="T1" fmla="*/ 0 h 1"/>
                <a:gd name="T2" fmla="*/ 4848 w 4848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34854" name="Freeform 6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>
                <a:gd name="T0" fmla="*/ 0 w 1"/>
                <a:gd name="T1" fmla="*/ 0 h 3376"/>
                <a:gd name="T2" fmla="*/ 0 w 1"/>
                <a:gd name="T3" fmla="*/ 3376 h 3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34855" name="Freeform 7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>
                <a:gd name="T0" fmla="*/ 0 w 16"/>
                <a:gd name="T1" fmla="*/ 0 h 3376"/>
                <a:gd name="T2" fmla="*/ 16 w 16"/>
                <a:gd name="T3" fmla="*/ 3376 h 3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34856" name="Freeform 8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34857" name="Freeform 9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34858" name="Freeform 10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34859" name="Freeform 11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34860" name="Group 12"/>
          <p:cNvGrpSpPr>
            <a:grpSpLocks/>
          </p:cNvGrpSpPr>
          <p:nvPr/>
        </p:nvGrpSpPr>
        <p:grpSpPr bwMode="auto">
          <a:xfrm>
            <a:off x="457200" y="1752600"/>
            <a:ext cx="4267200" cy="4191000"/>
            <a:chOff x="288" y="864"/>
            <a:chExt cx="1584" cy="1536"/>
          </a:xfrm>
        </p:grpSpPr>
        <p:sp>
          <p:nvSpPr>
            <p:cNvPr id="334861" name="Oval 13"/>
            <p:cNvSpPr>
              <a:spLocks noChangeArrowheads="1"/>
            </p:cNvSpPr>
            <p:nvPr/>
          </p:nvSpPr>
          <p:spPr bwMode="auto">
            <a:xfrm>
              <a:off x="288" y="864"/>
              <a:ext cx="1584" cy="1536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4862" name="Oval 14"/>
            <p:cNvSpPr>
              <a:spLocks noChangeArrowheads="1"/>
            </p:cNvSpPr>
            <p:nvPr/>
          </p:nvSpPr>
          <p:spPr bwMode="auto">
            <a:xfrm>
              <a:off x="1056" y="1584"/>
              <a:ext cx="48" cy="4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4863" name="Text Box 15"/>
            <p:cNvSpPr txBox="1">
              <a:spLocks noChangeArrowheads="1"/>
            </p:cNvSpPr>
            <p:nvPr/>
          </p:nvSpPr>
          <p:spPr bwMode="auto">
            <a:xfrm>
              <a:off x="839" y="1584"/>
              <a:ext cx="250" cy="1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/>
                <a:t>   </a:t>
              </a:r>
              <a:r>
                <a:rPr lang="ru-RU" sz="2400"/>
                <a:t>О</a:t>
              </a:r>
            </a:p>
          </p:txBody>
        </p:sp>
      </p:grpSp>
      <p:sp>
        <p:nvSpPr>
          <p:cNvPr id="334864" name="Freeform 16"/>
          <p:cNvSpPr>
            <a:spLocks/>
          </p:cNvSpPr>
          <p:nvPr/>
        </p:nvSpPr>
        <p:spPr bwMode="auto">
          <a:xfrm>
            <a:off x="2578100" y="1752600"/>
            <a:ext cx="25400" cy="4191000"/>
          </a:xfrm>
          <a:custGeom>
            <a:avLst/>
            <a:gdLst>
              <a:gd name="T0" fmla="*/ 16 w 16"/>
              <a:gd name="T1" fmla="*/ 0 h 2640"/>
              <a:gd name="T2" fmla="*/ 0 w 16"/>
              <a:gd name="T3" fmla="*/ 2640 h 2640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6" h="2640">
                <a:moveTo>
                  <a:pt x="16" y="0"/>
                </a:moveTo>
                <a:lnTo>
                  <a:pt x="0" y="2640"/>
                </a:lnTo>
              </a:path>
            </a:pathLst>
          </a:custGeom>
          <a:noFill/>
          <a:ln w="12700" cmpd="sng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334871" name="Group 23"/>
          <p:cNvGrpSpPr>
            <a:grpSpLocks/>
          </p:cNvGrpSpPr>
          <p:nvPr/>
        </p:nvGrpSpPr>
        <p:grpSpPr bwMode="auto">
          <a:xfrm>
            <a:off x="2438400" y="1265238"/>
            <a:ext cx="2287588" cy="5121275"/>
            <a:chOff x="1536" y="797"/>
            <a:chExt cx="1441" cy="3226"/>
          </a:xfrm>
        </p:grpSpPr>
        <p:sp>
          <p:nvSpPr>
            <p:cNvPr id="334866" name="Arc 18"/>
            <p:cNvSpPr>
              <a:spLocks/>
            </p:cNvSpPr>
            <p:nvPr/>
          </p:nvSpPr>
          <p:spPr bwMode="auto">
            <a:xfrm>
              <a:off x="1617" y="1104"/>
              <a:ext cx="1360" cy="2640"/>
            </a:xfrm>
            <a:custGeom>
              <a:avLst/>
              <a:gdLst>
                <a:gd name="G0" fmla="+- 256 0 0"/>
                <a:gd name="G1" fmla="+- 21600 0 0"/>
                <a:gd name="G2" fmla="+- 21600 0 0"/>
                <a:gd name="T0" fmla="*/ 256 w 21856"/>
                <a:gd name="T1" fmla="*/ 0 h 43200"/>
                <a:gd name="T2" fmla="*/ 0 w 21856"/>
                <a:gd name="T3" fmla="*/ 43198 h 43200"/>
                <a:gd name="T4" fmla="*/ 256 w 21856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856" h="43200" fill="none" extrusionOk="0">
                  <a:moveTo>
                    <a:pt x="255" y="0"/>
                  </a:moveTo>
                  <a:cubicBezTo>
                    <a:pt x="12185" y="0"/>
                    <a:pt x="21856" y="9670"/>
                    <a:pt x="21856" y="21600"/>
                  </a:cubicBezTo>
                  <a:cubicBezTo>
                    <a:pt x="21856" y="33529"/>
                    <a:pt x="12185" y="43200"/>
                    <a:pt x="256" y="43200"/>
                  </a:cubicBezTo>
                  <a:cubicBezTo>
                    <a:pt x="170" y="43200"/>
                    <a:pt x="85" y="43199"/>
                    <a:pt x="-1" y="43198"/>
                  </a:cubicBezTo>
                </a:path>
                <a:path w="21856" h="43200" stroke="0" extrusionOk="0">
                  <a:moveTo>
                    <a:pt x="255" y="0"/>
                  </a:moveTo>
                  <a:cubicBezTo>
                    <a:pt x="12185" y="0"/>
                    <a:pt x="21856" y="9670"/>
                    <a:pt x="21856" y="21600"/>
                  </a:cubicBezTo>
                  <a:cubicBezTo>
                    <a:pt x="21856" y="33529"/>
                    <a:pt x="12185" y="43200"/>
                    <a:pt x="256" y="43200"/>
                  </a:cubicBezTo>
                  <a:cubicBezTo>
                    <a:pt x="170" y="43200"/>
                    <a:pt x="85" y="43199"/>
                    <a:pt x="-1" y="43198"/>
                  </a:cubicBezTo>
                  <a:lnTo>
                    <a:pt x="256" y="21600"/>
                  </a:lnTo>
                  <a:close/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4867" name="Text Box 19"/>
            <p:cNvSpPr txBox="1">
              <a:spLocks noChangeArrowheads="1"/>
            </p:cNvSpPr>
            <p:nvPr/>
          </p:nvSpPr>
          <p:spPr bwMode="auto">
            <a:xfrm>
              <a:off x="1584" y="797"/>
              <a:ext cx="278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800" b="1">
                  <a:solidFill>
                    <a:srgbClr val="FF0000"/>
                  </a:solidFill>
                  <a:latin typeface="Times New Roman" panose="02020603050405020304" pitchFamily="18" charset="0"/>
                </a:rPr>
                <a:t>А</a:t>
              </a:r>
            </a:p>
          </p:txBody>
        </p:sp>
        <p:sp>
          <p:nvSpPr>
            <p:cNvPr id="334868" name="Text Box 20"/>
            <p:cNvSpPr txBox="1">
              <a:spLocks noChangeArrowheads="1"/>
            </p:cNvSpPr>
            <p:nvPr/>
          </p:nvSpPr>
          <p:spPr bwMode="auto">
            <a:xfrm>
              <a:off x="1536" y="3696"/>
              <a:ext cx="278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800" b="1">
                  <a:solidFill>
                    <a:srgbClr val="FF0000"/>
                  </a:solidFill>
                  <a:latin typeface="Times New Roman" panose="02020603050405020304" pitchFamily="18" charset="0"/>
                </a:rPr>
                <a:t>В</a:t>
              </a:r>
            </a:p>
          </p:txBody>
        </p:sp>
      </p:grpSp>
      <p:grpSp>
        <p:nvGrpSpPr>
          <p:cNvPr id="334870" name="Group 22"/>
          <p:cNvGrpSpPr>
            <a:grpSpLocks/>
          </p:cNvGrpSpPr>
          <p:nvPr/>
        </p:nvGrpSpPr>
        <p:grpSpPr bwMode="auto">
          <a:xfrm>
            <a:off x="1676400" y="1752600"/>
            <a:ext cx="838200" cy="4114800"/>
            <a:chOff x="1056" y="1104"/>
            <a:chExt cx="528" cy="2592"/>
          </a:xfrm>
        </p:grpSpPr>
        <p:sp>
          <p:nvSpPr>
            <p:cNvPr id="334865" name="Text Box 17"/>
            <p:cNvSpPr txBox="1">
              <a:spLocks noChangeArrowheads="1"/>
            </p:cNvSpPr>
            <p:nvPr/>
          </p:nvSpPr>
          <p:spPr bwMode="auto">
            <a:xfrm>
              <a:off x="1056" y="2112"/>
              <a:ext cx="276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4000" b="1" i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anose="02020603050405020304" pitchFamily="18" charset="0"/>
                </a:rPr>
                <a:t>d</a:t>
              </a:r>
              <a:endParaRPr lang="ru-RU" sz="4000" b="1" i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endParaRPr>
            </a:p>
          </p:txBody>
        </p:sp>
        <p:sp>
          <p:nvSpPr>
            <p:cNvPr id="334869" name="Freeform 21"/>
            <p:cNvSpPr>
              <a:spLocks/>
            </p:cNvSpPr>
            <p:nvPr/>
          </p:nvSpPr>
          <p:spPr bwMode="auto">
            <a:xfrm>
              <a:off x="1384" y="1104"/>
              <a:ext cx="200" cy="2592"/>
            </a:xfrm>
            <a:custGeom>
              <a:avLst/>
              <a:gdLst>
                <a:gd name="T0" fmla="*/ 200 w 200"/>
                <a:gd name="T1" fmla="*/ 0 h 2592"/>
                <a:gd name="T2" fmla="*/ 8 w 200"/>
                <a:gd name="T3" fmla="*/ 1344 h 2592"/>
                <a:gd name="T4" fmla="*/ 152 w 200"/>
                <a:gd name="T5" fmla="*/ 2592 h 2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0" h="2592">
                  <a:moveTo>
                    <a:pt x="200" y="0"/>
                  </a:moveTo>
                  <a:cubicBezTo>
                    <a:pt x="108" y="456"/>
                    <a:pt x="16" y="912"/>
                    <a:pt x="8" y="1344"/>
                  </a:cubicBezTo>
                  <a:cubicBezTo>
                    <a:pt x="0" y="1776"/>
                    <a:pt x="76" y="2184"/>
                    <a:pt x="152" y="2592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34873" name="Arc 25"/>
          <p:cNvSpPr>
            <a:spLocks/>
          </p:cNvSpPr>
          <p:nvPr/>
        </p:nvSpPr>
        <p:spPr bwMode="auto">
          <a:xfrm flipH="1">
            <a:off x="457200" y="1752600"/>
            <a:ext cx="2159000" cy="4191000"/>
          </a:xfrm>
          <a:custGeom>
            <a:avLst/>
            <a:gdLst>
              <a:gd name="G0" fmla="+- 256 0 0"/>
              <a:gd name="G1" fmla="+- 21600 0 0"/>
              <a:gd name="G2" fmla="+- 21600 0 0"/>
              <a:gd name="T0" fmla="*/ 256 w 21856"/>
              <a:gd name="T1" fmla="*/ 0 h 43200"/>
              <a:gd name="T2" fmla="*/ 0 w 21856"/>
              <a:gd name="T3" fmla="*/ 43198 h 43200"/>
              <a:gd name="T4" fmla="*/ 256 w 21856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856" h="43200" fill="none" extrusionOk="0">
                <a:moveTo>
                  <a:pt x="255" y="0"/>
                </a:moveTo>
                <a:cubicBezTo>
                  <a:pt x="12185" y="0"/>
                  <a:pt x="21856" y="9670"/>
                  <a:pt x="21856" y="21600"/>
                </a:cubicBezTo>
                <a:cubicBezTo>
                  <a:pt x="21856" y="33529"/>
                  <a:pt x="12185" y="43200"/>
                  <a:pt x="256" y="43200"/>
                </a:cubicBezTo>
                <a:cubicBezTo>
                  <a:pt x="170" y="43200"/>
                  <a:pt x="85" y="43199"/>
                  <a:pt x="-1" y="43198"/>
                </a:cubicBezTo>
              </a:path>
              <a:path w="21856" h="43200" stroke="0" extrusionOk="0">
                <a:moveTo>
                  <a:pt x="255" y="0"/>
                </a:moveTo>
                <a:cubicBezTo>
                  <a:pt x="12185" y="0"/>
                  <a:pt x="21856" y="9670"/>
                  <a:pt x="21856" y="21600"/>
                </a:cubicBezTo>
                <a:cubicBezTo>
                  <a:pt x="21856" y="33529"/>
                  <a:pt x="12185" y="43200"/>
                  <a:pt x="256" y="43200"/>
                </a:cubicBezTo>
                <a:cubicBezTo>
                  <a:pt x="170" y="43200"/>
                  <a:pt x="85" y="43199"/>
                  <a:pt x="-1" y="43198"/>
                </a:cubicBezTo>
                <a:lnTo>
                  <a:pt x="256" y="21600"/>
                </a:lnTo>
                <a:close/>
              </a:path>
            </a:pathLst>
          </a:custGeom>
          <a:noFill/>
          <a:ln w="3810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34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34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348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348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4864" grpId="0" animBg="1"/>
      <p:bldP spid="33487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FFFF"/>
            </a:gs>
            <a:gs pos="100000">
              <a:schemeClr val="bg1"/>
            </a:gs>
          </a:gsLst>
          <a:path path="rect">
            <a:fillToRect l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6947" name="Group 51"/>
          <p:cNvGrpSpPr>
            <a:grpSpLocks/>
          </p:cNvGrpSpPr>
          <p:nvPr/>
        </p:nvGrpSpPr>
        <p:grpSpPr bwMode="auto">
          <a:xfrm>
            <a:off x="5519738" y="1676400"/>
            <a:ext cx="2711450" cy="3846513"/>
            <a:chOff x="3477" y="1680"/>
            <a:chExt cx="1708" cy="2423"/>
          </a:xfrm>
        </p:grpSpPr>
        <p:sp>
          <p:nvSpPr>
            <p:cNvPr id="336943" name="Freeform 47"/>
            <p:cNvSpPr>
              <a:spLocks/>
            </p:cNvSpPr>
            <p:nvPr/>
          </p:nvSpPr>
          <p:spPr bwMode="auto">
            <a:xfrm>
              <a:off x="4048" y="1968"/>
              <a:ext cx="624" cy="840"/>
            </a:xfrm>
            <a:custGeom>
              <a:avLst/>
              <a:gdLst>
                <a:gd name="T0" fmla="*/ 64 w 624"/>
                <a:gd name="T1" fmla="*/ 632 h 840"/>
                <a:gd name="T2" fmla="*/ 336 w 624"/>
                <a:gd name="T3" fmla="*/ 0 h 840"/>
                <a:gd name="T4" fmla="*/ 624 w 624"/>
                <a:gd name="T5" fmla="*/ 760 h 840"/>
                <a:gd name="T6" fmla="*/ 624 w 624"/>
                <a:gd name="T7" fmla="*/ 744 h 840"/>
                <a:gd name="T8" fmla="*/ 416 w 624"/>
                <a:gd name="T9" fmla="*/ 728 h 840"/>
                <a:gd name="T10" fmla="*/ 320 w 624"/>
                <a:gd name="T11" fmla="*/ 840 h 840"/>
                <a:gd name="T12" fmla="*/ 192 w 624"/>
                <a:gd name="T13" fmla="*/ 824 h 840"/>
                <a:gd name="T14" fmla="*/ 16 w 624"/>
                <a:gd name="T15" fmla="*/ 776 h 840"/>
                <a:gd name="T16" fmla="*/ 0 w 624"/>
                <a:gd name="T17" fmla="*/ 808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4" h="840">
                  <a:moveTo>
                    <a:pt x="64" y="632"/>
                  </a:moveTo>
                  <a:lnTo>
                    <a:pt x="336" y="0"/>
                  </a:lnTo>
                  <a:lnTo>
                    <a:pt x="624" y="760"/>
                  </a:lnTo>
                  <a:lnTo>
                    <a:pt x="624" y="744"/>
                  </a:lnTo>
                  <a:lnTo>
                    <a:pt x="416" y="728"/>
                  </a:lnTo>
                  <a:lnTo>
                    <a:pt x="320" y="840"/>
                  </a:lnTo>
                  <a:lnTo>
                    <a:pt x="192" y="824"/>
                  </a:lnTo>
                  <a:lnTo>
                    <a:pt x="16" y="776"/>
                  </a:lnTo>
                  <a:lnTo>
                    <a:pt x="0" y="808"/>
                  </a:lnTo>
                </a:path>
              </a:pathLst>
            </a:custGeom>
            <a:gradFill rotWithShape="1">
              <a:gsLst>
                <a:gs pos="0">
                  <a:srgbClr val="FF0000"/>
                </a:gs>
                <a:gs pos="100000">
                  <a:schemeClr val="bg1"/>
                </a:gs>
              </a:gsLst>
              <a:path path="rect">
                <a:fillToRect l="100000" b="10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36934" name="Freeform 38"/>
            <p:cNvSpPr>
              <a:spLocks/>
            </p:cNvSpPr>
            <p:nvPr/>
          </p:nvSpPr>
          <p:spPr bwMode="auto">
            <a:xfrm>
              <a:off x="3670" y="1960"/>
              <a:ext cx="1362" cy="1819"/>
            </a:xfrm>
            <a:custGeom>
              <a:avLst/>
              <a:gdLst>
                <a:gd name="T0" fmla="*/ 0 w 1362"/>
                <a:gd name="T1" fmla="*/ 1819 h 1819"/>
                <a:gd name="T2" fmla="*/ 698 w 1362"/>
                <a:gd name="T3" fmla="*/ 0 h 1819"/>
                <a:gd name="T4" fmla="*/ 1362 w 1362"/>
                <a:gd name="T5" fmla="*/ 1638 h 1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2" h="1819">
                  <a:moveTo>
                    <a:pt x="0" y="1819"/>
                  </a:moveTo>
                  <a:lnTo>
                    <a:pt x="698" y="0"/>
                  </a:lnTo>
                  <a:lnTo>
                    <a:pt x="1362" y="1638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36939" name="Text Box 43"/>
            <p:cNvSpPr txBox="1">
              <a:spLocks noChangeArrowheads="1"/>
            </p:cNvSpPr>
            <p:nvPr/>
          </p:nvSpPr>
          <p:spPr bwMode="auto">
            <a:xfrm>
              <a:off x="3477" y="3815"/>
              <a:ext cx="1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ru-RU" sz="2400" b="1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А</a:t>
              </a:r>
            </a:p>
          </p:txBody>
        </p:sp>
        <p:sp>
          <p:nvSpPr>
            <p:cNvPr id="336940" name="Text Box 44"/>
            <p:cNvSpPr txBox="1">
              <a:spLocks noChangeArrowheads="1"/>
            </p:cNvSpPr>
            <p:nvPr/>
          </p:nvSpPr>
          <p:spPr bwMode="auto">
            <a:xfrm>
              <a:off x="4996" y="3597"/>
              <a:ext cx="189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ru-RU" sz="2400" b="1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В</a:t>
              </a:r>
            </a:p>
          </p:txBody>
        </p:sp>
        <p:sp>
          <p:nvSpPr>
            <p:cNvPr id="336946" name="Text Box 50"/>
            <p:cNvSpPr txBox="1">
              <a:spLocks noChangeArrowheads="1"/>
            </p:cNvSpPr>
            <p:nvPr/>
          </p:nvSpPr>
          <p:spPr bwMode="auto">
            <a:xfrm>
              <a:off x="4272" y="1680"/>
              <a:ext cx="1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ru-RU" sz="2400" b="1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С</a:t>
              </a:r>
            </a:p>
          </p:txBody>
        </p:sp>
      </p:grpSp>
      <p:grpSp>
        <p:nvGrpSpPr>
          <p:cNvPr id="336945" name="Group 49"/>
          <p:cNvGrpSpPr>
            <a:grpSpLocks/>
          </p:cNvGrpSpPr>
          <p:nvPr/>
        </p:nvGrpSpPr>
        <p:grpSpPr bwMode="auto">
          <a:xfrm>
            <a:off x="1023938" y="3324225"/>
            <a:ext cx="2711450" cy="1893888"/>
            <a:chOff x="645" y="2094"/>
            <a:chExt cx="1708" cy="1193"/>
          </a:xfrm>
        </p:grpSpPr>
        <p:sp>
          <p:nvSpPr>
            <p:cNvPr id="336942" name="Freeform 46"/>
            <p:cNvSpPr>
              <a:spLocks/>
            </p:cNvSpPr>
            <p:nvPr/>
          </p:nvSpPr>
          <p:spPr bwMode="auto">
            <a:xfrm>
              <a:off x="1008" y="2104"/>
              <a:ext cx="912" cy="728"/>
            </a:xfrm>
            <a:custGeom>
              <a:avLst/>
              <a:gdLst>
                <a:gd name="T0" fmla="*/ 0 w 912"/>
                <a:gd name="T1" fmla="*/ 584 h 728"/>
                <a:gd name="T2" fmla="*/ 400 w 912"/>
                <a:gd name="T3" fmla="*/ 0 h 728"/>
                <a:gd name="T4" fmla="*/ 912 w 912"/>
                <a:gd name="T5" fmla="*/ 440 h 728"/>
                <a:gd name="T6" fmla="*/ 768 w 912"/>
                <a:gd name="T7" fmla="*/ 584 h 728"/>
                <a:gd name="T8" fmla="*/ 480 w 912"/>
                <a:gd name="T9" fmla="*/ 728 h 728"/>
                <a:gd name="T10" fmla="*/ 192 w 912"/>
                <a:gd name="T11" fmla="*/ 728 h 728"/>
                <a:gd name="T12" fmla="*/ 96 w 912"/>
                <a:gd name="T13" fmla="*/ 632 h 728"/>
                <a:gd name="T14" fmla="*/ 0 w 912"/>
                <a:gd name="T15" fmla="*/ 632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12" h="728">
                  <a:moveTo>
                    <a:pt x="0" y="584"/>
                  </a:moveTo>
                  <a:lnTo>
                    <a:pt x="400" y="0"/>
                  </a:lnTo>
                  <a:lnTo>
                    <a:pt x="912" y="440"/>
                  </a:lnTo>
                  <a:lnTo>
                    <a:pt x="768" y="584"/>
                  </a:lnTo>
                  <a:lnTo>
                    <a:pt x="480" y="728"/>
                  </a:lnTo>
                  <a:lnTo>
                    <a:pt x="192" y="728"/>
                  </a:lnTo>
                  <a:lnTo>
                    <a:pt x="96" y="632"/>
                  </a:lnTo>
                  <a:lnTo>
                    <a:pt x="0" y="632"/>
                  </a:lnTo>
                </a:path>
              </a:pathLst>
            </a:custGeom>
            <a:gradFill rotWithShape="1">
              <a:gsLst>
                <a:gs pos="0">
                  <a:srgbClr val="FF0000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36926" name="Freeform 30"/>
            <p:cNvSpPr>
              <a:spLocks/>
            </p:cNvSpPr>
            <p:nvPr/>
          </p:nvSpPr>
          <p:spPr bwMode="auto">
            <a:xfrm>
              <a:off x="838" y="2094"/>
              <a:ext cx="1362" cy="869"/>
            </a:xfrm>
            <a:custGeom>
              <a:avLst/>
              <a:gdLst>
                <a:gd name="T0" fmla="*/ 0 w 1808"/>
                <a:gd name="T1" fmla="*/ 1152 h 1152"/>
                <a:gd name="T2" fmla="*/ 752 w 1808"/>
                <a:gd name="T3" fmla="*/ 0 h 1152"/>
                <a:gd name="T4" fmla="*/ 1808 w 1808"/>
                <a:gd name="T5" fmla="*/ 912 h 1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08" h="1152">
                  <a:moveTo>
                    <a:pt x="0" y="1152"/>
                  </a:moveTo>
                  <a:lnTo>
                    <a:pt x="752" y="0"/>
                  </a:lnTo>
                  <a:lnTo>
                    <a:pt x="1808" y="912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36913" name="Text Box 17"/>
            <p:cNvSpPr txBox="1">
              <a:spLocks noChangeArrowheads="1"/>
            </p:cNvSpPr>
            <p:nvPr/>
          </p:nvSpPr>
          <p:spPr bwMode="auto">
            <a:xfrm>
              <a:off x="645" y="2999"/>
              <a:ext cx="1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ru-RU" sz="2400" b="1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А</a:t>
              </a:r>
            </a:p>
          </p:txBody>
        </p:sp>
        <p:sp>
          <p:nvSpPr>
            <p:cNvPr id="336914" name="Text Box 18"/>
            <p:cNvSpPr txBox="1">
              <a:spLocks noChangeArrowheads="1"/>
            </p:cNvSpPr>
            <p:nvPr/>
          </p:nvSpPr>
          <p:spPr bwMode="auto">
            <a:xfrm>
              <a:off x="2164" y="2781"/>
              <a:ext cx="189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ru-RU" sz="2400" b="1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В</a:t>
              </a:r>
            </a:p>
          </p:txBody>
        </p:sp>
      </p:grpSp>
      <p:sp>
        <p:nvSpPr>
          <p:cNvPr id="336898" name="Text Box 2"/>
          <p:cNvSpPr txBox="1">
            <a:spLocks noChangeArrowheads="1"/>
          </p:cNvSpPr>
          <p:nvPr/>
        </p:nvSpPr>
        <p:spPr bwMode="auto">
          <a:xfrm>
            <a:off x="762000" y="381000"/>
            <a:ext cx="7924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/>
              <a:t>Чем похожи и чем  различаются углы АОВ и АСВ?</a:t>
            </a:r>
          </a:p>
        </p:txBody>
      </p:sp>
      <p:grpSp>
        <p:nvGrpSpPr>
          <p:cNvPr id="336899" name="Group 3"/>
          <p:cNvGrpSpPr>
            <a:grpSpLocks/>
          </p:cNvGrpSpPr>
          <p:nvPr/>
        </p:nvGrpSpPr>
        <p:grpSpPr bwMode="auto">
          <a:xfrm>
            <a:off x="76200" y="152400"/>
            <a:ext cx="8991600" cy="6515100"/>
            <a:chOff x="168" y="176"/>
            <a:chExt cx="5408" cy="3928"/>
          </a:xfrm>
        </p:grpSpPr>
        <p:sp>
          <p:nvSpPr>
            <p:cNvPr id="336900" name="Freeform 4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>
                <a:gd name="T0" fmla="*/ 0 w 4864"/>
                <a:gd name="T1" fmla="*/ 0 h 1"/>
                <a:gd name="T2" fmla="*/ 4864 w 4864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36901" name="Freeform 5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>
                <a:gd name="T0" fmla="*/ 0 w 4848"/>
                <a:gd name="T1" fmla="*/ 0 h 1"/>
                <a:gd name="T2" fmla="*/ 4848 w 4848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36902" name="Freeform 6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>
                <a:gd name="T0" fmla="*/ 0 w 1"/>
                <a:gd name="T1" fmla="*/ 0 h 3376"/>
                <a:gd name="T2" fmla="*/ 0 w 1"/>
                <a:gd name="T3" fmla="*/ 3376 h 3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36903" name="Freeform 7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>
                <a:gd name="T0" fmla="*/ 0 w 16"/>
                <a:gd name="T1" fmla="*/ 0 h 3376"/>
                <a:gd name="T2" fmla="*/ 16 w 16"/>
                <a:gd name="T3" fmla="*/ 3376 h 3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36904" name="Freeform 8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36905" name="Freeform 9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36906" name="Freeform 10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36907" name="Freeform 11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36927" name="Group 31"/>
          <p:cNvGrpSpPr>
            <a:grpSpLocks/>
          </p:cNvGrpSpPr>
          <p:nvPr/>
        </p:nvGrpSpPr>
        <p:grpSpPr bwMode="auto">
          <a:xfrm>
            <a:off x="609600" y="1828800"/>
            <a:ext cx="3216275" cy="3162300"/>
            <a:chOff x="518" y="960"/>
            <a:chExt cx="2688" cy="2640"/>
          </a:xfrm>
        </p:grpSpPr>
        <p:sp>
          <p:nvSpPr>
            <p:cNvPr id="336909" name="Oval 13"/>
            <p:cNvSpPr>
              <a:spLocks noChangeArrowheads="1"/>
            </p:cNvSpPr>
            <p:nvPr/>
          </p:nvSpPr>
          <p:spPr bwMode="auto">
            <a:xfrm>
              <a:off x="518" y="960"/>
              <a:ext cx="2688" cy="264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6910" name="Oval 14"/>
            <p:cNvSpPr>
              <a:spLocks noChangeArrowheads="1"/>
            </p:cNvSpPr>
            <p:nvPr/>
          </p:nvSpPr>
          <p:spPr bwMode="auto">
            <a:xfrm>
              <a:off x="1821" y="2198"/>
              <a:ext cx="82" cy="8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6911" name="Text Box 15"/>
            <p:cNvSpPr txBox="1">
              <a:spLocks noChangeArrowheads="1"/>
            </p:cNvSpPr>
            <p:nvPr/>
          </p:nvSpPr>
          <p:spPr bwMode="auto">
            <a:xfrm>
              <a:off x="1583" y="1920"/>
              <a:ext cx="352" cy="3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400"/>
                <a:t>О</a:t>
              </a:r>
            </a:p>
          </p:txBody>
        </p:sp>
      </p:grpSp>
      <p:grpSp>
        <p:nvGrpSpPr>
          <p:cNvPr id="336935" name="Group 39"/>
          <p:cNvGrpSpPr>
            <a:grpSpLocks/>
          </p:cNvGrpSpPr>
          <p:nvPr/>
        </p:nvGrpSpPr>
        <p:grpSpPr bwMode="auto">
          <a:xfrm>
            <a:off x="5105400" y="2133600"/>
            <a:ext cx="3276600" cy="3162300"/>
            <a:chOff x="518" y="960"/>
            <a:chExt cx="2688" cy="2640"/>
          </a:xfrm>
        </p:grpSpPr>
        <p:sp>
          <p:nvSpPr>
            <p:cNvPr id="336936" name="Oval 40"/>
            <p:cNvSpPr>
              <a:spLocks noChangeArrowheads="1"/>
            </p:cNvSpPr>
            <p:nvPr/>
          </p:nvSpPr>
          <p:spPr bwMode="auto">
            <a:xfrm>
              <a:off x="518" y="960"/>
              <a:ext cx="2688" cy="264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6937" name="Oval 41"/>
            <p:cNvSpPr>
              <a:spLocks noChangeArrowheads="1"/>
            </p:cNvSpPr>
            <p:nvPr/>
          </p:nvSpPr>
          <p:spPr bwMode="auto">
            <a:xfrm>
              <a:off x="1821" y="2198"/>
              <a:ext cx="82" cy="8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6938" name="Text Box 42"/>
            <p:cNvSpPr txBox="1">
              <a:spLocks noChangeArrowheads="1"/>
            </p:cNvSpPr>
            <p:nvPr/>
          </p:nvSpPr>
          <p:spPr bwMode="auto">
            <a:xfrm>
              <a:off x="1583" y="1920"/>
              <a:ext cx="345" cy="3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400"/>
                <a:t>О</a:t>
              </a:r>
            </a:p>
          </p:txBody>
        </p:sp>
      </p:grpSp>
      <p:sp>
        <p:nvSpPr>
          <p:cNvPr id="336941" name="Oval 45"/>
          <p:cNvSpPr>
            <a:spLocks noChangeArrowheads="1"/>
          </p:cNvSpPr>
          <p:nvPr/>
        </p:nvSpPr>
        <p:spPr bwMode="auto">
          <a:xfrm>
            <a:off x="6858000" y="2057400"/>
            <a:ext cx="152400" cy="152400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36948" name="Oval 52"/>
          <p:cNvSpPr>
            <a:spLocks noChangeArrowheads="1"/>
          </p:cNvSpPr>
          <p:nvPr/>
        </p:nvSpPr>
        <p:spPr bwMode="auto">
          <a:xfrm>
            <a:off x="2133600" y="3276600"/>
            <a:ext cx="152400" cy="152400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36949" name="Text Box 53"/>
          <p:cNvSpPr txBox="1">
            <a:spLocks noChangeArrowheads="1"/>
          </p:cNvSpPr>
          <p:nvPr/>
        </p:nvSpPr>
        <p:spPr bwMode="auto">
          <a:xfrm>
            <a:off x="685800" y="1219200"/>
            <a:ext cx="3200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0000FF"/>
                </a:solidFill>
              </a:rPr>
              <a:t>Центральный угол</a:t>
            </a:r>
          </a:p>
        </p:txBody>
      </p:sp>
      <p:sp>
        <p:nvSpPr>
          <p:cNvPr id="336950" name="Text Box 54"/>
          <p:cNvSpPr txBox="1">
            <a:spLocks noChangeArrowheads="1"/>
          </p:cNvSpPr>
          <p:nvPr/>
        </p:nvSpPr>
        <p:spPr bwMode="auto">
          <a:xfrm>
            <a:off x="5334000" y="1295400"/>
            <a:ext cx="3200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0000FF"/>
                </a:solidFill>
              </a:rPr>
              <a:t>Вписанный угол</a:t>
            </a:r>
          </a:p>
        </p:txBody>
      </p:sp>
      <p:sp>
        <p:nvSpPr>
          <p:cNvPr id="336951" name="Text Box 55"/>
          <p:cNvSpPr txBox="1">
            <a:spLocks noChangeArrowheads="1"/>
          </p:cNvSpPr>
          <p:nvPr/>
        </p:nvSpPr>
        <p:spPr bwMode="auto">
          <a:xfrm>
            <a:off x="1905000" y="5791200"/>
            <a:ext cx="541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/>
              <a:t>Составьте определение этих углов.</a:t>
            </a:r>
          </a:p>
        </p:txBody>
      </p:sp>
      <p:sp>
        <p:nvSpPr>
          <p:cNvPr id="336952" name="Text Box 56"/>
          <p:cNvSpPr txBox="1">
            <a:spLocks noChangeArrowheads="1"/>
          </p:cNvSpPr>
          <p:nvPr/>
        </p:nvSpPr>
        <p:spPr bwMode="auto">
          <a:xfrm>
            <a:off x="533400" y="5638800"/>
            <a:ext cx="81534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0000FF"/>
                </a:solidFill>
              </a:rPr>
              <a:t>Угол с вершиной в центре окружности называется центральным углом.</a:t>
            </a:r>
          </a:p>
        </p:txBody>
      </p:sp>
      <p:sp>
        <p:nvSpPr>
          <p:cNvPr id="336953" name="Text Box 57"/>
          <p:cNvSpPr txBox="1">
            <a:spLocks noChangeArrowheads="1"/>
          </p:cNvSpPr>
          <p:nvPr/>
        </p:nvSpPr>
        <p:spPr bwMode="auto">
          <a:xfrm>
            <a:off x="152400" y="5426075"/>
            <a:ext cx="90678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00FF"/>
                </a:solidFill>
              </a:rPr>
              <a:t>Угол, вершина которого лежит на окружности, а стороны пересекают окружность, называется вписанным углом.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369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369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369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369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3369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369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369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3369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9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9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9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369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369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369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3694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369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3694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369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3694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369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3694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3694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9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9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9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369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369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369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3694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369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3694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369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3694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369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3694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3694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60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369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369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4" dur="1000"/>
                                        <p:tgtEl>
                                          <p:spTgt spid="3369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/>
                                        <p:tgtEl>
                                          <p:spTgt spid="3369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6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369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2000"/>
                                        <p:tgtEl>
                                          <p:spTgt spid="3369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36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369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6941" grpId="0" animBg="1"/>
      <p:bldP spid="336948" grpId="0" animBg="1"/>
      <p:bldP spid="336949" grpId="0"/>
      <p:bldP spid="336950" grpId="0"/>
      <p:bldP spid="336951" grpId="0"/>
      <p:bldP spid="336951" grpId="1"/>
      <p:bldP spid="336952" grpId="0"/>
      <p:bldP spid="336952" grpId="1"/>
      <p:bldP spid="33695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FFFF"/>
            </a:gs>
            <a:gs pos="100000">
              <a:schemeClr val="bg1"/>
            </a:gs>
          </a:gsLst>
          <a:path path="rect">
            <a:fillToRect l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8952" name="Group 8"/>
          <p:cNvGrpSpPr>
            <a:grpSpLocks/>
          </p:cNvGrpSpPr>
          <p:nvPr/>
        </p:nvGrpSpPr>
        <p:grpSpPr bwMode="auto">
          <a:xfrm>
            <a:off x="1023938" y="3324225"/>
            <a:ext cx="2711450" cy="1893888"/>
            <a:chOff x="645" y="2094"/>
            <a:chExt cx="1708" cy="1193"/>
          </a:xfrm>
        </p:grpSpPr>
        <p:sp>
          <p:nvSpPr>
            <p:cNvPr id="338953" name="Freeform 9"/>
            <p:cNvSpPr>
              <a:spLocks/>
            </p:cNvSpPr>
            <p:nvPr/>
          </p:nvSpPr>
          <p:spPr bwMode="auto">
            <a:xfrm>
              <a:off x="1008" y="2104"/>
              <a:ext cx="912" cy="728"/>
            </a:xfrm>
            <a:custGeom>
              <a:avLst/>
              <a:gdLst>
                <a:gd name="T0" fmla="*/ 0 w 912"/>
                <a:gd name="T1" fmla="*/ 584 h 728"/>
                <a:gd name="T2" fmla="*/ 400 w 912"/>
                <a:gd name="T3" fmla="*/ 0 h 728"/>
                <a:gd name="T4" fmla="*/ 912 w 912"/>
                <a:gd name="T5" fmla="*/ 440 h 728"/>
                <a:gd name="T6" fmla="*/ 768 w 912"/>
                <a:gd name="T7" fmla="*/ 584 h 728"/>
                <a:gd name="T8" fmla="*/ 480 w 912"/>
                <a:gd name="T9" fmla="*/ 728 h 728"/>
                <a:gd name="T10" fmla="*/ 192 w 912"/>
                <a:gd name="T11" fmla="*/ 728 h 728"/>
                <a:gd name="T12" fmla="*/ 96 w 912"/>
                <a:gd name="T13" fmla="*/ 632 h 728"/>
                <a:gd name="T14" fmla="*/ 0 w 912"/>
                <a:gd name="T15" fmla="*/ 632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12" h="728">
                  <a:moveTo>
                    <a:pt x="0" y="584"/>
                  </a:moveTo>
                  <a:lnTo>
                    <a:pt x="400" y="0"/>
                  </a:lnTo>
                  <a:lnTo>
                    <a:pt x="912" y="440"/>
                  </a:lnTo>
                  <a:lnTo>
                    <a:pt x="768" y="584"/>
                  </a:lnTo>
                  <a:lnTo>
                    <a:pt x="480" y="728"/>
                  </a:lnTo>
                  <a:lnTo>
                    <a:pt x="192" y="728"/>
                  </a:lnTo>
                  <a:lnTo>
                    <a:pt x="96" y="632"/>
                  </a:lnTo>
                  <a:lnTo>
                    <a:pt x="0" y="632"/>
                  </a:lnTo>
                </a:path>
              </a:pathLst>
            </a:custGeom>
            <a:gradFill rotWithShape="1">
              <a:gsLst>
                <a:gs pos="0">
                  <a:srgbClr val="FF0000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38954" name="Freeform 10"/>
            <p:cNvSpPr>
              <a:spLocks/>
            </p:cNvSpPr>
            <p:nvPr/>
          </p:nvSpPr>
          <p:spPr bwMode="auto">
            <a:xfrm>
              <a:off x="838" y="2094"/>
              <a:ext cx="1362" cy="869"/>
            </a:xfrm>
            <a:custGeom>
              <a:avLst/>
              <a:gdLst>
                <a:gd name="T0" fmla="*/ 0 w 1808"/>
                <a:gd name="T1" fmla="*/ 1152 h 1152"/>
                <a:gd name="T2" fmla="*/ 752 w 1808"/>
                <a:gd name="T3" fmla="*/ 0 h 1152"/>
                <a:gd name="T4" fmla="*/ 1808 w 1808"/>
                <a:gd name="T5" fmla="*/ 912 h 1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08" h="1152">
                  <a:moveTo>
                    <a:pt x="0" y="1152"/>
                  </a:moveTo>
                  <a:lnTo>
                    <a:pt x="752" y="0"/>
                  </a:lnTo>
                  <a:lnTo>
                    <a:pt x="1808" y="912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38955" name="Text Box 11"/>
            <p:cNvSpPr txBox="1">
              <a:spLocks noChangeArrowheads="1"/>
            </p:cNvSpPr>
            <p:nvPr/>
          </p:nvSpPr>
          <p:spPr bwMode="auto">
            <a:xfrm>
              <a:off x="645" y="2999"/>
              <a:ext cx="1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ru-RU" sz="2400" b="1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А</a:t>
              </a:r>
            </a:p>
          </p:txBody>
        </p:sp>
        <p:sp>
          <p:nvSpPr>
            <p:cNvPr id="338956" name="Text Box 12"/>
            <p:cNvSpPr txBox="1">
              <a:spLocks noChangeArrowheads="1"/>
            </p:cNvSpPr>
            <p:nvPr/>
          </p:nvSpPr>
          <p:spPr bwMode="auto">
            <a:xfrm>
              <a:off x="2164" y="2781"/>
              <a:ext cx="189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ru-RU" sz="2400" b="1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В</a:t>
              </a:r>
            </a:p>
          </p:txBody>
        </p:sp>
      </p:grpSp>
      <p:grpSp>
        <p:nvGrpSpPr>
          <p:cNvPr id="338958" name="Group 14"/>
          <p:cNvGrpSpPr>
            <a:grpSpLocks/>
          </p:cNvGrpSpPr>
          <p:nvPr/>
        </p:nvGrpSpPr>
        <p:grpSpPr bwMode="auto">
          <a:xfrm>
            <a:off x="76200" y="152400"/>
            <a:ext cx="8991600" cy="6515100"/>
            <a:chOff x="168" y="176"/>
            <a:chExt cx="5408" cy="3928"/>
          </a:xfrm>
        </p:grpSpPr>
        <p:sp>
          <p:nvSpPr>
            <p:cNvPr id="338959" name="Freeform 15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>
                <a:gd name="T0" fmla="*/ 0 w 4864"/>
                <a:gd name="T1" fmla="*/ 0 h 1"/>
                <a:gd name="T2" fmla="*/ 4864 w 4864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38960" name="Freeform 16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>
                <a:gd name="T0" fmla="*/ 0 w 4848"/>
                <a:gd name="T1" fmla="*/ 0 h 1"/>
                <a:gd name="T2" fmla="*/ 4848 w 4848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38961" name="Freeform 17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>
                <a:gd name="T0" fmla="*/ 0 w 1"/>
                <a:gd name="T1" fmla="*/ 0 h 3376"/>
                <a:gd name="T2" fmla="*/ 0 w 1"/>
                <a:gd name="T3" fmla="*/ 3376 h 3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38962" name="Freeform 18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>
                <a:gd name="T0" fmla="*/ 0 w 16"/>
                <a:gd name="T1" fmla="*/ 0 h 3376"/>
                <a:gd name="T2" fmla="*/ 16 w 16"/>
                <a:gd name="T3" fmla="*/ 3376 h 3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38963" name="Freeform 19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38964" name="Freeform 20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38965" name="Freeform 21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38966" name="Freeform 22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38967" name="Group 23"/>
          <p:cNvGrpSpPr>
            <a:grpSpLocks/>
          </p:cNvGrpSpPr>
          <p:nvPr/>
        </p:nvGrpSpPr>
        <p:grpSpPr bwMode="auto">
          <a:xfrm>
            <a:off x="609600" y="1828800"/>
            <a:ext cx="3216275" cy="3162300"/>
            <a:chOff x="518" y="960"/>
            <a:chExt cx="2688" cy="2640"/>
          </a:xfrm>
        </p:grpSpPr>
        <p:sp>
          <p:nvSpPr>
            <p:cNvPr id="338968" name="Oval 24"/>
            <p:cNvSpPr>
              <a:spLocks noChangeArrowheads="1"/>
            </p:cNvSpPr>
            <p:nvPr/>
          </p:nvSpPr>
          <p:spPr bwMode="auto">
            <a:xfrm>
              <a:off x="518" y="960"/>
              <a:ext cx="2688" cy="264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8969" name="Oval 25"/>
            <p:cNvSpPr>
              <a:spLocks noChangeArrowheads="1"/>
            </p:cNvSpPr>
            <p:nvPr/>
          </p:nvSpPr>
          <p:spPr bwMode="auto">
            <a:xfrm>
              <a:off x="1821" y="2198"/>
              <a:ext cx="82" cy="8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8970" name="Text Box 26"/>
            <p:cNvSpPr txBox="1">
              <a:spLocks noChangeArrowheads="1"/>
            </p:cNvSpPr>
            <p:nvPr/>
          </p:nvSpPr>
          <p:spPr bwMode="auto">
            <a:xfrm>
              <a:off x="1583" y="1920"/>
              <a:ext cx="633" cy="3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400"/>
                <a:t>    О</a:t>
              </a:r>
            </a:p>
          </p:txBody>
        </p:sp>
      </p:grpSp>
      <p:sp>
        <p:nvSpPr>
          <p:cNvPr id="338977" name="Text Box 33"/>
          <p:cNvSpPr txBox="1">
            <a:spLocks noChangeArrowheads="1"/>
          </p:cNvSpPr>
          <p:nvPr/>
        </p:nvSpPr>
        <p:spPr bwMode="auto">
          <a:xfrm>
            <a:off x="914400" y="381000"/>
            <a:ext cx="7162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Дугу окружности можно измерять в градусах.</a:t>
            </a:r>
          </a:p>
        </p:txBody>
      </p:sp>
      <p:sp>
        <p:nvSpPr>
          <p:cNvPr id="338981" name="Arc 37"/>
          <p:cNvSpPr>
            <a:spLocks/>
          </p:cNvSpPr>
          <p:nvPr/>
        </p:nvSpPr>
        <p:spPr bwMode="auto">
          <a:xfrm rot="4846241">
            <a:off x="1653382" y="3185319"/>
            <a:ext cx="1392237" cy="2187575"/>
          </a:xfrm>
          <a:custGeom>
            <a:avLst/>
            <a:gdLst>
              <a:gd name="G0" fmla="+- 0 0 0"/>
              <a:gd name="G1" fmla="+- 15151 0 0"/>
              <a:gd name="G2" fmla="+- 21600 0 0"/>
              <a:gd name="T0" fmla="*/ 15395 w 21600"/>
              <a:gd name="T1" fmla="*/ 0 h 30395"/>
              <a:gd name="T2" fmla="*/ 15303 w 21600"/>
              <a:gd name="T3" fmla="*/ 30395 h 30395"/>
              <a:gd name="T4" fmla="*/ 0 w 21600"/>
              <a:gd name="T5" fmla="*/ 15151 h 30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30395" fill="none" extrusionOk="0">
                <a:moveTo>
                  <a:pt x="15395" y="-1"/>
                </a:moveTo>
                <a:cubicBezTo>
                  <a:pt x="19371" y="4040"/>
                  <a:pt x="21600" y="9482"/>
                  <a:pt x="21600" y="15151"/>
                </a:cubicBezTo>
                <a:cubicBezTo>
                  <a:pt x="21600" y="20865"/>
                  <a:pt x="19335" y="26346"/>
                  <a:pt x="15302" y="30394"/>
                </a:cubicBezTo>
              </a:path>
              <a:path w="21600" h="30395" stroke="0" extrusionOk="0">
                <a:moveTo>
                  <a:pt x="15395" y="-1"/>
                </a:moveTo>
                <a:cubicBezTo>
                  <a:pt x="19371" y="4040"/>
                  <a:pt x="21600" y="9482"/>
                  <a:pt x="21600" y="15151"/>
                </a:cubicBezTo>
                <a:cubicBezTo>
                  <a:pt x="21600" y="20865"/>
                  <a:pt x="19335" y="26346"/>
                  <a:pt x="15302" y="30394"/>
                </a:cubicBezTo>
                <a:lnTo>
                  <a:pt x="0" y="15151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38984" name="Text Box 40"/>
          <p:cNvSpPr txBox="1">
            <a:spLocks noChangeArrowheads="1"/>
          </p:cNvSpPr>
          <p:nvPr/>
        </p:nvSpPr>
        <p:spPr bwMode="auto">
          <a:xfrm>
            <a:off x="3886200" y="1066800"/>
            <a:ext cx="5029200" cy="264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/>
              <a:t>Если дуга АВ окружности с центром О меньше полуокружности или является полуокружностью, то ее градусная мера считается равной градусной мере центрального угла АОВ.</a:t>
            </a:r>
          </a:p>
        </p:txBody>
      </p:sp>
      <p:graphicFrame>
        <p:nvGraphicFramePr>
          <p:cNvPr id="338985" name="Object 41"/>
          <p:cNvGraphicFramePr>
            <a:graphicFrameLocks noChangeAspect="1"/>
          </p:cNvGraphicFramePr>
          <p:nvPr/>
        </p:nvGraphicFramePr>
        <p:xfrm>
          <a:off x="4191000" y="4038600"/>
          <a:ext cx="4343400" cy="674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9020" name="Формула" r:id="rId4" imgW="1307880" imgH="203040" progId="Equation.3">
                  <p:embed/>
                </p:oleObj>
              </mc:Choice>
              <mc:Fallback>
                <p:oleObj name="Формула" r:id="rId4" imgW="1307880" imgH="203040" progId="Equation.3">
                  <p:embed/>
                  <p:pic>
                    <p:nvPicPr>
                      <p:cNvPr id="0" name="Object 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91000" y="4038600"/>
                        <a:ext cx="4343400" cy="6746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8986" name="Object 42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9021" name="Формула" r:id="rId6" imgW="114120" imgH="215640" progId="Equation.3">
                  <p:embed/>
                </p:oleObj>
              </mc:Choice>
              <mc:Fallback>
                <p:oleObj name="Формула" r:id="rId6" imgW="114120" imgH="215640" progId="Equation.3">
                  <p:embed/>
                  <p:pic>
                    <p:nvPicPr>
                      <p:cNvPr id="0" name="Object 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8987" name="Text Box 43"/>
          <p:cNvSpPr txBox="1">
            <a:spLocks noChangeArrowheads="1"/>
          </p:cNvSpPr>
          <p:nvPr/>
        </p:nvSpPr>
        <p:spPr bwMode="auto">
          <a:xfrm>
            <a:off x="1981200" y="3489325"/>
            <a:ext cx="914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65</a:t>
            </a:r>
            <a:r>
              <a:rPr lang="ru-RU" sz="2000" b="1" baseline="3000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0</a:t>
            </a:r>
            <a:endParaRPr lang="ru-RU" sz="2000" b="1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38993" name="Text Box 49"/>
          <p:cNvSpPr txBox="1">
            <a:spLocks noChangeArrowheads="1"/>
          </p:cNvSpPr>
          <p:nvPr/>
        </p:nvSpPr>
        <p:spPr bwMode="auto">
          <a:xfrm>
            <a:off x="1981200" y="3489325"/>
            <a:ext cx="914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65</a:t>
            </a:r>
            <a:r>
              <a:rPr lang="ru-RU" sz="2000" b="1" baseline="3000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0</a:t>
            </a:r>
            <a:endParaRPr lang="ru-RU" sz="2000" b="1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389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9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9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9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389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389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389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3898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3898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3898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3898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3898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3898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3898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3898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9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9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9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389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389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389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3899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389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3899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389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3899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389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3899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3899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389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389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8" dur="1000"/>
                                        <p:tgtEl>
                                          <p:spTgt spid="3389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0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25 0.21112 " pathEditMode="relative" ptsTypes="AA">
                                      <p:cBhvr>
                                        <p:cTn id="51" dur="1000" fill="hold"/>
                                        <p:tgtEl>
                                          <p:spTgt spid="3389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987" grpId="0"/>
      <p:bldP spid="338993" grpId="0"/>
      <p:bldP spid="338993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FFFF"/>
            </a:gs>
            <a:gs pos="100000">
              <a:schemeClr val="bg1"/>
            </a:gs>
          </a:gsLst>
          <a:path path="rect">
            <a:fillToRect l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2019" name="Group 3"/>
          <p:cNvGrpSpPr>
            <a:grpSpLocks/>
          </p:cNvGrpSpPr>
          <p:nvPr/>
        </p:nvGrpSpPr>
        <p:grpSpPr bwMode="auto">
          <a:xfrm>
            <a:off x="76200" y="152400"/>
            <a:ext cx="8991600" cy="6515100"/>
            <a:chOff x="168" y="176"/>
            <a:chExt cx="5408" cy="3928"/>
          </a:xfrm>
        </p:grpSpPr>
        <p:sp>
          <p:nvSpPr>
            <p:cNvPr id="342020" name="Freeform 4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>
                <a:gd name="T0" fmla="*/ 0 w 4864"/>
                <a:gd name="T1" fmla="*/ 0 h 1"/>
                <a:gd name="T2" fmla="*/ 4864 w 4864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42021" name="Freeform 5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>
                <a:gd name="T0" fmla="*/ 0 w 4848"/>
                <a:gd name="T1" fmla="*/ 0 h 1"/>
                <a:gd name="T2" fmla="*/ 4848 w 4848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42022" name="Freeform 6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>
                <a:gd name="T0" fmla="*/ 0 w 1"/>
                <a:gd name="T1" fmla="*/ 0 h 3376"/>
                <a:gd name="T2" fmla="*/ 0 w 1"/>
                <a:gd name="T3" fmla="*/ 3376 h 3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42023" name="Freeform 7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>
                <a:gd name="T0" fmla="*/ 0 w 16"/>
                <a:gd name="T1" fmla="*/ 0 h 3376"/>
                <a:gd name="T2" fmla="*/ 16 w 16"/>
                <a:gd name="T3" fmla="*/ 3376 h 3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42024" name="Freeform 8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42025" name="Freeform 9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42026" name="Freeform 10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42027" name="Freeform 11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42028" name="Group 12"/>
          <p:cNvGrpSpPr>
            <a:grpSpLocks/>
          </p:cNvGrpSpPr>
          <p:nvPr/>
        </p:nvGrpSpPr>
        <p:grpSpPr bwMode="auto">
          <a:xfrm>
            <a:off x="457200" y="1581150"/>
            <a:ext cx="2817813" cy="2720975"/>
            <a:chOff x="288" y="864"/>
            <a:chExt cx="1584" cy="1536"/>
          </a:xfrm>
        </p:grpSpPr>
        <p:sp>
          <p:nvSpPr>
            <p:cNvPr id="342029" name="Oval 13"/>
            <p:cNvSpPr>
              <a:spLocks noChangeArrowheads="1"/>
            </p:cNvSpPr>
            <p:nvPr/>
          </p:nvSpPr>
          <p:spPr bwMode="auto">
            <a:xfrm>
              <a:off x="288" y="864"/>
              <a:ext cx="1584" cy="1536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42030" name="Oval 14"/>
            <p:cNvSpPr>
              <a:spLocks noChangeArrowheads="1"/>
            </p:cNvSpPr>
            <p:nvPr/>
          </p:nvSpPr>
          <p:spPr bwMode="auto">
            <a:xfrm>
              <a:off x="1056" y="1584"/>
              <a:ext cx="48" cy="4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42031" name="Text Box 15"/>
            <p:cNvSpPr txBox="1">
              <a:spLocks noChangeArrowheads="1"/>
            </p:cNvSpPr>
            <p:nvPr/>
          </p:nvSpPr>
          <p:spPr bwMode="auto">
            <a:xfrm>
              <a:off x="839" y="1584"/>
              <a:ext cx="378" cy="2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/>
                <a:t>   </a:t>
              </a:r>
              <a:r>
                <a:rPr lang="ru-RU" sz="2400"/>
                <a:t>О</a:t>
              </a:r>
            </a:p>
          </p:txBody>
        </p:sp>
      </p:grpSp>
      <p:sp>
        <p:nvSpPr>
          <p:cNvPr id="342032" name="Freeform 16"/>
          <p:cNvSpPr>
            <a:spLocks/>
          </p:cNvSpPr>
          <p:nvPr/>
        </p:nvSpPr>
        <p:spPr bwMode="auto">
          <a:xfrm>
            <a:off x="1857375" y="1581150"/>
            <a:ext cx="17463" cy="2720975"/>
          </a:xfrm>
          <a:custGeom>
            <a:avLst/>
            <a:gdLst>
              <a:gd name="T0" fmla="*/ 16 w 16"/>
              <a:gd name="T1" fmla="*/ 0 h 2640"/>
              <a:gd name="T2" fmla="*/ 0 w 16"/>
              <a:gd name="T3" fmla="*/ 2640 h 2640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6" h="2640">
                <a:moveTo>
                  <a:pt x="16" y="0"/>
                </a:moveTo>
                <a:lnTo>
                  <a:pt x="0" y="2640"/>
                </a:lnTo>
              </a:path>
            </a:pathLst>
          </a:custGeom>
          <a:noFill/>
          <a:ln w="12700" cmpd="sng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342043" name="Group 27"/>
          <p:cNvGrpSpPr>
            <a:grpSpLocks/>
          </p:cNvGrpSpPr>
          <p:nvPr/>
        </p:nvGrpSpPr>
        <p:grpSpPr bwMode="auto">
          <a:xfrm>
            <a:off x="1600200" y="914400"/>
            <a:ext cx="1676400" cy="3857625"/>
            <a:chOff x="1008" y="576"/>
            <a:chExt cx="1056" cy="2430"/>
          </a:xfrm>
        </p:grpSpPr>
        <p:sp>
          <p:nvSpPr>
            <p:cNvPr id="342034" name="Arc 18"/>
            <p:cNvSpPr>
              <a:spLocks/>
            </p:cNvSpPr>
            <p:nvPr/>
          </p:nvSpPr>
          <p:spPr bwMode="auto">
            <a:xfrm>
              <a:off x="1166" y="996"/>
              <a:ext cx="898" cy="1714"/>
            </a:xfrm>
            <a:custGeom>
              <a:avLst/>
              <a:gdLst>
                <a:gd name="G0" fmla="+- 256 0 0"/>
                <a:gd name="G1" fmla="+- 21600 0 0"/>
                <a:gd name="G2" fmla="+- 21600 0 0"/>
                <a:gd name="T0" fmla="*/ 256 w 21856"/>
                <a:gd name="T1" fmla="*/ 0 h 43200"/>
                <a:gd name="T2" fmla="*/ 0 w 21856"/>
                <a:gd name="T3" fmla="*/ 43198 h 43200"/>
                <a:gd name="T4" fmla="*/ 256 w 21856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856" h="43200" fill="none" extrusionOk="0">
                  <a:moveTo>
                    <a:pt x="255" y="0"/>
                  </a:moveTo>
                  <a:cubicBezTo>
                    <a:pt x="12185" y="0"/>
                    <a:pt x="21856" y="9670"/>
                    <a:pt x="21856" y="21600"/>
                  </a:cubicBezTo>
                  <a:cubicBezTo>
                    <a:pt x="21856" y="33529"/>
                    <a:pt x="12185" y="43200"/>
                    <a:pt x="256" y="43200"/>
                  </a:cubicBezTo>
                  <a:cubicBezTo>
                    <a:pt x="170" y="43200"/>
                    <a:pt x="85" y="43199"/>
                    <a:pt x="-1" y="43198"/>
                  </a:cubicBezTo>
                </a:path>
                <a:path w="21856" h="43200" stroke="0" extrusionOk="0">
                  <a:moveTo>
                    <a:pt x="255" y="0"/>
                  </a:moveTo>
                  <a:cubicBezTo>
                    <a:pt x="12185" y="0"/>
                    <a:pt x="21856" y="9670"/>
                    <a:pt x="21856" y="21600"/>
                  </a:cubicBezTo>
                  <a:cubicBezTo>
                    <a:pt x="21856" y="33529"/>
                    <a:pt x="12185" y="43200"/>
                    <a:pt x="256" y="43200"/>
                  </a:cubicBezTo>
                  <a:cubicBezTo>
                    <a:pt x="170" y="43200"/>
                    <a:pt x="85" y="43199"/>
                    <a:pt x="-1" y="43198"/>
                  </a:cubicBezTo>
                  <a:lnTo>
                    <a:pt x="256" y="21600"/>
                  </a:lnTo>
                  <a:close/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42035" name="Text Box 19"/>
            <p:cNvSpPr txBox="1">
              <a:spLocks noChangeArrowheads="1"/>
            </p:cNvSpPr>
            <p:nvPr/>
          </p:nvSpPr>
          <p:spPr bwMode="auto">
            <a:xfrm>
              <a:off x="1008" y="576"/>
              <a:ext cx="278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800" b="1">
                  <a:solidFill>
                    <a:srgbClr val="FF0000"/>
                  </a:solidFill>
                  <a:latin typeface="Times New Roman" panose="02020603050405020304" pitchFamily="18" charset="0"/>
                </a:rPr>
                <a:t>А</a:t>
              </a:r>
            </a:p>
          </p:txBody>
        </p:sp>
        <p:sp>
          <p:nvSpPr>
            <p:cNvPr id="342036" name="Text Box 20"/>
            <p:cNvSpPr txBox="1">
              <a:spLocks noChangeArrowheads="1"/>
            </p:cNvSpPr>
            <p:nvPr/>
          </p:nvSpPr>
          <p:spPr bwMode="auto">
            <a:xfrm>
              <a:off x="1112" y="2679"/>
              <a:ext cx="278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800" b="1">
                  <a:solidFill>
                    <a:srgbClr val="FF0000"/>
                  </a:solidFill>
                  <a:latin typeface="Times New Roman" panose="02020603050405020304" pitchFamily="18" charset="0"/>
                </a:rPr>
                <a:t>В</a:t>
              </a:r>
            </a:p>
          </p:txBody>
        </p:sp>
      </p:grpSp>
      <p:graphicFrame>
        <p:nvGraphicFramePr>
          <p:cNvPr id="342041" name="Object 25"/>
          <p:cNvGraphicFramePr>
            <a:graphicFrameLocks noChangeAspect="1"/>
          </p:cNvGraphicFramePr>
          <p:nvPr/>
        </p:nvGraphicFramePr>
        <p:xfrm>
          <a:off x="4038600" y="762000"/>
          <a:ext cx="4554538" cy="674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2057" name="Формула" r:id="rId4" imgW="1371600" imgH="203040" progId="Equation.3">
                  <p:embed/>
                </p:oleObj>
              </mc:Choice>
              <mc:Fallback>
                <p:oleObj name="Формула" r:id="rId4" imgW="1371600" imgH="203040" progId="Equation.3">
                  <p:embed/>
                  <p:pic>
                    <p:nvPicPr>
                      <p:cNvPr id="0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38600" y="762000"/>
                        <a:ext cx="4554538" cy="6746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42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42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420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420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" dur="1000"/>
                                        <p:tgtEl>
                                          <p:spTgt spid="342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203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FFFF"/>
            </a:gs>
            <a:gs pos="100000">
              <a:schemeClr val="bg1"/>
            </a:gs>
          </a:gsLst>
          <a:path path="rect">
            <a:fillToRect l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067" name="Freeform 3"/>
          <p:cNvSpPr>
            <a:spLocks/>
          </p:cNvSpPr>
          <p:nvPr/>
        </p:nvSpPr>
        <p:spPr bwMode="auto">
          <a:xfrm>
            <a:off x="1600200" y="3340100"/>
            <a:ext cx="1447800" cy="1155700"/>
          </a:xfrm>
          <a:custGeom>
            <a:avLst/>
            <a:gdLst>
              <a:gd name="T0" fmla="*/ 0 w 912"/>
              <a:gd name="T1" fmla="*/ 584 h 728"/>
              <a:gd name="T2" fmla="*/ 400 w 912"/>
              <a:gd name="T3" fmla="*/ 0 h 728"/>
              <a:gd name="T4" fmla="*/ 912 w 912"/>
              <a:gd name="T5" fmla="*/ 440 h 728"/>
              <a:gd name="T6" fmla="*/ 768 w 912"/>
              <a:gd name="T7" fmla="*/ 584 h 728"/>
              <a:gd name="T8" fmla="*/ 480 w 912"/>
              <a:gd name="T9" fmla="*/ 728 h 728"/>
              <a:gd name="T10" fmla="*/ 192 w 912"/>
              <a:gd name="T11" fmla="*/ 728 h 728"/>
              <a:gd name="T12" fmla="*/ 96 w 912"/>
              <a:gd name="T13" fmla="*/ 632 h 728"/>
              <a:gd name="T14" fmla="*/ 0 w 912"/>
              <a:gd name="T15" fmla="*/ 632 h 7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12" h="728">
                <a:moveTo>
                  <a:pt x="0" y="584"/>
                </a:moveTo>
                <a:lnTo>
                  <a:pt x="400" y="0"/>
                </a:lnTo>
                <a:lnTo>
                  <a:pt x="912" y="440"/>
                </a:lnTo>
                <a:lnTo>
                  <a:pt x="768" y="584"/>
                </a:lnTo>
                <a:lnTo>
                  <a:pt x="480" y="728"/>
                </a:lnTo>
                <a:lnTo>
                  <a:pt x="192" y="728"/>
                </a:lnTo>
                <a:lnTo>
                  <a:pt x="96" y="632"/>
                </a:lnTo>
                <a:lnTo>
                  <a:pt x="0" y="632"/>
                </a:lnTo>
              </a:path>
            </a:pathLst>
          </a:custGeom>
          <a:gradFill rotWithShape="1">
            <a:gsLst>
              <a:gs pos="0">
                <a:srgbClr val="FF0000"/>
              </a:gs>
              <a:gs pos="100000">
                <a:schemeClr val="bg1"/>
              </a:gs>
            </a:gsLst>
            <a:path path="rect">
              <a:fillToRect r="100000" b="10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44068" name="Freeform 4"/>
          <p:cNvSpPr>
            <a:spLocks/>
          </p:cNvSpPr>
          <p:nvPr/>
        </p:nvSpPr>
        <p:spPr bwMode="auto">
          <a:xfrm>
            <a:off x="1371600" y="3324225"/>
            <a:ext cx="2120900" cy="1438275"/>
          </a:xfrm>
          <a:custGeom>
            <a:avLst/>
            <a:gdLst>
              <a:gd name="T0" fmla="*/ 0 w 1336"/>
              <a:gd name="T1" fmla="*/ 906 h 906"/>
              <a:gd name="T2" fmla="*/ 540 w 1336"/>
              <a:gd name="T3" fmla="*/ 0 h 906"/>
              <a:gd name="T4" fmla="*/ 1336 w 1336"/>
              <a:gd name="T5" fmla="*/ 688 h 9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36" h="906">
                <a:moveTo>
                  <a:pt x="0" y="906"/>
                </a:moveTo>
                <a:lnTo>
                  <a:pt x="540" y="0"/>
                </a:lnTo>
                <a:lnTo>
                  <a:pt x="1336" y="688"/>
                </a:lnTo>
              </a:path>
            </a:pathLst>
          </a:custGeom>
          <a:noFill/>
          <a:ln w="28575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44069" name="Text Box 5"/>
          <p:cNvSpPr txBox="1">
            <a:spLocks noChangeArrowheads="1"/>
          </p:cNvSpPr>
          <p:nvPr/>
        </p:nvSpPr>
        <p:spPr bwMode="auto">
          <a:xfrm>
            <a:off x="1023938" y="4760913"/>
            <a:ext cx="2984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</a:t>
            </a:r>
          </a:p>
        </p:txBody>
      </p:sp>
      <p:sp>
        <p:nvSpPr>
          <p:cNvPr id="344070" name="Text Box 6"/>
          <p:cNvSpPr txBox="1">
            <a:spLocks noChangeArrowheads="1"/>
          </p:cNvSpPr>
          <p:nvPr/>
        </p:nvSpPr>
        <p:spPr bwMode="auto">
          <a:xfrm>
            <a:off x="3435350" y="4414838"/>
            <a:ext cx="3000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</a:t>
            </a:r>
          </a:p>
        </p:txBody>
      </p:sp>
      <p:grpSp>
        <p:nvGrpSpPr>
          <p:cNvPr id="344071" name="Group 7"/>
          <p:cNvGrpSpPr>
            <a:grpSpLocks/>
          </p:cNvGrpSpPr>
          <p:nvPr/>
        </p:nvGrpSpPr>
        <p:grpSpPr bwMode="auto">
          <a:xfrm>
            <a:off x="76200" y="152400"/>
            <a:ext cx="8991600" cy="6515100"/>
            <a:chOff x="168" y="176"/>
            <a:chExt cx="5408" cy="3928"/>
          </a:xfrm>
        </p:grpSpPr>
        <p:sp>
          <p:nvSpPr>
            <p:cNvPr id="344072" name="Freeform 8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>
                <a:gd name="T0" fmla="*/ 0 w 4864"/>
                <a:gd name="T1" fmla="*/ 0 h 1"/>
                <a:gd name="T2" fmla="*/ 4864 w 4864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44073" name="Freeform 9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>
                <a:gd name="T0" fmla="*/ 0 w 4848"/>
                <a:gd name="T1" fmla="*/ 0 h 1"/>
                <a:gd name="T2" fmla="*/ 4848 w 4848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44074" name="Freeform 10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>
                <a:gd name="T0" fmla="*/ 0 w 1"/>
                <a:gd name="T1" fmla="*/ 0 h 3376"/>
                <a:gd name="T2" fmla="*/ 0 w 1"/>
                <a:gd name="T3" fmla="*/ 3376 h 3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44075" name="Freeform 11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>
                <a:gd name="T0" fmla="*/ 0 w 16"/>
                <a:gd name="T1" fmla="*/ 0 h 3376"/>
                <a:gd name="T2" fmla="*/ 16 w 16"/>
                <a:gd name="T3" fmla="*/ 3376 h 3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44076" name="Freeform 12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44077" name="Freeform 13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44078" name="Freeform 14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44079" name="Freeform 15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44080" name="Group 16"/>
          <p:cNvGrpSpPr>
            <a:grpSpLocks/>
          </p:cNvGrpSpPr>
          <p:nvPr/>
        </p:nvGrpSpPr>
        <p:grpSpPr bwMode="auto">
          <a:xfrm>
            <a:off x="609600" y="1828800"/>
            <a:ext cx="3216275" cy="3162300"/>
            <a:chOff x="518" y="960"/>
            <a:chExt cx="2688" cy="2640"/>
          </a:xfrm>
        </p:grpSpPr>
        <p:sp>
          <p:nvSpPr>
            <p:cNvPr id="344081" name="Oval 17"/>
            <p:cNvSpPr>
              <a:spLocks noChangeArrowheads="1"/>
            </p:cNvSpPr>
            <p:nvPr/>
          </p:nvSpPr>
          <p:spPr bwMode="auto">
            <a:xfrm>
              <a:off x="518" y="960"/>
              <a:ext cx="2688" cy="264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44082" name="Oval 18"/>
            <p:cNvSpPr>
              <a:spLocks noChangeArrowheads="1"/>
            </p:cNvSpPr>
            <p:nvPr/>
          </p:nvSpPr>
          <p:spPr bwMode="auto">
            <a:xfrm>
              <a:off x="1821" y="2198"/>
              <a:ext cx="82" cy="8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44083" name="Text Box 19"/>
            <p:cNvSpPr txBox="1">
              <a:spLocks noChangeArrowheads="1"/>
            </p:cNvSpPr>
            <p:nvPr/>
          </p:nvSpPr>
          <p:spPr bwMode="auto">
            <a:xfrm>
              <a:off x="1583" y="1920"/>
              <a:ext cx="633" cy="3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400"/>
                <a:t>    О</a:t>
              </a:r>
            </a:p>
          </p:txBody>
        </p:sp>
      </p:grpSp>
      <p:sp>
        <p:nvSpPr>
          <p:cNvPr id="344086" name="Arc 22"/>
          <p:cNvSpPr>
            <a:spLocks/>
          </p:cNvSpPr>
          <p:nvPr/>
        </p:nvSpPr>
        <p:spPr bwMode="auto">
          <a:xfrm rot="16014596" flipV="1">
            <a:off x="756444" y="1686719"/>
            <a:ext cx="2916238" cy="3200400"/>
          </a:xfrm>
          <a:custGeom>
            <a:avLst/>
            <a:gdLst>
              <a:gd name="G0" fmla="+- 17590 0 0"/>
              <a:gd name="G1" fmla="+- 21600 0 0"/>
              <a:gd name="G2" fmla="+- 21600 0 0"/>
              <a:gd name="T0" fmla="*/ 3576 w 39190"/>
              <a:gd name="T1" fmla="*/ 5163 h 43200"/>
              <a:gd name="T2" fmla="*/ 0 w 39190"/>
              <a:gd name="T3" fmla="*/ 34136 h 43200"/>
              <a:gd name="T4" fmla="*/ 17590 w 39190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9190" h="43200" fill="none" extrusionOk="0">
                <a:moveTo>
                  <a:pt x="3576" y="5163"/>
                </a:moveTo>
                <a:cubicBezTo>
                  <a:pt x="7484" y="1830"/>
                  <a:pt x="12453" y="0"/>
                  <a:pt x="17590" y="0"/>
                </a:cubicBezTo>
                <a:cubicBezTo>
                  <a:pt x="29519" y="0"/>
                  <a:pt x="39190" y="9670"/>
                  <a:pt x="39190" y="21600"/>
                </a:cubicBezTo>
                <a:cubicBezTo>
                  <a:pt x="39190" y="33529"/>
                  <a:pt x="29519" y="43200"/>
                  <a:pt x="17590" y="43200"/>
                </a:cubicBezTo>
                <a:cubicBezTo>
                  <a:pt x="10606" y="43200"/>
                  <a:pt x="4053" y="39823"/>
                  <a:pt x="-1" y="34136"/>
                </a:cubicBezTo>
              </a:path>
              <a:path w="39190" h="43200" stroke="0" extrusionOk="0">
                <a:moveTo>
                  <a:pt x="3576" y="5163"/>
                </a:moveTo>
                <a:cubicBezTo>
                  <a:pt x="7484" y="1830"/>
                  <a:pt x="12453" y="0"/>
                  <a:pt x="17590" y="0"/>
                </a:cubicBezTo>
                <a:cubicBezTo>
                  <a:pt x="29519" y="0"/>
                  <a:pt x="39190" y="9670"/>
                  <a:pt x="39190" y="21600"/>
                </a:cubicBezTo>
                <a:cubicBezTo>
                  <a:pt x="39190" y="33529"/>
                  <a:pt x="29519" y="43200"/>
                  <a:pt x="17590" y="43200"/>
                </a:cubicBezTo>
                <a:cubicBezTo>
                  <a:pt x="10606" y="43200"/>
                  <a:pt x="4053" y="39823"/>
                  <a:pt x="-1" y="34136"/>
                </a:cubicBezTo>
                <a:lnTo>
                  <a:pt x="17590" y="21600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44087" name="Text Box 23"/>
          <p:cNvSpPr txBox="1">
            <a:spLocks noChangeArrowheads="1"/>
          </p:cNvSpPr>
          <p:nvPr/>
        </p:nvSpPr>
        <p:spPr bwMode="auto">
          <a:xfrm>
            <a:off x="3810000" y="609600"/>
            <a:ext cx="5029200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/>
              <a:t>Если дуга АВ окружности с центром О больше полуокружности, то ее градусная мера считается равной</a:t>
            </a:r>
          </a:p>
        </p:txBody>
      </p:sp>
      <p:graphicFrame>
        <p:nvGraphicFramePr>
          <p:cNvPr id="344088" name="Object 24"/>
          <p:cNvGraphicFramePr>
            <a:graphicFrameLocks noChangeAspect="1"/>
          </p:cNvGraphicFramePr>
          <p:nvPr/>
        </p:nvGraphicFramePr>
        <p:xfrm>
          <a:off x="381000" y="5486400"/>
          <a:ext cx="8602663" cy="674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4133" name="Формула" r:id="rId4" imgW="2590560" imgH="203040" progId="Equation.3">
                  <p:embed/>
                </p:oleObj>
              </mc:Choice>
              <mc:Fallback>
                <p:oleObj name="Формула" r:id="rId4" imgW="2590560" imgH="203040" progId="Equation.3">
                  <p:embed/>
                  <p:pic>
                    <p:nvPicPr>
                      <p:cNvPr id="0" name="Object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5486400"/>
                        <a:ext cx="8602663" cy="6746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4089" name="Object 25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4134" name="Формула" r:id="rId6" imgW="114120" imgH="215640" progId="Equation.3">
                  <p:embed/>
                </p:oleObj>
              </mc:Choice>
              <mc:Fallback>
                <p:oleObj name="Формула" r:id="rId6" imgW="114120" imgH="215640" progId="Equation.3">
                  <p:embed/>
                  <p:pic>
                    <p:nvPicPr>
                      <p:cNvPr id="0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4090" name="Text Box 26"/>
          <p:cNvSpPr txBox="1">
            <a:spLocks noChangeArrowheads="1"/>
          </p:cNvSpPr>
          <p:nvPr/>
        </p:nvSpPr>
        <p:spPr bwMode="auto">
          <a:xfrm>
            <a:off x="1981200" y="3489325"/>
            <a:ext cx="914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65</a:t>
            </a:r>
            <a:r>
              <a:rPr lang="ru-RU" sz="2000" b="1" baseline="3000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0</a:t>
            </a:r>
            <a:endParaRPr lang="ru-RU" sz="2000" b="1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44091" name="Text Box 27"/>
          <p:cNvSpPr txBox="1">
            <a:spLocks noChangeArrowheads="1"/>
          </p:cNvSpPr>
          <p:nvPr/>
        </p:nvSpPr>
        <p:spPr bwMode="auto">
          <a:xfrm>
            <a:off x="2133600" y="4876800"/>
            <a:ext cx="914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295</a:t>
            </a:r>
            <a:r>
              <a:rPr lang="ru-RU" sz="2000" b="1" baseline="3000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0</a:t>
            </a:r>
            <a:endParaRPr lang="ru-RU" sz="2000" b="1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aphicFrame>
        <p:nvGraphicFramePr>
          <p:cNvPr id="344092" name="Object 28"/>
          <p:cNvGraphicFramePr>
            <a:graphicFrameLocks noChangeAspect="1"/>
          </p:cNvGraphicFramePr>
          <p:nvPr/>
        </p:nvGraphicFramePr>
        <p:xfrm>
          <a:off x="4495800" y="2514600"/>
          <a:ext cx="2952750" cy="674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4135" name="Формула" r:id="rId8" imgW="888840" imgH="203040" progId="Equation.3">
                  <p:embed/>
                </p:oleObj>
              </mc:Choice>
              <mc:Fallback>
                <p:oleObj name="Формула" r:id="rId8" imgW="888840" imgH="203040" progId="Equation.3">
                  <p:embed/>
                  <p:pic>
                    <p:nvPicPr>
                      <p:cNvPr id="0" name="Object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5800" y="2514600"/>
                        <a:ext cx="2952750" cy="6746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4093" name="Text Box 29"/>
          <p:cNvSpPr txBox="1">
            <a:spLocks noChangeArrowheads="1"/>
          </p:cNvSpPr>
          <p:nvPr/>
        </p:nvSpPr>
        <p:spPr bwMode="auto">
          <a:xfrm>
            <a:off x="1981200" y="3489325"/>
            <a:ext cx="914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65</a:t>
            </a:r>
            <a:r>
              <a:rPr lang="ru-RU" sz="2000" b="1" baseline="3000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0</a:t>
            </a:r>
            <a:endParaRPr lang="ru-RU" sz="2000" b="1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44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440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440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344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0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0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0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440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440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440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4409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4409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4409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4409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4409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4409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4409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4409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0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0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0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440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440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440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4409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440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4409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440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4409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440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4409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4409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440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440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5" dur="1000"/>
                                        <p:tgtEl>
                                          <p:spTgt spid="344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48148E-6 L 0.025 0.21783 " pathEditMode="relative" rAng="0" ptsTypes="AA">
                                      <p:cBhvr>
                                        <p:cTn id="59" dur="2000" fill="hold"/>
                                        <p:tgtEl>
                                          <p:spTgt spid="3440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" y="108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44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5 3.7037E-6 L -0.09166 -0.50672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3440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33" y="-25347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3" presetClass="emph" presetSubtype="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8" dur="1000" fill="hold"/>
                                        <p:tgtEl>
                                          <p:spTgt spid="34409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4086" grpId="0" animBg="1"/>
      <p:bldP spid="344090" grpId="0"/>
      <p:bldP spid="344091" grpId="0"/>
      <p:bldP spid="344091" grpId="1"/>
      <p:bldP spid="344091" grpId="2"/>
      <p:bldP spid="344093" grpId="0"/>
      <p:bldP spid="344093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FFFF"/>
            </a:gs>
            <a:gs pos="100000">
              <a:schemeClr val="bg1"/>
            </a:gs>
          </a:gsLst>
          <a:path path="rect">
            <a:fillToRect l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6114" name="Group 2"/>
          <p:cNvGrpSpPr>
            <a:grpSpLocks/>
          </p:cNvGrpSpPr>
          <p:nvPr/>
        </p:nvGrpSpPr>
        <p:grpSpPr bwMode="auto">
          <a:xfrm>
            <a:off x="76200" y="152400"/>
            <a:ext cx="8991600" cy="6515100"/>
            <a:chOff x="168" y="176"/>
            <a:chExt cx="5408" cy="3928"/>
          </a:xfrm>
        </p:grpSpPr>
        <p:sp>
          <p:nvSpPr>
            <p:cNvPr id="346115" name="Freeform 3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>
                <a:gd name="T0" fmla="*/ 0 w 4864"/>
                <a:gd name="T1" fmla="*/ 0 h 1"/>
                <a:gd name="T2" fmla="*/ 4864 w 4864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46116" name="Freeform 4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>
                <a:gd name="T0" fmla="*/ 0 w 4848"/>
                <a:gd name="T1" fmla="*/ 0 h 1"/>
                <a:gd name="T2" fmla="*/ 4848 w 4848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46117" name="Freeform 5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>
                <a:gd name="T0" fmla="*/ 0 w 1"/>
                <a:gd name="T1" fmla="*/ 0 h 3376"/>
                <a:gd name="T2" fmla="*/ 0 w 1"/>
                <a:gd name="T3" fmla="*/ 3376 h 3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46118" name="Freeform 6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>
                <a:gd name="T0" fmla="*/ 0 w 16"/>
                <a:gd name="T1" fmla="*/ 0 h 3376"/>
                <a:gd name="T2" fmla="*/ 16 w 16"/>
                <a:gd name="T3" fmla="*/ 3376 h 3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46119" name="Freeform 7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46120" name="Freeform 8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46121" name="Freeform 9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46122" name="Freeform 10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46127" name="Freeform 15"/>
          <p:cNvSpPr>
            <a:spLocks/>
          </p:cNvSpPr>
          <p:nvPr/>
        </p:nvSpPr>
        <p:spPr bwMode="auto">
          <a:xfrm>
            <a:off x="879475" y="2451100"/>
            <a:ext cx="2895600" cy="127000"/>
          </a:xfrm>
          <a:custGeom>
            <a:avLst/>
            <a:gdLst>
              <a:gd name="T0" fmla="*/ 0 w 1824"/>
              <a:gd name="T1" fmla="*/ 0 h 80"/>
              <a:gd name="T2" fmla="*/ 1824 w 1824"/>
              <a:gd name="T3" fmla="*/ 80 h 80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824" h="80">
                <a:moveTo>
                  <a:pt x="0" y="0"/>
                </a:moveTo>
                <a:lnTo>
                  <a:pt x="1824" y="80"/>
                </a:lnTo>
              </a:path>
            </a:pathLst>
          </a:custGeom>
          <a:noFill/>
          <a:ln w="12700" cmpd="sng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46130" name="Text Box 18"/>
          <p:cNvSpPr txBox="1">
            <a:spLocks noChangeArrowheads="1"/>
          </p:cNvSpPr>
          <p:nvPr/>
        </p:nvSpPr>
        <p:spPr bwMode="auto">
          <a:xfrm rot="-155640">
            <a:off x="1539875" y="7620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FF0000"/>
                </a:solidFill>
                <a:latin typeface="Times New Roman" panose="02020603050405020304" pitchFamily="18" charset="0"/>
              </a:rPr>
              <a:t>А</a:t>
            </a:r>
          </a:p>
        </p:txBody>
      </p:sp>
      <p:sp>
        <p:nvSpPr>
          <p:cNvPr id="346131" name="Text Box 19"/>
          <p:cNvSpPr txBox="1">
            <a:spLocks noChangeArrowheads="1"/>
          </p:cNvSpPr>
          <p:nvPr/>
        </p:nvSpPr>
        <p:spPr bwMode="auto">
          <a:xfrm>
            <a:off x="3749675" y="22860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FF0000"/>
                </a:solidFill>
                <a:latin typeface="Times New Roman" panose="02020603050405020304" pitchFamily="18" charset="0"/>
              </a:rPr>
              <a:t>В</a:t>
            </a:r>
          </a:p>
        </p:txBody>
      </p:sp>
      <p:graphicFrame>
        <p:nvGraphicFramePr>
          <p:cNvPr id="346132" name="Object 20"/>
          <p:cNvGraphicFramePr>
            <a:graphicFrameLocks noChangeAspect="1"/>
          </p:cNvGraphicFramePr>
          <p:nvPr/>
        </p:nvGraphicFramePr>
        <p:xfrm>
          <a:off x="3810000" y="609600"/>
          <a:ext cx="4849813" cy="674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6198" name="Формула" r:id="rId4" imgW="1460160" imgH="203040" progId="Equation.3">
                  <p:embed/>
                </p:oleObj>
              </mc:Choice>
              <mc:Fallback>
                <p:oleObj name="Формула" r:id="rId4" imgW="1460160" imgH="203040" progId="Equation.3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0" y="609600"/>
                        <a:ext cx="4849813" cy="6746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6133" name="Freeform 21"/>
          <p:cNvSpPr>
            <a:spLocks/>
          </p:cNvSpPr>
          <p:nvPr/>
        </p:nvSpPr>
        <p:spPr bwMode="auto">
          <a:xfrm>
            <a:off x="1133475" y="1714500"/>
            <a:ext cx="1168400" cy="800100"/>
          </a:xfrm>
          <a:custGeom>
            <a:avLst/>
            <a:gdLst>
              <a:gd name="T0" fmla="*/ 736 w 736"/>
              <a:gd name="T1" fmla="*/ 504 h 504"/>
              <a:gd name="T2" fmla="*/ 0 w 736"/>
              <a:gd name="T3" fmla="*/ 0 h 50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736" h="504">
                <a:moveTo>
                  <a:pt x="736" y="504"/>
                </a:moveTo>
                <a:lnTo>
                  <a:pt x="0" y="0"/>
                </a:lnTo>
              </a:path>
            </a:pathLst>
          </a:custGeom>
          <a:noFill/>
          <a:ln w="1270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46134" name="Line 22"/>
          <p:cNvSpPr>
            <a:spLocks noChangeShapeType="1"/>
          </p:cNvSpPr>
          <p:nvPr/>
        </p:nvSpPr>
        <p:spPr bwMode="auto">
          <a:xfrm flipH="1" flipV="1">
            <a:off x="1768475" y="1219200"/>
            <a:ext cx="533400" cy="1295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46135" name="Text Box 23"/>
          <p:cNvSpPr txBox="1">
            <a:spLocks noChangeArrowheads="1"/>
          </p:cNvSpPr>
          <p:nvPr/>
        </p:nvSpPr>
        <p:spPr bwMode="auto">
          <a:xfrm rot="-155640">
            <a:off x="701675" y="12954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FF0000"/>
                </a:solidFill>
                <a:latin typeface="Times New Roman" panose="02020603050405020304" pitchFamily="18" charset="0"/>
              </a:rPr>
              <a:t>С</a:t>
            </a:r>
          </a:p>
        </p:txBody>
      </p:sp>
      <p:sp>
        <p:nvSpPr>
          <p:cNvPr id="346136" name="Text Box 24"/>
          <p:cNvSpPr txBox="1">
            <a:spLocks noChangeArrowheads="1"/>
          </p:cNvSpPr>
          <p:nvPr/>
        </p:nvSpPr>
        <p:spPr bwMode="auto">
          <a:xfrm rot="-155640">
            <a:off x="320675" y="22098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FF0000"/>
                </a:solidFill>
              </a:rPr>
              <a:t>D</a:t>
            </a:r>
            <a:endParaRPr lang="ru-RU" sz="2800" b="1">
              <a:solidFill>
                <a:srgbClr val="FF0000"/>
              </a:solidFill>
            </a:endParaRPr>
          </a:p>
        </p:txBody>
      </p:sp>
      <p:grpSp>
        <p:nvGrpSpPr>
          <p:cNvPr id="346123" name="Group 11"/>
          <p:cNvGrpSpPr>
            <a:grpSpLocks/>
          </p:cNvGrpSpPr>
          <p:nvPr/>
        </p:nvGrpSpPr>
        <p:grpSpPr bwMode="auto">
          <a:xfrm>
            <a:off x="854075" y="1143000"/>
            <a:ext cx="2895600" cy="2819400"/>
            <a:chOff x="288" y="864"/>
            <a:chExt cx="1584" cy="1536"/>
          </a:xfrm>
        </p:grpSpPr>
        <p:sp>
          <p:nvSpPr>
            <p:cNvPr id="346124" name="Oval 12"/>
            <p:cNvSpPr>
              <a:spLocks noChangeArrowheads="1"/>
            </p:cNvSpPr>
            <p:nvPr/>
          </p:nvSpPr>
          <p:spPr bwMode="auto">
            <a:xfrm>
              <a:off x="288" y="864"/>
              <a:ext cx="1584" cy="1536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46125" name="Oval 13"/>
            <p:cNvSpPr>
              <a:spLocks noChangeArrowheads="1"/>
            </p:cNvSpPr>
            <p:nvPr/>
          </p:nvSpPr>
          <p:spPr bwMode="auto">
            <a:xfrm>
              <a:off x="1056" y="1584"/>
              <a:ext cx="48" cy="4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46126" name="Text Box 14"/>
            <p:cNvSpPr txBox="1">
              <a:spLocks noChangeArrowheads="1"/>
            </p:cNvSpPr>
            <p:nvPr/>
          </p:nvSpPr>
          <p:spPr bwMode="auto">
            <a:xfrm>
              <a:off x="839" y="1584"/>
              <a:ext cx="368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/>
                <a:t>   </a:t>
              </a:r>
              <a:r>
                <a:rPr lang="ru-RU" sz="2400"/>
                <a:t>О</a:t>
              </a:r>
            </a:p>
          </p:txBody>
        </p:sp>
      </p:grpSp>
      <p:sp>
        <p:nvSpPr>
          <p:cNvPr id="346129" name="Arc 17"/>
          <p:cNvSpPr>
            <a:spLocks/>
          </p:cNvSpPr>
          <p:nvPr/>
        </p:nvSpPr>
        <p:spPr bwMode="auto">
          <a:xfrm rot="-5125653">
            <a:off x="1766093" y="542132"/>
            <a:ext cx="1408113" cy="2679700"/>
          </a:xfrm>
          <a:custGeom>
            <a:avLst/>
            <a:gdLst>
              <a:gd name="G0" fmla="+- 0 0 0"/>
              <a:gd name="G1" fmla="+- 18381 0 0"/>
              <a:gd name="G2" fmla="+- 21600 0 0"/>
              <a:gd name="T0" fmla="*/ 11345 w 21600"/>
              <a:gd name="T1" fmla="*/ 0 h 39951"/>
              <a:gd name="T2" fmla="*/ 1136 w 21600"/>
              <a:gd name="T3" fmla="*/ 39951 h 39951"/>
              <a:gd name="T4" fmla="*/ 0 w 21600"/>
              <a:gd name="T5" fmla="*/ 18381 h 399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39951" fill="none" extrusionOk="0">
                <a:moveTo>
                  <a:pt x="11344" y="0"/>
                </a:moveTo>
                <a:cubicBezTo>
                  <a:pt x="17719" y="3934"/>
                  <a:pt x="21600" y="10890"/>
                  <a:pt x="21600" y="18381"/>
                </a:cubicBezTo>
                <a:cubicBezTo>
                  <a:pt x="21600" y="29868"/>
                  <a:pt x="12607" y="39346"/>
                  <a:pt x="1136" y="39951"/>
                </a:cubicBezTo>
              </a:path>
              <a:path w="21600" h="39951" stroke="0" extrusionOk="0">
                <a:moveTo>
                  <a:pt x="11344" y="0"/>
                </a:moveTo>
                <a:cubicBezTo>
                  <a:pt x="17719" y="3934"/>
                  <a:pt x="21600" y="10890"/>
                  <a:pt x="21600" y="18381"/>
                </a:cubicBezTo>
                <a:cubicBezTo>
                  <a:pt x="21600" y="29868"/>
                  <a:pt x="12607" y="39346"/>
                  <a:pt x="1136" y="39951"/>
                </a:cubicBezTo>
                <a:lnTo>
                  <a:pt x="0" y="18381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46137" name="Text Box 25"/>
          <p:cNvSpPr txBox="1">
            <a:spLocks noChangeArrowheads="1"/>
          </p:cNvSpPr>
          <p:nvPr/>
        </p:nvSpPr>
        <p:spPr bwMode="auto">
          <a:xfrm>
            <a:off x="2209800" y="2057400"/>
            <a:ext cx="914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0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11</a:t>
            </a:r>
            <a:r>
              <a:rPr lang="ru-RU" sz="20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5</a:t>
            </a:r>
            <a:r>
              <a:rPr lang="ru-RU" sz="2000" b="1" baseline="3000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0</a:t>
            </a:r>
            <a:endParaRPr lang="ru-RU" sz="2000" b="1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46138" name="Text Box 26"/>
          <p:cNvSpPr txBox="1">
            <a:spLocks noChangeArrowheads="1"/>
          </p:cNvSpPr>
          <p:nvPr/>
        </p:nvSpPr>
        <p:spPr bwMode="auto">
          <a:xfrm>
            <a:off x="1600200" y="1828800"/>
            <a:ext cx="762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0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30</a:t>
            </a:r>
            <a:r>
              <a:rPr lang="ru-RU" sz="2000" b="1" baseline="3000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0</a:t>
            </a:r>
            <a:endParaRPr lang="ru-RU" sz="2000" b="1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46139" name="Arc 27"/>
          <p:cNvSpPr>
            <a:spLocks/>
          </p:cNvSpPr>
          <p:nvPr/>
        </p:nvSpPr>
        <p:spPr bwMode="auto">
          <a:xfrm rot="6669104">
            <a:off x="985838" y="1247775"/>
            <a:ext cx="2497138" cy="2897187"/>
          </a:xfrm>
          <a:custGeom>
            <a:avLst/>
            <a:gdLst>
              <a:gd name="G0" fmla="+- 16720 0 0"/>
              <a:gd name="G1" fmla="+- 21600 0 0"/>
              <a:gd name="G2" fmla="+- 21600 0 0"/>
              <a:gd name="T0" fmla="*/ 8486 w 38320"/>
              <a:gd name="T1" fmla="*/ 1631 h 43200"/>
              <a:gd name="T2" fmla="*/ 0 w 38320"/>
              <a:gd name="T3" fmla="*/ 35275 h 43200"/>
              <a:gd name="T4" fmla="*/ 16720 w 38320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8320" h="43200" fill="none" extrusionOk="0">
                <a:moveTo>
                  <a:pt x="8485" y="1630"/>
                </a:moveTo>
                <a:cubicBezTo>
                  <a:pt x="11097" y="554"/>
                  <a:pt x="13895" y="0"/>
                  <a:pt x="16720" y="0"/>
                </a:cubicBezTo>
                <a:cubicBezTo>
                  <a:pt x="28649" y="0"/>
                  <a:pt x="38320" y="9670"/>
                  <a:pt x="38320" y="21600"/>
                </a:cubicBezTo>
                <a:cubicBezTo>
                  <a:pt x="38320" y="33529"/>
                  <a:pt x="28649" y="43200"/>
                  <a:pt x="16720" y="43200"/>
                </a:cubicBezTo>
                <a:cubicBezTo>
                  <a:pt x="10240" y="43200"/>
                  <a:pt x="4102" y="40290"/>
                  <a:pt x="0" y="35274"/>
                </a:cubicBezTo>
              </a:path>
              <a:path w="38320" h="43200" stroke="0" extrusionOk="0">
                <a:moveTo>
                  <a:pt x="8485" y="1630"/>
                </a:moveTo>
                <a:cubicBezTo>
                  <a:pt x="11097" y="554"/>
                  <a:pt x="13895" y="0"/>
                  <a:pt x="16720" y="0"/>
                </a:cubicBezTo>
                <a:cubicBezTo>
                  <a:pt x="28649" y="0"/>
                  <a:pt x="38320" y="9670"/>
                  <a:pt x="38320" y="21600"/>
                </a:cubicBezTo>
                <a:cubicBezTo>
                  <a:pt x="38320" y="33529"/>
                  <a:pt x="28649" y="43200"/>
                  <a:pt x="16720" y="43200"/>
                </a:cubicBezTo>
                <a:cubicBezTo>
                  <a:pt x="10240" y="43200"/>
                  <a:pt x="4102" y="40290"/>
                  <a:pt x="0" y="35274"/>
                </a:cubicBezTo>
                <a:lnTo>
                  <a:pt x="16720" y="21600"/>
                </a:lnTo>
                <a:close/>
              </a:path>
            </a:pathLst>
          </a:custGeom>
          <a:noFill/>
          <a:ln w="3810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346140" name="Object 28"/>
          <p:cNvGraphicFramePr>
            <a:graphicFrameLocks noChangeAspect="1"/>
          </p:cNvGraphicFramePr>
          <p:nvPr/>
        </p:nvGraphicFramePr>
        <p:xfrm>
          <a:off x="2057400" y="4419600"/>
          <a:ext cx="5903913" cy="674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6199" name="Формула" r:id="rId6" imgW="1777680" imgH="203040" progId="Equation.3">
                  <p:embed/>
                </p:oleObj>
              </mc:Choice>
              <mc:Fallback>
                <p:oleObj name="Формула" r:id="rId6" imgW="1777680" imgH="203040" progId="Equation.3">
                  <p:embed/>
                  <p:pic>
                    <p:nvPicPr>
                      <p:cNvPr id="0" name="Object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7400" y="4419600"/>
                        <a:ext cx="5903913" cy="6746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6142" name="Arc 30"/>
          <p:cNvSpPr>
            <a:spLocks/>
          </p:cNvSpPr>
          <p:nvPr/>
        </p:nvSpPr>
        <p:spPr bwMode="auto">
          <a:xfrm rot="6737017">
            <a:off x="1158875" y="1504950"/>
            <a:ext cx="1944688" cy="2897188"/>
          </a:xfrm>
          <a:custGeom>
            <a:avLst/>
            <a:gdLst>
              <a:gd name="G0" fmla="+- 8234 0 0"/>
              <a:gd name="G1" fmla="+- 21600 0 0"/>
              <a:gd name="G2" fmla="+- 21600 0 0"/>
              <a:gd name="T0" fmla="*/ 0 w 29834"/>
              <a:gd name="T1" fmla="*/ 1631 h 43200"/>
              <a:gd name="T2" fmla="*/ 3492 w 29834"/>
              <a:gd name="T3" fmla="*/ 42673 h 43200"/>
              <a:gd name="T4" fmla="*/ 8234 w 29834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9834" h="43200" fill="none" extrusionOk="0">
                <a:moveTo>
                  <a:pt x="-1" y="1630"/>
                </a:moveTo>
                <a:cubicBezTo>
                  <a:pt x="2611" y="554"/>
                  <a:pt x="5409" y="0"/>
                  <a:pt x="8234" y="0"/>
                </a:cubicBezTo>
                <a:cubicBezTo>
                  <a:pt x="20163" y="0"/>
                  <a:pt x="29834" y="9670"/>
                  <a:pt x="29834" y="21600"/>
                </a:cubicBezTo>
                <a:cubicBezTo>
                  <a:pt x="29834" y="33529"/>
                  <a:pt x="20163" y="43200"/>
                  <a:pt x="8234" y="43200"/>
                </a:cubicBezTo>
                <a:cubicBezTo>
                  <a:pt x="6638" y="43200"/>
                  <a:pt x="5048" y="43023"/>
                  <a:pt x="3491" y="42673"/>
                </a:cubicBezTo>
              </a:path>
              <a:path w="29834" h="43200" stroke="0" extrusionOk="0">
                <a:moveTo>
                  <a:pt x="-1" y="1630"/>
                </a:moveTo>
                <a:cubicBezTo>
                  <a:pt x="2611" y="554"/>
                  <a:pt x="5409" y="0"/>
                  <a:pt x="8234" y="0"/>
                </a:cubicBezTo>
                <a:cubicBezTo>
                  <a:pt x="20163" y="0"/>
                  <a:pt x="29834" y="9670"/>
                  <a:pt x="29834" y="21600"/>
                </a:cubicBezTo>
                <a:cubicBezTo>
                  <a:pt x="29834" y="33529"/>
                  <a:pt x="20163" y="43200"/>
                  <a:pt x="8234" y="43200"/>
                </a:cubicBezTo>
                <a:cubicBezTo>
                  <a:pt x="6638" y="43200"/>
                  <a:pt x="5048" y="43023"/>
                  <a:pt x="3491" y="42673"/>
                </a:cubicBezTo>
                <a:lnTo>
                  <a:pt x="8234" y="21600"/>
                </a:lnTo>
                <a:close/>
              </a:path>
            </a:pathLst>
          </a:custGeom>
          <a:noFill/>
          <a:ln w="38100">
            <a:solidFill>
              <a:srgbClr val="CC00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346143" name="Object 31"/>
          <p:cNvGraphicFramePr>
            <a:graphicFrameLocks noChangeAspect="1"/>
          </p:cNvGraphicFramePr>
          <p:nvPr/>
        </p:nvGraphicFramePr>
        <p:xfrm>
          <a:off x="2057400" y="5181600"/>
          <a:ext cx="5861050" cy="674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6200" name="Формула" r:id="rId8" imgW="1765080" imgH="203040" progId="Equation.3">
                  <p:embed/>
                </p:oleObj>
              </mc:Choice>
              <mc:Fallback>
                <p:oleObj name="Формула" r:id="rId8" imgW="1765080" imgH="203040" progId="Equation.3">
                  <p:embed/>
                  <p:pic>
                    <p:nvPicPr>
                      <p:cNvPr id="0" name="Object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7400" y="5181600"/>
                        <a:ext cx="5861050" cy="6746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6144" name="Arc 32"/>
          <p:cNvSpPr>
            <a:spLocks/>
          </p:cNvSpPr>
          <p:nvPr/>
        </p:nvSpPr>
        <p:spPr bwMode="auto">
          <a:xfrm rot="6737017">
            <a:off x="1200944" y="1561306"/>
            <a:ext cx="1944688" cy="2822575"/>
          </a:xfrm>
          <a:custGeom>
            <a:avLst/>
            <a:gdLst>
              <a:gd name="G0" fmla="+- 8234 0 0"/>
              <a:gd name="G1" fmla="+- 21600 0 0"/>
              <a:gd name="G2" fmla="+- 21600 0 0"/>
              <a:gd name="T0" fmla="*/ 0 w 29834"/>
              <a:gd name="T1" fmla="*/ 1631 h 42074"/>
              <a:gd name="T2" fmla="*/ 15117 w 29834"/>
              <a:gd name="T3" fmla="*/ 42074 h 42074"/>
              <a:gd name="T4" fmla="*/ 8234 w 29834"/>
              <a:gd name="T5" fmla="*/ 21600 h 420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9834" h="42074" fill="none" extrusionOk="0">
                <a:moveTo>
                  <a:pt x="-1" y="1630"/>
                </a:moveTo>
                <a:cubicBezTo>
                  <a:pt x="2611" y="554"/>
                  <a:pt x="5409" y="0"/>
                  <a:pt x="8234" y="0"/>
                </a:cubicBezTo>
                <a:cubicBezTo>
                  <a:pt x="20163" y="0"/>
                  <a:pt x="29834" y="9670"/>
                  <a:pt x="29834" y="21600"/>
                </a:cubicBezTo>
                <a:cubicBezTo>
                  <a:pt x="29834" y="30876"/>
                  <a:pt x="23910" y="39117"/>
                  <a:pt x="15116" y="42073"/>
                </a:cubicBezTo>
              </a:path>
              <a:path w="29834" h="42074" stroke="0" extrusionOk="0">
                <a:moveTo>
                  <a:pt x="-1" y="1630"/>
                </a:moveTo>
                <a:cubicBezTo>
                  <a:pt x="2611" y="554"/>
                  <a:pt x="5409" y="0"/>
                  <a:pt x="8234" y="0"/>
                </a:cubicBezTo>
                <a:cubicBezTo>
                  <a:pt x="20163" y="0"/>
                  <a:pt x="29834" y="9670"/>
                  <a:pt x="29834" y="21600"/>
                </a:cubicBezTo>
                <a:cubicBezTo>
                  <a:pt x="29834" y="30876"/>
                  <a:pt x="23910" y="39117"/>
                  <a:pt x="15116" y="42073"/>
                </a:cubicBezTo>
                <a:lnTo>
                  <a:pt x="8234" y="21600"/>
                </a:lnTo>
                <a:close/>
              </a:path>
            </a:pathLst>
          </a:custGeom>
          <a:noFill/>
          <a:ln w="381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346145" name="Object 33"/>
          <p:cNvGraphicFramePr>
            <a:graphicFrameLocks noChangeAspect="1"/>
          </p:cNvGraphicFramePr>
          <p:nvPr/>
        </p:nvGraphicFramePr>
        <p:xfrm>
          <a:off x="2114550" y="5867400"/>
          <a:ext cx="2698750" cy="674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6201" name="Формула" r:id="rId10" imgW="812520" imgH="203040" progId="Equation.3">
                  <p:embed/>
                </p:oleObj>
              </mc:Choice>
              <mc:Fallback>
                <p:oleObj name="Формула" r:id="rId10" imgW="812520" imgH="203040" progId="Equation.3">
                  <p:embed/>
                  <p:pic>
                    <p:nvPicPr>
                      <p:cNvPr id="0" name="Object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4550" y="5867400"/>
                        <a:ext cx="2698750" cy="6746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6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46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46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346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3461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6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46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46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46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346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3461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6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46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46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46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346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3461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6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46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46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46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9" dur="1000"/>
                                        <p:tgtEl>
                                          <p:spTgt spid="34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6129" grpId="0" animBg="1"/>
      <p:bldP spid="346129" grpId="1" animBg="1"/>
      <p:bldP spid="346139" grpId="0" animBg="1"/>
      <p:bldP spid="346139" grpId="1" animBg="1"/>
      <p:bldP spid="346142" grpId="0" animBg="1"/>
      <p:bldP spid="346142" grpId="1" animBg="1"/>
      <p:bldP spid="34614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1" name="Text Box 31"/>
          <p:cNvSpPr txBox="1">
            <a:spLocks noChangeArrowheads="1"/>
          </p:cNvSpPr>
          <p:nvPr/>
        </p:nvSpPr>
        <p:spPr bwMode="auto">
          <a:xfrm>
            <a:off x="1828800" y="1447800"/>
            <a:ext cx="457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</a:t>
            </a:r>
            <a:endParaRPr lang="ru-RU" sz="2400" b="1">
              <a:solidFill>
                <a:srgbClr val="0099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48195" name="Text Box 35"/>
          <p:cNvSpPr txBox="1">
            <a:spLocks noChangeArrowheads="1"/>
          </p:cNvSpPr>
          <p:nvPr/>
        </p:nvSpPr>
        <p:spPr bwMode="auto">
          <a:xfrm>
            <a:off x="1828800" y="1828800"/>
            <a:ext cx="9906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300</a:t>
            </a:r>
            <a:r>
              <a:rPr lang="en-US" sz="2400" b="1" baseline="3000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endParaRPr lang="ru-RU" sz="2400" b="1">
              <a:solidFill>
                <a:srgbClr val="0099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48163" name="Freeform 3"/>
          <p:cNvSpPr>
            <a:spLocks/>
          </p:cNvSpPr>
          <p:nvPr/>
        </p:nvSpPr>
        <p:spPr bwMode="auto">
          <a:xfrm>
            <a:off x="1600200" y="3340100"/>
            <a:ext cx="1308100" cy="1155700"/>
          </a:xfrm>
          <a:custGeom>
            <a:avLst/>
            <a:gdLst>
              <a:gd name="T0" fmla="*/ 0 w 824"/>
              <a:gd name="T1" fmla="*/ 584 h 728"/>
              <a:gd name="T2" fmla="*/ 400 w 824"/>
              <a:gd name="T3" fmla="*/ 0 h 728"/>
              <a:gd name="T4" fmla="*/ 824 w 824"/>
              <a:gd name="T5" fmla="*/ 560 h 728"/>
              <a:gd name="T6" fmla="*/ 768 w 824"/>
              <a:gd name="T7" fmla="*/ 584 h 728"/>
              <a:gd name="T8" fmla="*/ 480 w 824"/>
              <a:gd name="T9" fmla="*/ 728 h 728"/>
              <a:gd name="T10" fmla="*/ 192 w 824"/>
              <a:gd name="T11" fmla="*/ 728 h 728"/>
              <a:gd name="T12" fmla="*/ 96 w 824"/>
              <a:gd name="T13" fmla="*/ 632 h 728"/>
              <a:gd name="T14" fmla="*/ 0 w 824"/>
              <a:gd name="T15" fmla="*/ 632 h 7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24" h="728">
                <a:moveTo>
                  <a:pt x="0" y="584"/>
                </a:moveTo>
                <a:lnTo>
                  <a:pt x="400" y="0"/>
                </a:lnTo>
                <a:lnTo>
                  <a:pt x="824" y="560"/>
                </a:lnTo>
                <a:lnTo>
                  <a:pt x="768" y="584"/>
                </a:lnTo>
                <a:lnTo>
                  <a:pt x="480" y="728"/>
                </a:lnTo>
                <a:lnTo>
                  <a:pt x="192" y="728"/>
                </a:lnTo>
                <a:lnTo>
                  <a:pt x="96" y="632"/>
                </a:lnTo>
                <a:lnTo>
                  <a:pt x="0" y="632"/>
                </a:lnTo>
              </a:path>
            </a:pathLst>
          </a:custGeom>
          <a:gradFill rotWithShape="1">
            <a:gsLst>
              <a:gs pos="0">
                <a:srgbClr val="FF0000"/>
              </a:gs>
              <a:gs pos="100000">
                <a:schemeClr val="bg1"/>
              </a:gs>
            </a:gsLst>
            <a:path path="rect">
              <a:fillToRect r="100000" b="10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48186" name="Text Box 26"/>
          <p:cNvSpPr txBox="1">
            <a:spLocks noChangeArrowheads="1"/>
          </p:cNvSpPr>
          <p:nvPr/>
        </p:nvSpPr>
        <p:spPr bwMode="auto">
          <a:xfrm>
            <a:off x="1981200" y="3489325"/>
            <a:ext cx="914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6</a:t>
            </a:r>
            <a:r>
              <a:rPr lang="en-US" sz="20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r>
              <a:rPr lang="ru-RU" sz="2000" b="1" baseline="300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endParaRPr lang="ru-RU" sz="2000" b="1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48164" name="Freeform 4"/>
          <p:cNvSpPr>
            <a:spLocks/>
          </p:cNvSpPr>
          <p:nvPr/>
        </p:nvSpPr>
        <p:spPr bwMode="auto">
          <a:xfrm>
            <a:off x="1333500" y="3324225"/>
            <a:ext cx="1905000" cy="1412875"/>
          </a:xfrm>
          <a:custGeom>
            <a:avLst/>
            <a:gdLst>
              <a:gd name="T0" fmla="*/ 0 w 1200"/>
              <a:gd name="T1" fmla="*/ 890 h 890"/>
              <a:gd name="T2" fmla="*/ 564 w 1200"/>
              <a:gd name="T3" fmla="*/ 0 h 890"/>
              <a:gd name="T4" fmla="*/ 1200 w 1200"/>
              <a:gd name="T5" fmla="*/ 842 h 8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00" h="890">
                <a:moveTo>
                  <a:pt x="0" y="890"/>
                </a:moveTo>
                <a:lnTo>
                  <a:pt x="564" y="0"/>
                </a:lnTo>
                <a:lnTo>
                  <a:pt x="1200" y="842"/>
                </a:lnTo>
              </a:path>
            </a:pathLst>
          </a:custGeom>
          <a:noFill/>
          <a:ln w="28575" cmpd="sng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48165" name="Text Box 5"/>
          <p:cNvSpPr txBox="1">
            <a:spLocks noChangeArrowheads="1"/>
          </p:cNvSpPr>
          <p:nvPr/>
        </p:nvSpPr>
        <p:spPr bwMode="auto">
          <a:xfrm>
            <a:off x="1023938" y="4760913"/>
            <a:ext cx="2984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</a:t>
            </a:r>
          </a:p>
        </p:txBody>
      </p:sp>
      <p:sp>
        <p:nvSpPr>
          <p:cNvPr id="348166" name="Text Box 6"/>
          <p:cNvSpPr txBox="1">
            <a:spLocks noChangeArrowheads="1"/>
          </p:cNvSpPr>
          <p:nvPr/>
        </p:nvSpPr>
        <p:spPr bwMode="auto">
          <a:xfrm>
            <a:off x="3200400" y="4648200"/>
            <a:ext cx="4508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</a:t>
            </a:r>
          </a:p>
        </p:txBody>
      </p:sp>
      <p:grpSp>
        <p:nvGrpSpPr>
          <p:cNvPr id="348167" name="Group 7"/>
          <p:cNvGrpSpPr>
            <a:grpSpLocks/>
          </p:cNvGrpSpPr>
          <p:nvPr/>
        </p:nvGrpSpPr>
        <p:grpSpPr bwMode="auto">
          <a:xfrm>
            <a:off x="76200" y="152400"/>
            <a:ext cx="8991600" cy="6515100"/>
            <a:chOff x="168" y="176"/>
            <a:chExt cx="5408" cy="3928"/>
          </a:xfrm>
        </p:grpSpPr>
        <p:sp>
          <p:nvSpPr>
            <p:cNvPr id="348168" name="Freeform 8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>
                <a:gd name="T0" fmla="*/ 0 w 4864"/>
                <a:gd name="T1" fmla="*/ 0 h 1"/>
                <a:gd name="T2" fmla="*/ 4864 w 4864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48169" name="Freeform 9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>
                <a:gd name="T0" fmla="*/ 0 w 4848"/>
                <a:gd name="T1" fmla="*/ 0 h 1"/>
                <a:gd name="T2" fmla="*/ 4848 w 4848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48170" name="Freeform 10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>
                <a:gd name="T0" fmla="*/ 0 w 1"/>
                <a:gd name="T1" fmla="*/ 0 h 3376"/>
                <a:gd name="T2" fmla="*/ 0 w 1"/>
                <a:gd name="T3" fmla="*/ 3376 h 3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48171" name="Freeform 11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>
                <a:gd name="T0" fmla="*/ 0 w 16"/>
                <a:gd name="T1" fmla="*/ 0 h 3376"/>
                <a:gd name="T2" fmla="*/ 16 w 16"/>
                <a:gd name="T3" fmla="*/ 3376 h 3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48172" name="Freeform 12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48173" name="Freeform 13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48174" name="Freeform 14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48175" name="Freeform 15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48176" name="Group 16"/>
          <p:cNvGrpSpPr>
            <a:grpSpLocks/>
          </p:cNvGrpSpPr>
          <p:nvPr/>
        </p:nvGrpSpPr>
        <p:grpSpPr bwMode="auto">
          <a:xfrm>
            <a:off x="609600" y="1828800"/>
            <a:ext cx="3216275" cy="3162300"/>
            <a:chOff x="518" y="960"/>
            <a:chExt cx="2688" cy="2640"/>
          </a:xfrm>
        </p:grpSpPr>
        <p:sp>
          <p:nvSpPr>
            <p:cNvPr id="348177" name="Oval 17"/>
            <p:cNvSpPr>
              <a:spLocks noChangeArrowheads="1"/>
            </p:cNvSpPr>
            <p:nvPr/>
          </p:nvSpPr>
          <p:spPr bwMode="auto">
            <a:xfrm>
              <a:off x="518" y="960"/>
              <a:ext cx="2688" cy="264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48178" name="Oval 18"/>
            <p:cNvSpPr>
              <a:spLocks noChangeArrowheads="1"/>
            </p:cNvSpPr>
            <p:nvPr/>
          </p:nvSpPr>
          <p:spPr bwMode="auto">
            <a:xfrm>
              <a:off x="1821" y="2198"/>
              <a:ext cx="82" cy="8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48179" name="Text Box 19"/>
            <p:cNvSpPr txBox="1">
              <a:spLocks noChangeArrowheads="1"/>
            </p:cNvSpPr>
            <p:nvPr/>
          </p:nvSpPr>
          <p:spPr bwMode="auto">
            <a:xfrm>
              <a:off x="1583" y="1920"/>
              <a:ext cx="633" cy="3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400"/>
                <a:t>    О</a:t>
              </a:r>
            </a:p>
          </p:txBody>
        </p:sp>
      </p:grpSp>
      <p:sp>
        <p:nvSpPr>
          <p:cNvPr id="348181" name="Arc 21"/>
          <p:cNvSpPr>
            <a:spLocks/>
          </p:cNvSpPr>
          <p:nvPr/>
        </p:nvSpPr>
        <p:spPr bwMode="auto">
          <a:xfrm rot="4846241">
            <a:off x="1510507" y="3363119"/>
            <a:ext cx="1392237" cy="1889125"/>
          </a:xfrm>
          <a:custGeom>
            <a:avLst/>
            <a:gdLst>
              <a:gd name="G0" fmla="+- 0 0 0"/>
              <a:gd name="G1" fmla="+- 10998 0 0"/>
              <a:gd name="G2" fmla="+- 21600 0 0"/>
              <a:gd name="T0" fmla="*/ 18590 w 21600"/>
              <a:gd name="T1" fmla="*/ 0 h 26242"/>
              <a:gd name="T2" fmla="*/ 15303 w 21600"/>
              <a:gd name="T3" fmla="*/ 26242 h 26242"/>
              <a:gd name="T4" fmla="*/ 0 w 21600"/>
              <a:gd name="T5" fmla="*/ 10998 h 26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6242" fill="none" extrusionOk="0">
                <a:moveTo>
                  <a:pt x="18590" y="-1"/>
                </a:moveTo>
                <a:cubicBezTo>
                  <a:pt x="20560" y="3330"/>
                  <a:pt x="21600" y="7128"/>
                  <a:pt x="21600" y="10998"/>
                </a:cubicBezTo>
                <a:cubicBezTo>
                  <a:pt x="21600" y="16712"/>
                  <a:pt x="19335" y="22193"/>
                  <a:pt x="15302" y="26241"/>
                </a:cubicBezTo>
              </a:path>
              <a:path w="21600" h="26242" stroke="0" extrusionOk="0">
                <a:moveTo>
                  <a:pt x="18590" y="-1"/>
                </a:moveTo>
                <a:cubicBezTo>
                  <a:pt x="20560" y="3330"/>
                  <a:pt x="21600" y="7128"/>
                  <a:pt x="21600" y="10998"/>
                </a:cubicBezTo>
                <a:cubicBezTo>
                  <a:pt x="21600" y="16712"/>
                  <a:pt x="19335" y="22193"/>
                  <a:pt x="15302" y="26241"/>
                </a:cubicBezTo>
                <a:lnTo>
                  <a:pt x="0" y="10998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48182" name="Text Box 22"/>
          <p:cNvSpPr txBox="1">
            <a:spLocks noChangeArrowheads="1"/>
          </p:cNvSpPr>
          <p:nvPr/>
        </p:nvSpPr>
        <p:spPr bwMode="auto">
          <a:xfrm>
            <a:off x="3217460" y="1576198"/>
            <a:ext cx="594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/>
              <a:t>Найти</a:t>
            </a:r>
            <a:r>
              <a:rPr lang="en-US" sz="2400"/>
              <a:t>    </a:t>
            </a:r>
            <a:r>
              <a:rPr lang="ru-RU" sz="2400"/>
              <a:t> </a:t>
            </a:r>
            <a:r>
              <a:rPr lang="en-US" sz="2400"/>
              <a:t>            ,     </a:t>
            </a:r>
            <a:r>
              <a:rPr lang="ru-RU" sz="2400"/>
              <a:t> </a:t>
            </a:r>
            <a:r>
              <a:rPr lang="en-US" sz="2400"/>
              <a:t>            ,  </a:t>
            </a:r>
            <a:r>
              <a:rPr lang="ru-RU" sz="2400"/>
              <a:t>хорду</a:t>
            </a:r>
            <a:r>
              <a:rPr lang="en-US" sz="2400"/>
              <a:t> </a:t>
            </a:r>
            <a:r>
              <a:rPr lang="ru-RU" sz="2400"/>
              <a:t>АВ</a:t>
            </a:r>
            <a:r>
              <a:rPr lang="en-US" sz="2400"/>
              <a:t>.</a:t>
            </a:r>
            <a:endParaRPr lang="ru-RU" sz="2400"/>
          </a:p>
        </p:txBody>
      </p:sp>
      <p:graphicFrame>
        <p:nvGraphicFramePr>
          <p:cNvPr id="348183" name="Object 23"/>
          <p:cNvGraphicFramePr>
            <a:graphicFrameLocks noChangeAspect="1"/>
          </p:cNvGraphicFramePr>
          <p:nvPr/>
        </p:nvGraphicFramePr>
        <p:xfrm>
          <a:off x="2895600" y="5562600"/>
          <a:ext cx="5737225" cy="674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261" name="Формула" r:id="rId4" imgW="1726920" imgH="203040" progId="Equation.3">
                  <p:embed/>
                </p:oleObj>
              </mc:Choice>
              <mc:Fallback>
                <p:oleObj name="Формула" r:id="rId4" imgW="1726920" imgH="203040" progId="Equation.3">
                  <p:embed/>
                  <p:pic>
                    <p:nvPicPr>
                      <p:cNvPr id="0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5600" y="5562600"/>
                        <a:ext cx="5737225" cy="6746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8184" name="Object 24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262" name="Формула" r:id="rId6" imgW="114120" imgH="215640" progId="Equation.3">
                  <p:embed/>
                </p:oleObj>
              </mc:Choice>
              <mc:Fallback>
                <p:oleObj name="Формула" r:id="rId6" imgW="114120" imgH="215640" progId="Equation.3">
                  <p:embed/>
                  <p:pic>
                    <p:nvPicPr>
                      <p:cNvPr id="0" name="Object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8185" name="Text Box 25"/>
          <p:cNvSpPr txBox="1">
            <a:spLocks noChangeArrowheads="1"/>
          </p:cNvSpPr>
          <p:nvPr/>
        </p:nvSpPr>
        <p:spPr bwMode="auto">
          <a:xfrm>
            <a:off x="1981200" y="3489325"/>
            <a:ext cx="914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6</a:t>
            </a:r>
            <a:r>
              <a:rPr lang="en-US" sz="20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r>
              <a:rPr lang="ru-RU" sz="2000" b="1" baseline="300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endParaRPr lang="ru-RU" sz="2000" b="1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48187" name="Freeform 27"/>
          <p:cNvSpPr>
            <a:spLocks/>
          </p:cNvSpPr>
          <p:nvPr/>
        </p:nvSpPr>
        <p:spPr bwMode="auto">
          <a:xfrm>
            <a:off x="1371600" y="4635500"/>
            <a:ext cx="1841500" cy="88900"/>
          </a:xfrm>
          <a:custGeom>
            <a:avLst/>
            <a:gdLst>
              <a:gd name="T0" fmla="*/ 0 w 1160"/>
              <a:gd name="T1" fmla="*/ 56 h 56"/>
              <a:gd name="T2" fmla="*/ 1160 w 1160"/>
              <a:gd name="T3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160" h="56">
                <a:moveTo>
                  <a:pt x="0" y="56"/>
                </a:moveTo>
                <a:lnTo>
                  <a:pt x="1160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graphicFrame>
        <p:nvGraphicFramePr>
          <p:cNvPr id="348188" name="Object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58662089"/>
              </p:ext>
            </p:extLst>
          </p:nvPr>
        </p:nvGraphicFramePr>
        <p:xfrm>
          <a:off x="4360460" y="1576198"/>
          <a:ext cx="1268413" cy="455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263" name="Формула" r:id="rId8" imgW="495000" imgH="177480" progId="Equation.3">
                  <p:embed/>
                </p:oleObj>
              </mc:Choice>
              <mc:Fallback>
                <p:oleObj name="Формула" r:id="rId8" imgW="495000" imgH="177480" progId="Equation.3">
                  <p:embed/>
                  <p:pic>
                    <p:nvPicPr>
                      <p:cNvPr id="0" name="Object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60460" y="1576198"/>
                        <a:ext cx="1268413" cy="4556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8189" name="Object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83056003"/>
              </p:ext>
            </p:extLst>
          </p:nvPr>
        </p:nvGraphicFramePr>
        <p:xfrm>
          <a:off x="5878110" y="1576198"/>
          <a:ext cx="1301750" cy="423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264" name="Формула" r:id="rId10" imgW="507960" imgH="164880" progId="Equation.3">
                  <p:embed/>
                </p:oleObj>
              </mc:Choice>
              <mc:Fallback>
                <p:oleObj name="Формула" r:id="rId10" imgW="507960" imgH="164880" progId="Equation.3">
                  <p:embed/>
                  <p:pic>
                    <p:nvPicPr>
                      <p:cNvPr id="0" name="Object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78110" y="1576198"/>
                        <a:ext cx="1301750" cy="4238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8190" name="Text Box 30"/>
          <p:cNvSpPr txBox="1">
            <a:spLocks noChangeArrowheads="1"/>
          </p:cNvSpPr>
          <p:nvPr/>
        </p:nvSpPr>
        <p:spPr bwMode="auto">
          <a:xfrm>
            <a:off x="2362200" y="4953000"/>
            <a:ext cx="2984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</a:t>
            </a:r>
            <a:endParaRPr lang="ru-RU" sz="24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48192" name="Arc 32"/>
          <p:cNvSpPr>
            <a:spLocks/>
          </p:cNvSpPr>
          <p:nvPr/>
        </p:nvSpPr>
        <p:spPr bwMode="auto">
          <a:xfrm rot="16753759" flipV="1">
            <a:off x="722313" y="1763712"/>
            <a:ext cx="3003550" cy="3178175"/>
          </a:xfrm>
          <a:custGeom>
            <a:avLst/>
            <a:gdLst>
              <a:gd name="G0" fmla="+- 19852 0 0"/>
              <a:gd name="G1" fmla="+- 21600 0 0"/>
              <a:gd name="G2" fmla="+- 21600 0 0"/>
              <a:gd name="T0" fmla="*/ 6068 w 41452"/>
              <a:gd name="T1" fmla="*/ 4970 h 43200"/>
              <a:gd name="T2" fmla="*/ 0 w 41452"/>
              <a:gd name="T3" fmla="*/ 30113 h 43200"/>
              <a:gd name="T4" fmla="*/ 19852 w 41452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1452" h="43200" fill="none" extrusionOk="0">
                <a:moveTo>
                  <a:pt x="6067" y="4969"/>
                </a:moveTo>
                <a:cubicBezTo>
                  <a:pt x="9943" y="1757"/>
                  <a:pt x="14818" y="0"/>
                  <a:pt x="19852" y="0"/>
                </a:cubicBezTo>
                <a:cubicBezTo>
                  <a:pt x="31781" y="0"/>
                  <a:pt x="41452" y="9670"/>
                  <a:pt x="41452" y="21600"/>
                </a:cubicBezTo>
                <a:cubicBezTo>
                  <a:pt x="41452" y="33529"/>
                  <a:pt x="31781" y="43200"/>
                  <a:pt x="19852" y="43200"/>
                </a:cubicBezTo>
                <a:cubicBezTo>
                  <a:pt x="11213" y="43200"/>
                  <a:pt x="3405" y="38052"/>
                  <a:pt x="0" y="30112"/>
                </a:cubicBezTo>
              </a:path>
              <a:path w="41452" h="43200" stroke="0" extrusionOk="0">
                <a:moveTo>
                  <a:pt x="6067" y="4969"/>
                </a:moveTo>
                <a:cubicBezTo>
                  <a:pt x="9943" y="1757"/>
                  <a:pt x="14818" y="0"/>
                  <a:pt x="19852" y="0"/>
                </a:cubicBezTo>
                <a:cubicBezTo>
                  <a:pt x="31781" y="0"/>
                  <a:pt x="41452" y="9670"/>
                  <a:pt x="41452" y="21600"/>
                </a:cubicBezTo>
                <a:cubicBezTo>
                  <a:pt x="41452" y="33529"/>
                  <a:pt x="31781" y="43200"/>
                  <a:pt x="19852" y="43200"/>
                </a:cubicBezTo>
                <a:cubicBezTo>
                  <a:pt x="11213" y="43200"/>
                  <a:pt x="3405" y="38052"/>
                  <a:pt x="0" y="30112"/>
                </a:cubicBezTo>
                <a:lnTo>
                  <a:pt x="19852" y="21600"/>
                </a:lnTo>
                <a:close/>
              </a:path>
            </a:pathLst>
          </a:custGeom>
          <a:noFill/>
          <a:ln w="381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48193" name="Text Box 33"/>
          <p:cNvSpPr txBox="1">
            <a:spLocks noChangeArrowheads="1"/>
          </p:cNvSpPr>
          <p:nvPr/>
        </p:nvSpPr>
        <p:spPr bwMode="auto">
          <a:xfrm>
            <a:off x="2667000" y="3733800"/>
            <a:ext cx="609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16</a:t>
            </a:r>
            <a:endParaRPr lang="ru-RU" sz="2400" b="1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aphicFrame>
        <p:nvGraphicFramePr>
          <p:cNvPr id="348194" name="Object 34"/>
          <p:cNvGraphicFramePr>
            <a:graphicFrameLocks noChangeAspect="1"/>
          </p:cNvGraphicFramePr>
          <p:nvPr/>
        </p:nvGraphicFramePr>
        <p:xfrm>
          <a:off x="3962400" y="4343400"/>
          <a:ext cx="4681538" cy="674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265" name="Формула" r:id="rId12" imgW="1409400" imgH="203040" progId="Equation.3">
                  <p:embed/>
                </p:oleObj>
              </mc:Choice>
              <mc:Fallback>
                <p:oleObj name="Формула" r:id="rId12" imgW="1409400" imgH="203040" progId="Equation.3">
                  <p:embed/>
                  <p:pic>
                    <p:nvPicPr>
                      <p:cNvPr id="0" name="Object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62400" y="4343400"/>
                        <a:ext cx="4681538" cy="6746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960066" y="317663"/>
            <a:ext cx="31518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  <a:latin typeface="Book Antiqua" panose="02040602050305030304" pitchFamily="18" charset="0"/>
              </a:rPr>
              <a:t>Пример задачи:</a:t>
            </a:r>
            <a:endParaRPr lang="ru-RU" sz="3200" b="1" i="1" dirty="0">
              <a:solidFill>
                <a:srgbClr val="FF0000"/>
              </a:solidFill>
              <a:latin typeface="Book Antiqua" panose="0204060205030503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4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4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48148E-6 L -0.00834 0.24005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3481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7" y="119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48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48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348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4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4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34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5" grpId="0" animBg="1"/>
      <p:bldP spid="348186" grpId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6696f370d2f61f33d7d6e48784978d5bb3dca60"/>
</p:tagLst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3179</TotalTime>
  <Words>656</Words>
  <Application>Microsoft Office PowerPoint</Application>
  <PresentationFormat>Экран (4:3)</PresentationFormat>
  <Paragraphs>237</Paragraphs>
  <Slides>25</Slides>
  <Notes>21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1" baseType="lpstr">
      <vt:lpstr>Arial</vt:lpstr>
      <vt:lpstr>Book Antiqua</vt:lpstr>
      <vt:lpstr>Tahoma</vt:lpstr>
      <vt:lpstr>Times New Roman</vt:lpstr>
      <vt:lpstr>Оформление по умолчанию</vt:lpstr>
      <vt:lpstr>Формула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Кабинет317</dc:creator>
  <cp:lastModifiedBy>Кабинет317</cp:lastModifiedBy>
  <cp:revision>200</cp:revision>
  <cp:lastPrinted>1601-01-01T00:00:00Z</cp:lastPrinted>
  <dcterms:created xsi:type="dcterms:W3CDTF">1601-01-01T00:00:00Z</dcterms:created>
  <dcterms:modified xsi:type="dcterms:W3CDTF">2020-04-04T13:25:00Z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