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1" r:id="rId3"/>
    <p:sldId id="263" r:id="rId4"/>
    <p:sldId id="265" r:id="rId5"/>
    <p:sldId id="266" r:id="rId6"/>
    <p:sldId id="275" r:id="rId7"/>
    <p:sldId id="260" r:id="rId8"/>
    <p:sldId id="256" r:id="rId9"/>
    <p:sldId id="259" r:id="rId10"/>
    <p:sldId id="258" r:id="rId11"/>
    <p:sldId id="270" r:id="rId12"/>
    <p:sldId id="279" r:id="rId13"/>
    <p:sldId id="277" r:id="rId14"/>
    <p:sldId id="280" r:id="rId15"/>
    <p:sldId id="273" r:id="rId16"/>
    <p:sldId id="27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1ibOruR5NY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R8sQB4yWm8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bu=93fw&amp;from=yandex.ru;search/;web;;&amp;text=&amp;etext=2187.SZX8PVLpyVnj9Djk7uex-kup-ZOqSxQyvTvfieIkdJZuuPLwm9YNGqfbVvaOUYLJyMcvnaQixYeiw5tYqPhC2OgEFLF7C3YsndvM7P27KBw.e042514317cc4ba1f8c835e702a9de5702bded43&amp;uuid=&amp;state=Em5uB10Ym2xSIrus_UvOLJC9NBWY9mtMZYdb02A_vx2iL023znCjjBFQNfsleV5jw_v8XQwViC44LNiIpuYqZQ,,&amp;&amp;cst=AiuY0DBWFJ5Hyx_fyvalFA8o0qsGp33pQVBp6W-EYPqyOe36QrixdSS3qxSkybSLA6kskiYGMYogTORwAfd80mmhPEI5ryv3uDfBb9w9BcDZ5nHjPfU_c5It1R_ziOQxkAiHSi7cXGK1XtzMTrBt9yAWhVqRs_Z2PpDKBl_VlPFmGfur33jDRsuk9nGVRV2pik0CW597AM49UN8m1ism9HmOqqMcuw6DAWeaeyRDKZnKipiERQD2J9ZBb9aUjwEJa4vSInV89s8qnv57THBBJKsrks0zWZDKCcqK2Xm-yZwWgm8dWtsGHHwN6eTwPAl8MGP0CAQJZj_Dt1yLFZ_xD7oRPAoN7USXUV9Z__q8y8Y08EVQp_pxICJaUa7W2Mn2&amp;data=UlNrNmk5WktYejY4cHFySjRXSWhXQzdLY3hSTVNzV2ZCVXgzZzFIWmJXemRtSl9GU3pqWkpZZHVXUjktbGpiMHROYUtuNzJOMDJ2blRfN3FpWGRDamNfc3AtMEpIbzA1UV9KYzJVTVlBLVJqYjJpakhFUHRlUXRpLXZ6RFV5bVNrbzhSNGJaM0Y2cVotOXE5dmEtOUdIUXhLeE4wMldkcnl6ZVFIM0FrcVA5N3JPRkRMZURGaERIVzJ6TkJxaHV2ajBJQ285djlfZHU3RzE5ZWlyU0RWdnVISU8xcXJLbm4,&amp;sign=1e920f72b5400948c1bd65ff580dad8b&amp;keyno=0&amp;b64e=2&amp;ref=orjY4mGPRjk5boDnW0uvlrrd71vZw9kpXTjERvnjSuPinptKKHfOAU7FFkvh-dNFTkkz_Yq0l9I5tNpYc6qwvv-L684lpxKcZ4cz4utv7_b_hBF7uxFjMMMekw63MCVMYPzIQYPZLVDrIikcrYEmuXwZmH_VB7Xr38d677hvIQV-26dX-k-njBYQYUcZDtwUPbO4kayjBHcaYiT7EhSY5IntD-rIbB2AO86-uCY4k1YdGrR0B5usc6mubO2Br7cLT1OYypJuzu2hwO_Ett4c2JCxFec_t-nvEVpiIy1HeZc,&amp;l10n=ru&amp;rp=1&amp;cts=1560932614274&amp;mc=2.8150724101159432&amp;hdtime=41559.59" TargetMode="External"/><Relationship Id="rId2" Type="http://schemas.openxmlformats.org/officeDocument/2006/relationships/hyperlink" Target="http://yandex.ru/clck/jsredir?bu=93fv&amp;from=yandex.ru;search/;web;;&amp;text=&amp;etext=2187.SZX8PVLpyVnj9Djk7uex-kup-ZOqSxQyvTvfieIkdJZuuPLwm9YNGqfbVvaOUYLJyMcvnaQixYeiw5tYqPhC2OgEFLF7C3YsndvM7P27KBw.e042514317cc4ba1f8c835e702a9de5702bded43&amp;uuid=&amp;state=Em5uB10Ym2xSIrus_UvOLJC9NBWY9mtMZYdb02A_vx2iL023znCjjBFQNfsleV5jw_v8XQwViC56ZWcTPTbdpA,,&amp;&amp;cst=AiuY0DBWFJ5Hyx_fyvalFA8o0qsGp33pQVBp6W-EYPqyOe36QrixdSS3qxSkybSLA6kskiYGMYogTORwAfd80mmhPEI5ryv3uDfBb9w9BcDZ5nHjPfU_c5It1R_ziOQxkAiHSi7cXGK1XtzMTrBt9yAWhVqRs_Z2PpDKBl_VlPFmGfur33jDRsuk9nGVRV2pik0CW597AM49UN8m1ism9HmOqqMcuw6DAWeaeyRDKZnKipiERQD2J9ZBb9aUjwEJa4vSInV89s8qnv57THBBJKsrks0zWZDKCcqK2Xm-yZwWgm8dWtsGHHwN6eTwPAl8MGP0CAQJZj_Dt1yLFZ_xD7oRPAoN7USXUV9Z__q8y8Y08EVQp_pxICJaUa7W2Mn2&amp;data=UlNrNmk5WktYejY4cHFySjRXSWhXQzdLY3hSTVNzV2ZCVXgzZzFIWmJXeUtuclAxN3p4NkxweEFQdmVib1RfcVZjbWJwZjlfWXhyWkkzLWVyZ0dlRjNYLS1NSjludnI5&amp;sign=eb1b4121c43b5525eb8a79ef9c343e77&amp;keyno=0&amp;b64e=2&amp;ref=orjY4mGPRjk5boDnW0uvlrrd71vZw9kpXTjERvnjSuPinptKKHfOAU7FFkvh-dNFTkkz_Yq0l9I5tNpYc6qwvv-L684lpxKcZ4cz4utv7_b_hBF7uxFjMMMekw63MCVMYPzIQYPZLVDrIikcrYEmuXwZmH_VB7Xr38d677hvIQV-26dX-k-njBYQYUcZDtwUPbO4kayjBHcaYiT7EhSY5IntD-rIbB2AO86-uCY4k1YdGrR0B5usc6mubO2Br7cLT1OYypJuzu2hwO_Ett4c2JCxFec_t-nvEVpiIy1HeZc,&amp;l10n=ru&amp;rp=1&amp;cts=1560932581527&amp;mc=0.9182958340544896&amp;hdtime=8814.3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ok.ru/video/361101396712" TargetMode="External"/><Relationship Id="rId5" Type="http://schemas.openxmlformats.org/officeDocument/2006/relationships/hyperlink" Target="https://dic.academic.ru/dic.nsf/enc3p/314314" TargetMode="External"/><Relationship Id="rId4" Type="http://schemas.openxmlformats.org/officeDocument/2006/relationships/hyperlink" Target="https://gufo.me/search?term=&#1093;&#1072;&#1088;&#1072;&#1082;&#1090;&#1077;&#1088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Разработчики:</a:t>
            </a:r>
          </a:p>
          <a:p>
            <a:r>
              <a:rPr lang="ru-RU" dirty="0" smtClean="0"/>
              <a:t>Петрова Александра </a:t>
            </a:r>
            <a:r>
              <a:rPr lang="ru-RU" dirty="0" err="1" smtClean="0"/>
              <a:t>Махмудовна</a:t>
            </a:r>
            <a:r>
              <a:rPr lang="ru-RU" dirty="0" smtClean="0"/>
              <a:t>, учитель начальных классов ГБОУ школа 530</a:t>
            </a:r>
          </a:p>
          <a:p>
            <a:r>
              <a:rPr lang="ru-RU" dirty="0" err="1" smtClean="0"/>
              <a:t>Болтуть</a:t>
            </a:r>
            <a:r>
              <a:rPr lang="ru-RU" dirty="0" smtClean="0"/>
              <a:t> </a:t>
            </a:r>
            <a:r>
              <a:rPr lang="ru-RU" dirty="0"/>
              <a:t>Марина Валентиновна учитель начальных классов ГБОУ школа </a:t>
            </a:r>
            <a:r>
              <a:rPr lang="ru-RU" dirty="0" smtClean="0"/>
              <a:t>530</a:t>
            </a:r>
          </a:p>
          <a:p>
            <a:r>
              <a:rPr lang="ru-RU" dirty="0" smtClean="0"/>
              <a:t>Василенко Людмила Геннадьевна учитель </a:t>
            </a:r>
            <a:r>
              <a:rPr lang="ru-RU" dirty="0"/>
              <a:t>начальных классов ГБОУ </a:t>
            </a:r>
            <a:r>
              <a:rPr lang="ru-RU" dirty="0" smtClean="0"/>
              <a:t>лицей 408</a:t>
            </a:r>
            <a:endParaRPr lang="ru-RU" dirty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305800" cy="198120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Тема :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>
                <a:solidFill>
                  <a:schemeClr val="bg2">
                    <a:lumMod val="75000"/>
                  </a:schemeClr>
                </a:solidFill>
              </a:rPr>
              <a:t>«</a:t>
            </a:r>
            <a:r>
              <a:rPr lang="ru-RU" sz="5400" b="1" dirty="0" smtClean="0">
                <a:solidFill>
                  <a:schemeClr val="bg2">
                    <a:lumMod val="75000"/>
                  </a:schemeClr>
                </a:solidFill>
                <a:cs typeface="Angsana New" panose="02020603050405020304" pitchFamily="18" charset="-34"/>
              </a:rPr>
              <a:t>Воспитание характера»</a:t>
            </a:r>
            <a:endParaRPr lang="ru-RU" sz="5400" b="1" dirty="0">
              <a:solidFill>
                <a:schemeClr val="bg2">
                  <a:lumMod val="75000"/>
                </a:schemeClr>
              </a:solidFill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7780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5246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</a:t>
            </a:r>
            <a:r>
              <a:rPr lang="ru-RU" b="1" dirty="0">
                <a:solidFill>
                  <a:schemeClr val="bg1"/>
                </a:solidFill>
              </a:rPr>
              <a:t>Преподобный Илия Муромец</a:t>
            </a:r>
            <a:r>
              <a:rPr lang="ru-RU" b="1" dirty="0" smtClean="0">
                <a:solidFill>
                  <a:schemeClr val="bg1"/>
                </a:solidFill>
              </a:rPr>
              <a:t>      Печерский (†</a:t>
            </a:r>
            <a:r>
              <a:rPr lang="ru-RU" b="1" dirty="0">
                <a:solidFill>
                  <a:schemeClr val="bg1"/>
                </a:solidFill>
              </a:rPr>
              <a:t>1188)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9159" y="1772816"/>
            <a:ext cx="284988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05773" y="1887178"/>
            <a:ext cx="4059936" cy="4572000"/>
          </a:xfrm>
        </p:spPr>
        <p:txBody>
          <a:bodyPr>
            <a:normAutofit fontScale="92500"/>
          </a:bodyPr>
          <a:lstStyle/>
          <a:p>
            <a:r>
              <a:rPr lang="ru-RU" b="1" cap="all" dirty="0">
                <a:solidFill>
                  <a:schemeClr val="bg1"/>
                </a:solidFill>
              </a:rPr>
              <a:t>П</a:t>
            </a:r>
            <a:r>
              <a:rPr lang="ru-RU" i="1" dirty="0">
                <a:solidFill>
                  <a:schemeClr val="bg1"/>
                </a:solidFill>
              </a:rPr>
              <a:t>рототипом былинного героя считается воин и монах Илия, чудотворец Муромский, живший в XII веке во время княжения Владимира Мономаха. Ратные подвиги Ильи окутаны легендами, а в конце жизни он принял монашество и упокоился в Киево-Печерской лавре.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2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7544" y="2780928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Самовоспитание</a:t>
            </a:r>
            <a:r>
              <a:rPr lang="ru-RU" sz="3100" dirty="0" smtClean="0"/>
              <a:t>- </a:t>
            </a:r>
            <a:r>
              <a:rPr lang="ru-RU" sz="3100" dirty="0" smtClean="0">
                <a:effectLst/>
              </a:rPr>
              <a:t> </a:t>
            </a:r>
            <a:r>
              <a:rPr lang="ru-RU" sz="3600" b="1" dirty="0" smtClean="0">
                <a:effectLst/>
              </a:rPr>
              <a:t>сознательная самостоятельная работа человека </a:t>
            </a:r>
            <a:r>
              <a:rPr lang="ru-RU" sz="3600" b="1" dirty="0">
                <a:effectLst/>
              </a:rPr>
              <a:t>над формированием сильных волевых качеств и искоренением нежелательных черт </a:t>
            </a:r>
            <a:r>
              <a:rPr lang="ru-RU" sz="3600" b="1" dirty="0" smtClean="0">
                <a:effectLst/>
              </a:rPr>
              <a:t>своего характера или </a:t>
            </a:r>
            <a:r>
              <a:rPr lang="ru-RU" sz="3600" b="1" dirty="0">
                <a:effectLst/>
              </a:rPr>
              <a:t>нехороших привычек</a:t>
            </a:r>
            <a:r>
              <a:rPr lang="ru-RU" sz="4900" b="1" dirty="0">
                <a:effectLst/>
              </a:rPr>
              <a:t>. </a:t>
            </a:r>
            <a:endParaRPr lang="ru-RU" sz="4900" b="1" dirty="0"/>
          </a:p>
        </p:txBody>
      </p:sp>
    </p:spTree>
    <p:extLst>
      <p:ext uri="{BB962C8B-B14F-4D97-AF65-F5344CB8AC3E}">
        <p14:creationId xmlns:p14="http://schemas.microsoft.com/office/powerpoint/2010/main" val="319716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1ibOruR5NY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99592" y="548680"/>
            <a:ext cx="7424825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7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96752"/>
            <a:ext cx="8352928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АЛГОРИТМ ВЫРАБОТКИ ПОЛОЖИТЕЛЬНЫХ КАЧЕСТВ </a:t>
            </a:r>
            <a:r>
              <a:rPr lang="ru-RU" sz="2000" b="1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ХАРАКТЕРА :</a:t>
            </a: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endParaRPr lang="ru-RU" sz="1600" b="1" u="sng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Решите, какое положительное качество вы хотите в себе развить.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Подумайте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его можно проявлять.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Начинайте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проявлять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…...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важный этап анализа, когда нужно проанализировать, какая была проделана вами работа в течении дня, и сделать выводы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5"/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наконец, наступает удивительный этап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!...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0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РАБОТАТЬ С ЛЮБЫМ КАЧЕСТВОМ СВОЕГО ХАРАКТЕРА.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Выработали одно – можно приступать к следующему.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6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806264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20688"/>
            <a:ext cx="7846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«Все победы в жизни начинаются с победы над собой</a:t>
            </a:r>
            <a:r>
              <a:rPr lang="ru-RU" sz="4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  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Конфуций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58095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5868888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/>
              <a:t>                 Итог  занятия:</a:t>
            </a:r>
            <a:br>
              <a:rPr lang="ru-RU" sz="49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>
                <a:solidFill>
                  <a:schemeClr val="bg1"/>
                </a:solidFill>
              </a:rPr>
              <a:t>-</a:t>
            </a:r>
            <a:r>
              <a:rPr lang="ru-RU" sz="4000" b="1" i="1" dirty="0" smtClean="0">
                <a:solidFill>
                  <a:schemeClr val="bg1"/>
                </a:solidFill>
                <a:effectLst/>
              </a:rPr>
              <a:t>Сегодня </a:t>
            </a:r>
            <a:r>
              <a:rPr lang="ru-RU" sz="4000" b="1" i="1" dirty="0">
                <a:solidFill>
                  <a:schemeClr val="bg1"/>
                </a:solidFill>
                <a:effectLst/>
              </a:rPr>
              <a:t>я понял, что…</a:t>
            </a:r>
            <a:br>
              <a:rPr lang="ru-RU" sz="4000" b="1" i="1" dirty="0">
                <a:solidFill>
                  <a:schemeClr val="bg1"/>
                </a:solidFill>
                <a:effectLst/>
              </a:rPr>
            </a:br>
            <a:r>
              <a:rPr lang="ru-RU" sz="4000" b="1" i="1" dirty="0">
                <a:solidFill>
                  <a:schemeClr val="bg1"/>
                </a:solidFill>
                <a:effectLst/>
              </a:rPr>
              <a:t>- Я чувствую, что…</a:t>
            </a:r>
            <a:br>
              <a:rPr lang="ru-RU" sz="4000" b="1" i="1" dirty="0">
                <a:solidFill>
                  <a:schemeClr val="bg1"/>
                </a:solidFill>
                <a:effectLst/>
              </a:rPr>
            </a:br>
            <a:r>
              <a:rPr lang="ru-RU" sz="4000" b="1" i="1" dirty="0">
                <a:solidFill>
                  <a:schemeClr val="bg1"/>
                </a:solidFill>
                <a:effectLst/>
              </a:rPr>
              <a:t>- Меня удивило…</a:t>
            </a:r>
            <a:br>
              <a:rPr lang="ru-RU" sz="4000" b="1" i="1" dirty="0">
                <a:solidFill>
                  <a:schemeClr val="bg1"/>
                </a:solidFill>
                <a:effectLst/>
              </a:rPr>
            </a:br>
            <a:r>
              <a:rPr lang="ru-RU" sz="4000" b="1" i="1" dirty="0">
                <a:solidFill>
                  <a:schemeClr val="bg1"/>
                </a:solidFill>
                <a:effectLst/>
              </a:rPr>
              <a:t>- Мне было (не) интересно…</a:t>
            </a:r>
            <a:br>
              <a:rPr lang="ru-RU" sz="4000" b="1" i="1" dirty="0">
                <a:solidFill>
                  <a:schemeClr val="bg1"/>
                </a:solidFill>
                <a:effectLst/>
              </a:rPr>
            </a:br>
            <a:r>
              <a:rPr lang="ru-RU" sz="4000" b="1" i="1" dirty="0">
                <a:solidFill>
                  <a:schemeClr val="bg1"/>
                </a:solidFill>
                <a:effectLst/>
              </a:rPr>
              <a:t>-На занятии мне (не) понравилось…</a:t>
            </a:r>
            <a:br>
              <a:rPr lang="ru-RU" sz="4000" b="1" i="1" dirty="0">
                <a:solidFill>
                  <a:schemeClr val="bg1"/>
                </a:solidFill>
                <a:effectLst/>
              </a:rPr>
            </a:br>
            <a:r>
              <a:rPr lang="ru-RU" sz="4000" b="1" i="1" dirty="0">
                <a:solidFill>
                  <a:schemeClr val="bg1"/>
                </a:solidFill>
                <a:effectLst/>
              </a:rPr>
              <a:t>- Я хотел бы узнать…</a:t>
            </a:r>
            <a:br>
              <a:rPr lang="ru-RU" sz="4000" b="1" i="1" dirty="0">
                <a:solidFill>
                  <a:schemeClr val="bg1"/>
                </a:solidFill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65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8sQB4yWm8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39552" y="1052736"/>
            <a:ext cx="793688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8688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Литература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u="sng" dirty="0">
                <a:solidFill>
                  <a:schemeClr val="bg1"/>
                </a:solidFill>
                <a:effectLst/>
                <a:hlinkClick r:id="rId2"/>
              </a:rPr>
              <a:t>ru.wikipedia.org</a:t>
            </a:r>
            <a:r>
              <a:rPr lang="ru-RU" sz="3600" dirty="0">
                <a:solidFill>
                  <a:schemeClr val="bg1"/>
                </a:solidFill>
                <a:effectLst/>
              </a:rPr>
              <a:t>›</a:t>
            </a:r>
            <a:r>
              <a:rPr lang="ru-RU" sz="3600" u="sng" dirty="0">
                <a:solidFill>
                  <a:schemeClr val="bg1"/>
                </a:solidFill>
                <a:effectLst/>
                <a:hlinkClick r:id="rId3"/>
              </a:rPr>
              <a:t>Характер</a:t>
            </a:r>
            <a:r>
              <a:rPr lang="ru-RU" sz="3600" dirty="0">
                <a:solidFill>
                  <a:schemeClr val="bg1"/>
                </a:solidFill>
                <a:effectLst/>
              </a:rPr>
              <a:t/>
            </a:r>
            <a:br>
              <a:rPr lang="ru-RU" sz="3600" dirty="0">
                <a:solidFill>
                  <a:schemeClr val="bg1"/>
                </a:solidFill>
                <a:effectLst/>
              </a:rPr>
            </a:br>
            <a:r>
              <a:rPr lang="ru-RU" sz="3600" u="sng" dirty="0">
                <a:solidFill>
                  <a:schemeClr val="bg1"/>
                </a:solidFill>
                <a:effectLst/>
                <a:hlinkClick r:id="rId4"/>
              </a:rPr>
              <a:t>https://gufo.me/search?term=характер</a:t>
            </a:r>
            <a:r>
              <a:rPr lang="ru-RU" sz="3600" dirty="0">
                <a:solidFill>
                  <a:schemeClr val="bg1"/>
                </a:solidFill>
                <a:effectLst/>
              </a:rPr>
              <a:t/>
            </a:r>
            <a:br>
              <a:rPr lang="ru-RU" sz="3600" dirty="0">
                <a:solidFill>
                  <a:schemeClr val="bg1"/>
                </a:solidFill>
                <a:effectLst/>
              </a:rPr>
            </a:br>
            <a:r>
              <a:rPr lang="ru-RU" sz="3600" u="sng" dirty="0">
                <a:solidFill>
                  <a:schemeClr val="bg1"/>
                </a:solidFill>
                <a:effectLst/>
                <a:hlinkClick r:id="rId5"/>
              </a:rPr>
              <a:t>https://dic.academic.ru/dic.nsf/enc3p/314314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 </a:t>
            </a:r>
            <a:r>
              <a:rPr lang="ru-RU" sz="3600" u="sng" dirty="0">
                <a:effectLst/>
                <a:hlinkClick r:id="rId6"/>
              </a:rPr>
              <a:t>https://ok.ru/video/361101396712</a:t>
            </a:r>
            <a:r>
              <a:rPr lang="ru-RU" sz="3600" dirty="0">
                <a:effectLst/>
              </a:rPr>
              <a:t> отрывок ( с 17.30-18.30)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0334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548680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«Будь </a:t>
            </a:r>
            <a:r>
              <a:rPr lang="ru-RU" sz="2800" dirty="0"/>
              <a:t>чистосердечен с друзьями своими, умерен в своих нуждах и бескорыстен в своих поступках</a:t>
            </a:r>
            <a:r>
              <a:rPr lang="ru-RU" sz="2800" dirty="0" smtClean="0"/>
              <a:t>.»</a:t>
            </a:r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853096"/>
            <a:ext cx="784887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 Вот </a:t>
            </a:r>
            <a:r>
              <a:rPr lang="ru-RU" sz="2800" dirty="0"/>
              <a:t>мои мысли о людях: вывеска дураков - гордость, людей посредственного ума - подлость, а человека истинных достоинств - возвышенность чувств, прикрытая скромностью</a:t>
            </a:r>
            <a:r>
              <a:rPr lang="ru-RU" sz="2800" dirty="0" smtClean="0"/>
              <a:t>.»</a:t>
            </a:r>
          </a:p>
          <a:p>
            <a:endParaRPr lang="ru-RU" sz="2800" dirty="0"/>
          </a:p>
          <a:p>
            <a:r>
              <a:rPr lang="ru-RU" sz="2800" dirty="0" smtClean="0">
                <a:solidFill>
                  <a:schemeClr val="bg1"/>
                </a:solidFill>
              </a:rPr>
              <a:t>Александр Васильевич Суворов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3119" y="1729551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  <a:p>
            <a:r>
              <a:rPr lang="ru-RU" sz="2800" dirty="0" smtClean="0"/>
              <a:t>  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0912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128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35292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3600" dirty="0" smtClean="0"/>
              <a:t>«</a:t>
            </a:r>
            <a:r>
              <a:rPr lang="ru-RU" sz="3600" dirty="0"/>
              <a:t>Ставьте перед собой высокие цели и думайте о себе как о человеке, способном достичь этих целей». </a:t>
            </a:r>
            <a:r>
              <a:rPr lang="ru-RU" sz="2800" dirty="0"/>
              <a:t>  </a:t>
            </a:r>
            <a:endParaRPr lang="ru-RU" sz="2800" dirty="0" smtClean="0"/>
          </a:p>
          <a:p>
            <a:pPr algn="r"/>
            <a:r>
              <a:rPr lang="ru-RU" i="1" dirty="0" smtClean="0"/>
              <a:t> </a:t>
            </a:r>
            <a:r>
              <a:rPr lang="ru-RU" sz="2800" i="1" dirty="0">
                <a:solidFill>
                  <a:schemeClr val="bg1"/>
                </a:solidFill>
              </a:rPr>
              <a:t>И. П. </a:t>
            </a:r>
            <a:r>
              <a:rPr lang="ru-RU" sz="2800" i="1" dirty="0" smtClean="0">
                <a:solidFill>
                  <a:schemeClr val="bg1"/>
                </a:solidFill>
              </a:rPr>
              <a:t>Павлов</a:t>
            </a:r>
          </a:p>
          <a:p>
            <a:pPr algn="r"/>
            <a:endParaRPr lang="ru-RU" i="1" dirty="0"/>
          </a:p>
          <a:p>
            <a:endParaRPr lang="ru-RU" i="1" dirty="0" smtClean="0"/>
          </a:p>
          <a:p>
            <a:r>
              <a:rPr lang="ru-RU" sz="3600" i="1" dirty="0"/>
              <a:t>«Важнее всего для меня в жизни исправление трех главных пороков: Бесхарактерности, Раздражительности и Лени». </a:t>
            </a:r>
            <a:r>
              <a:rPr lang="ru-RU" sz="2800" i="1" dirty="0"/>
              <a:t>   </a:t>
            </a:r>
            <a:endParaRPr lang="ru-RU" sz="2800" i="1" dirty="0" smtClean="0"/>
          </a:p>
          <a:p>
            <a:pPr algn="r"/>
            <a:r>
              <a:rPr lang="ru-RU" sz="2800" i="1" dirty="0" smtClean="0">
                <a:solidFill>
                  <a:schemeClr val="bg1"/>
                </a:solidFill>
              </a:rPr>
              <a:t>Л.Н</a:t>
            </a:r>
            <a:r>
              <a:rPr lang="ru-RU" sz="2800" i="1" dirty="0">
                <a:solidFill>
                  <a:schemeClr val="bg1"/>
                </a:solidFill>
              </a:rPr>
              <a:t>. Толстой </a:t>
            </a:r>
            <a:endParaRPr lang="ru-RU" sz="2800" dirty="0">
              <a:solidFill>
                <a:schemeClr val="bg1"/>
              </a:solidFill>
            </a:endParaRP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96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effectLst/>
              </a:rPr>
              <a:t> </a:t>
            </a:r>
            <a:r>
              <a:rPr lang="ru-RU" b="1" i="1" dirty="0">
                <a:effectLst/>
              </a:rPr>
              <a:t>«Посеешь поступок – пожнёшь привычку, посеешь привычку – </a:t>
            </a:r>
            <a:r>
              <a:rPr lang="ru-RU" b="1" i="1" dirty="0" smtClean="0">
                <a:effectLst/>
              </a:rPr>
              <a:t>пожнёшь   …  , посеешь    …   </a:t>
            </a:r>
            <a:r>
              <a:rPr lang="ru-RU" b="1" i="1" dirty="0">
                <a:effectLst/>
              </a:rPr>
              <a:t>– пожнёшь судьбу».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chemeClr val="bg1"/>
                </a:solidFill>
              </a:rPr>
              <a:t>(Русская народная пословица)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9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365104"/>
            <a:ext cx="7924800" cy="1371600"/>
          </a:xfrm>
        </p:spPr>
        <p:txBody>
          <a:bodyPr/>
          <a:lstStyle/>
          <a:p>
            <a:r>
              <a:rPr lang="ru-RU" i="1" dirty="0">
                <a:effectLst/>
              </a:rPr>
              <a:t> </a:t>
            </a:r>
            <a:r>
              <a:rPr lang="ru-RU" b="1" i="1" dirty="0">
                <a:effectLst/>
              </a:rPr>
              <a:t>«Посеешь поступок – пожнёшь привычку, посеешь привычку – </a:t>
            </a:r>
            <a:r>
              <a:rPr lang="ru-RU" b="1" i="1" dirty="0" smtClean="0">
                <a:effectLst/>
              </a:rPr>
              <a:t>пожнёшь </a:t>
            </a:r>
            <a:r>
              <a:rPr lang="ru-RU" b="1" i="1" dirty="0" smtClean="0">
                <a:solidFill>
                  <a:schemeClr val="bg1"/>
                </a:solidFill>
                <a:effectLst/>
              </a:rPr>
              <a:t>характер</a:t>
            </a:r>
            <a:r>
              <a:rPr lang="ru-RU" b="1" i="1" dirty="0" smtClean="0">
                <a:effectLst/>
              </a:rPr>
              <a:t>, </a:t>
            </a:r>
            <a:r>
              <a:rPr lang="ru-RU" b="1" i="1" dirty="0">
                <a:effectLst/>
              </a:rPr>
              <a:t>посеешь – </a:t>
            </a:r>
            <a:r>
              <a:rPr lang="ru-RU" b="1" i="1" dirty="0" smtClean="0">
                <a:solidFill>
                  <a:schemeClr val="bg1"/>
                </a:solidFill>
                <a:effectLst/>
              </a:rPr>
              <a:t>характер</a:t>
            </a:r>
            <a:r>
              <a:rPr lang="ru-RU" b="1" i="1" dirty="0" smtClean="0">
                <a:effectLst/>
              </a:rPr>
              <a:t> пожнёшь </a:t>
            </a:r>
            <a:r>
              <a:rPr lang="ru-RU" b="1" i="1" dirty="0">
                <a:solidFill>
                  <a:srgbClr val="FF0000"/>
                </a:solidFill>
                <a:effectLst/>
              </a:rPr>
              <a:t>судьбу</a:t>
            </a:r>
            <a:r>
              <a:rPr lang="ru-RU" b="1" i="1" dirty="0">
                <a:effectLst/>
              </a:rPr>
              <a:t>».</a:t>
            </a:r>
            <a:r>
              <a:rPr lang="ru-RU" b="1" dirty="0">
                <a:effectLst/>
              </a:rPr>
              <a:t/>
            </a:r>
            <a:br>
              <a:rPr lang="ru-RU" b="1" dirty="0">
                <a:effectLst/>
              </a:rPr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189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7332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/>
              </a:rPr>
              <a:t>-Определите</a:t>
            </a:r>
            <a:r>
              <a:rPr lang="ru-RU" b="1" dirty="0">
                <a:effectLst/>
              </a:rPr>
              <a:t>, о какой исторической личности идёт речь</a:t>
            </a:r>
            <a:r>
              <a:rPr lang="ru-RU" b="1" dirty="0" smtClean="0">
                <a:effectLst/>
              </a:rPr>
              <a:t>?</a:t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>
                <a:effectLst/>
              </a:rPr>
              <a:t> -Легка ли была жизнь этих людей?</a:t>
            </a:r>
            <a:br>
              <a:rPr lang="ru-RU" b="1" dirty="0">
                <a:effectLst/>
              </a:rPr>
            </a:br>
            <a:r>
              <a:rPr lang="ru-RU" b="1" dirty="0" smtClean="0">
                <a:effectLst/>
              </a:rPr>
              <a:t/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-Почему </a:t>
            </a:r>
            <a:r>
              <a:rPr lang="ru-RU" b="1" dirty="0">
                <a:effectLst/>
              </a:rPr>
              <a:t>они остались в памяти народа?</a:t>
            </a:r>
            <a:br>
              <a:rPr lang="ru-RU" b="1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75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69242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3100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Arial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3100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Arial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3100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Arial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>                       </a:t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                     </a:t>
            </a:r>
            <a:r>
              <a:rPr lang="ru-RU" sz="44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  <a:t>Суворов</a:t>
            </a:r>
            <a:r>
              <a:rPr lang="ru-RU" sz="4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  <a:t/>
            </a:r>
            <a:br>
              <a:rPr lang="ru-RU" sz="4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</a:br>
            <a:r>
              <a:rPr lang="ru-RU" sz="44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Arial"/>
              </a:rPr>
              <a:t>         </a:t>
            </a:r>
            <a:r>
              <a:rPr lang="ru-RU" sz="44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Open Sans"/>
              </a:rPr>
              <a:t>Александр </a:t>
            </a:r>
            <a:r>
              <a:rPr lang="ru-RU" sz="4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Open Sans"/>
              </a:rPr>
              <a:t>Васильевич</a:t>
            </a:r>
            <a:br>
              <a:rPr lang="ru-RU" sz="44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Open Sans"/>
              </a:rPr>
            </a:br>
            <a:r>
              <a:rPr lang="ru-RU" sz="44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Open Sans"/>
              </a:rPr>
              <a:t>                  </a:t>
            </a:r>
            <a:r>
              <a:rPr lang="ru-RU" sz="44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Open Sans"/>
              </a:rPr>
              <a:t>1730 </a:t>
            </a:r>
            <a:r>
              <a:rPr lang="ru-RU" sz="44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0000"/>
                </a:solidFill>
                <a:latin typeface="Open Sans"/>
              </a:rPr>
              <a:t>- 1800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407051"/>
            <a:ext cx="4059238" cy="280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76872"/>
            <a:ext cx="4059936" cy="3819128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Великий русский полководец, генералиссимус - участвовал в 7 крупных войнах, выиграл 60 сражений и ни одного не проиграл.</a:t>
            </a:r>
          </a:p>
        </p:txBody>
      </p:sp>
    </p:spTree>
    <p:extLst>
      <p:ext uri="{BB962C8B-B14F-4D97-AF65-F5344CB8AC3E}">
        <p14:creationId xmlns:p14="http://schemas.microsoft.com/office/powerpoint/2010/main" val="218026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2241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Arial"/>
              </a:rPr>
            </a:br>
            <a:r>
              <a:rPr lang="ru-RU" sz="240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Arial"/>
              </a:rPr>
            </a:br>
            <a:r>
              <a:rPr lang="ru-RU" sz="2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Arial"/>
              </a:rPr>
            </a:br>
            <a:r>
              <a:rPr lang="ru-RU" sz="240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Arial"/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                                  </a:t>
            </a:r>
            <a:r>
              <a:rPr lang="ru-RU" sz="2800" b="1" dirty="0" smtClean="0"/>
              <a:t>Ушаков </a:t>
            </a:r>
            <a:r>
              <a:rPr lang="ru-RU" sz="2800" b="1" dirty="0"/>
              <a:t>Фёдор Фёдорович</a:t>
            </a:r>
            <a:br>
              <a:rPr lang="ru-RU" sz="28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                                    13 </a:t>
            </a:r>
            <a:r>
              <a:rPr lang="ru-RU" sz="2400" b="1" dirty="0"/>
              <a:t>февраля 1745 - 2 февраля 1817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7" name="Текст 6"/>
          <p:cNvSpPr>
            <a:spLocks noGrp="1"/>
          </p:cNvSpPr>
          <p:nvPr>
            <p:ph sz="half" idx="1"/>
          </p:nvPr>
        </p:nvSpPr>
        <p:spPr>
          <a:xfrm>
            <a:off x="512064" y="1524000"/>
            <a:ext cx="4059936" cy="4572000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Ушаков Федор Федорович — великий русский 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флотоводец. 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За время командования флотом не потерял ни одного 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корабля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, ни один моряк под его началом не попал в плен. Адмирал Ушаков был морским деятелем, принесшим славу молодому тогда Черноморскому 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флоту.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600400" cy="455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28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Великий князь московский Дмитрий Иванович (1350–1389)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287786"/>
            <a:ext cx="4059238" cy="3044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8689" y="1916832"/>
            <a:ext cx="4059936" cy="4572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Князь вошел </a:t>
            </a:r>
            <a:r>
              <a:rPr lang="ru-RU" dirty="0">
                <a:solidFill>
                  <a:schemeClr val="bg1"/>
                </a:solidFill>
              </a:rPr>
              <a:t>в русскую историю как победитель Мамая, святой князь Дмитрий Донской, государственный деятель, положивший начало единой и независимой России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4507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882</TotalTime>
  <Words>430</Words>
  <Application>Microsoft Office PowerPoint</Application>
  <PresentationFormat>Экран (4:3)</PresentationFormat>
  <Paragraphs>46</Paragraphs>
  <Slides>17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 Unicode MS</vt:lpstr>
      <vt:lpstr>Angsana New</vt:lpstr>
      <vt:lpstr>Arial</vt:lpstr>
      <vt:lpstr>Calibri</vt:lpstr>
      <vt:lpstr>Constantia</vt:lpstr>
      <vt:lpstr>Open Sans</vt:lpstr>
      <vt:lpstr>Times New Roman</vt:lpstr>
      <vt:lpstr>Wingdings 2</vt:lpstr>
      <vt:lpstr>Бумажная</vt:lpstr>
      <vt:lpstr>   Тема : «Воспитание характера»</vt:lpstr>
      <vt:lpstr>Презентация PowerPoint</vt:lpstr>
      <vt:lpstr>Презентация PowerPoint</vt:lpstr>
      <vt:lpstr> «Посеешь поступок – пожнёшь привычку, посеешь привычку – пожнёшь   …  , посеешь    …   – пожнёшь судьбу». </vt:lpstr>
      <vt:lpstr> «Посеешь поступок – пожнёшь привычку, посеешь привычку – пожнёшь характер, посеешь – характер пожнёшь судьбу». </vt:lpstr>
      <vt:lpstr>-Определите, о какой исторической личности идёт речь?   -Легка ли была жизнь этих людей?  -Почему они остались в памяти народа?   </vt:lpstr>
      <vt:lpstr>                                                                    Суворов          Александр Васильевич                   1730 - 1800</vt:lpstr>
      <vt:lpstr>                                            Ушаков Фёдор Фёдорович                                      13 февраля 1745 - 2 февраля 1817 </vt:lpstr>
      <vt:lpstr>Великий князь московский Дмитрий Иванович (1350–1389)</vt:lpstr>
      <vt:lpstr>    Преподобный Илия Муромец      Печерский (†1188) </vt:lpstr>
      <vt:lpstr>Самовоспитание-  сознательная самостоятельная работа человека над формированием сильных волевых качеств и искоренением нежелательных черт своего характера или нехороших привычек. </vt:lpstr>
      <vt:lpstr>Презентация PowerPoint</vt:lpstr>
      <vt:lpstr>Презентация PowerPoint</vt:lpstr>
      <vt:lpstr>Презентация PowerPoint</vt:lpstr>
      <vt:lpstr>                 Итог  занятия:  -Сегодня я понял, что… - Я чувствую, что… - Меня удивило… - Мне было (не) интересно… -На занятии мне (не) понравилось… - Я хотел бы узнать…   </vt:lpstr>
      <vt:lpstr>Презентация PowerPoint</vt:lpstr>
      <vt:lpstr>Литература ru.wikipedia.org›Характер https://gufo.me/search?term=характер https://dic.academic.ru/dic.nsf/enc3p/314314  https://ok.ru/video/361101396712 отрывок ( с 17.30-18.30)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Ушаков Фёдор Фёдорович 13 февраля 1745 - 2 февраля 1817</dc:title>
  <dc:creator>Александра</dc:creator>
  <cp:lastModifiedBy>Учитель</cp:lastModifiedBy>
  <cp:revision>54</cp:revision>
  <dcterms:created xsi:type="dcterms:W3CDTF">2019-06-06T09:17:41Z</dcterms:created>
  <dcterms:modified xsi:type="dcterms:W3CDTF">2020-06-19T12:52:59Z</dcterms:modified>
</cp:coreProperties>
</file>