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1" r:id="rId3"/>
    <p:sldId id="273" r:id="rId4"/>
    <p:sldId id="339" r:id="rId5"/>
    <p:sldId id="317" r:id="rId6"/>
    <p:sldId id="320" r:id="rId7"/>
    <p:sldId id="265" r:id="rId8"/>
    <p:sldId id="334" r:id="rId9"/>
    <p:sldId id="342" r:id="rId10"/>
    <p:sldId id="340" r:id="rId11"/>
    <p:sldId id="338" r:id="rId12"/>
    <p:sldId id="33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91" autoAdjust="0"/>
    <p:restoredTop sz="86377" autoAdjust="0"/>
  </p:normalViewPr>
  <p:slideViewPr>
    <p:cSldViewPr>
      <p:cViewPr>
        <p:scale>
          <a:sx n="50" d="100"/>
          <a:sy n="50" d="100"/>
        </p:scale>
        <p:origin x="-1464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8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8CC0D-1BDE-4735-B6B1-37FB626FFB45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4D150-30A6-4549-946F-C3A050D04E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4D150-30A6-4549-946F-C3A050D04EA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4D150-30A6-4549-946F-C3A050D04EA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4D150-30A6-4549-946F-C3A050D04EA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69DFA-08B9-484A-BD46-EEA774808437}" type="datetimeFigureOut">
              <a:rPr lang="ru-RU" smtClean="0"/>
              <a:pPr/>
              <a:t>18.06.2016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9E994-B2D6-4E41-8A96-F91979FB88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6.jpeg"/><Relationship Id="rId7" Type="http://schemas.openxmlformats.org/officeDocument/2006/relationships/image" Target="../media/image38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oodwoman.ru/wp-content/uploads/2012/01/clip_image092.jpg" TargetMode="External"/><Relationship Id="rId11" Type="http://schemas.openxmlformats.org/officeDocument/2006/relationships/image" Target="../media/image42.png"/><Relationship Id="rId5" Type="http://schemas.openxmlformats.org/officeDocument/2006/relationships/image" Target="../media/image37.jpeg"/><Relationship Id="rId10" Type="http://schemas.openxmlformats.org/officeDocument/2006/relationships/image" Target="../media/image41.jpeg"/><Relationship Id="rId4" Type="http://schemas.openxmlformats.org/officeDocument/2006/relationships/hyperlink" Target="http://goodwoman.ru/wp-content/uploads/2012/01/clip_image090.jpg" TargetMode="External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hyperlink" Target="http://www.ladykiss.ru/wp-content/gallery/kare/inv_thumb.jpg" TargetMode="External"/><Relationship Id="rId7" Type="http://schemas.openxmlformats.org/officeDocument/2006/relationships/hyperlink" Target="http://www.ladykiss.ru/wp-content/gallery/kare/justinpace_medium_hair_thumb.jpg" TargetMode="External"/><Relationship Id="rId12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hyperlink" Target="http://www.ladykiss.ru/wp-content/gallery/kare/intercoiffure_mondial_hair_thumb.jpg" TargetMode="External"/><Relationship Id="rId5" Type="http://schemas.openxmlformats.org/officeDocument/2006/relationships/hyperlink" Target="http://www.ladykiss.ru/wp-content/gallery/kare/jean_louis_david_bob_thumb.jpg" TargetMode="External"/><Relationship Id="rId10" Type="http://schemas.openxmlformats.org/officeDocument/2006/relationships/image" Target="../media/image47.jpeg"/><Relationship Id="rId4" Type="http://schemas.openxmlformats.org/officeDocument/2006/relationships/image" Target="../media/image44.jpeg"/><Relationship Id="rId9" Type="http://schemas.openxmlformats.org/officeDocument/2006/relationships/hyperlink" Target="http://www.ladykiss.ru/wp-content/gallery/kare/kadus_wavy_bob_hair_thumb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hyperlink" Target="http://t-s-lab.com/wp-content/uploads/2013/12/Cut_3.jpg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kryolan.ru/chasha-dlya-okrashivaniya-chernaya-ruchkoj-nosikom-p-2835" TargetMode="External"/><Relationship Id="rId7" Type="http://schemas.openxmlformats.org/officeDocument/2006/relationships/hyperlink" Target="http://kryolan.ru/perchatki-lateks-2-sht-p-2389" TargetMode="External"/><Relationship Id="rId12" Type="http://schemas.openxmlformats.org/officeDocument/2006/relationships/image" Target="../media/image30.jpeg"/><Relationship Id="rId17" Type="http://schemas.openxmlformats.org/officeDocument/2006/relationships/hyperlink" Target="http://gazeta-p.ru/catalog/detail/41_feny/34491_fen_murano_ionic_ot_babyliss_pro_/" TargetMode="External"/><Relationship Id="rId2" Type="http://schemas.openxmlformats.org/officeDocument/2006/relationships/image" Target="../media/image25.jpeg"/><Relationship Id="rId16" Type="http://schemas.openxmlformats.org/officeDocument/2006/relationships/image" Target="../media/image32.jpeg"/><Relationship Id="rId20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hyperlink" Target="http://t-s-lab.com/wp-content/uploads/2013/12/Cut_5.jpg" TargetMode="External"/><Relationship Id="rId5" Type="http://schemas.openxmlformats.org/officeDocument/2006/relationships/hyperlink" Target="http://kryolan.ru/pelerina-na-kryuchkah-chernaya-p-2386" TargetMode="External"/><Relationship Id="rId15" Type="http://schemas.openxmlformats.org/officeDocument/2006/relationships/hyperlink" Target="http://t-s-lab.com/wp-content/uploads/2013/12/Cut_1.jpg" TargetMode="External"/><Relationship Id="rId10" Type="http://schemas.openxmlformats.org/officeDocument/2006/relationships/image" Target="../media/image29.jpeg"/><Relationship Id="rId19" Type="http://schemas.openxmlformats.org/officeDocument/2006/relationships/hyperlink" Target="http://www.parikmag.ru/catalog/item/29206_brashing_nat_shchetina_33_mm_pro_forme/" TargetMode="External"/><Relationship Id="rId4" Type="http://schemas.openxmlformats.org/officeDocument/2006/relationships/image" Target="../media/image26.jpeg"/><Relationship Id="rId9" Type="http://schemas.openxmlformats.org/officeDocument/2006/relationships/hyperlink" Target="http://www.milenaclub.ru/catalog/1762/" TargetMode="External"/><Relationship Id="rId1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043608" y="1052736"/>
            <a:ext cx="7286625" cy="230832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Темой моей дипломной работой  «технология выполнения женской стрижки ассиметричной формы и окрашивание волос»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5143512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Разработала: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студент: Полтавская Ю.С., группы № 26 </a:t>
            </a:r>
            <a:endParaRPr lang="ru-RU" kern="10" dirty="0" smtClean="0">
              <a:ln w="9525">
                <a:round/>
                <a:headEnd/>
                <a:tailEnd/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6143644"/>
            <a:ext cx="2592288" cy="346050"/>
          </a:xfrm>
        </p:spPr>
        <p:txBody>
          <a:bodyPr>
            <a:noAutofit/>
          </a:bodyPr>
          <a:lstStyle/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Wet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Gel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гель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goodwoman.ru/wp-content/uploads/2012/01/clip_image09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2000240"/>
            <a:ext cx="14954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oodwoman.ru/wp-content/uploads/2012/01/clip_image08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25146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дипломные работы 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8296" y="3727748"/>
            <a:ext cx="12668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lip_image092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3929066"/>
            <a:ext cx="15335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7143768" y="6209928"/>
            <a:ext cx="25922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Pearl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Stylr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«тянучка»</a:t>
            </a:r>
          </a:p>
          <a:p>
            <a:pPr lvl="0" algn="ctr">
              <a:spcBef>
                <a:spcPct val="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929454" y="1571612"/>
            <a:ext cx="259228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Igora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royal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Краска для волос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400" dirty="0" smtClean="0">
              <a:ea typeface="Calibri"/>
              <a:cs typeface="Times New Roman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214546" y="6065912"/>
            <a:ext cx="18002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Шампунь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chwarzkopf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786446" y="5993904"/>
            <a:ext cx="158417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Бальзам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chwarzkopf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786578" y="3214686"/>
            <a:ext cx="259228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Bungee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Gun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dirty="0" smtClean="0"/>
              <a:t>крем гель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0" y="2786058"/>
            <a:ext cx="259228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Smooth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Curl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средство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стайлинга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7" name="Рисунок 16" descr="http://kosmetikaopt.ru/d/770270/d/igora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0"/>
            <a:ext cx="11144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kosmetikaopt.ru/d/770270/d/schwarzkopf.care.shampoo.bonacureoilmiraclegold200ml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5984" y="4000504"/>
            <a:ext cx="1566863" cy="207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kosmetikaopt.ru/d/770270/d/Schw._БлондМи_Бальзам-Окислитель_2_с_ухаживающей_формулой_1000мл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72132" y="3857628"/>
            <a:ext cx="212102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kosmetikaopt.ru/d/770270/d/AL200_2.pn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00430" y="3643314"/>
            <a:ext cx="2618234" cy="225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Заголовок 1"/>
          <p:cNvSpPr txBox="1">
            <a:spLocks/>
          </p:cNvSpPr>
          <p:nvPr/>
        </p:nvSpPr>
        <p:spPr>
          <a:xfrm>
            <a:off x="3929058" y="6065912"/>
            <a:ext cx="18002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estel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Лак для волос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43174" y="0"/>
            <a:ext cx="4572032" cy="30718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cs typeface="Aharoni" pitchFamily="2" charset="-79"/>
              </a:rPr>
              <a:t>Средства </a:t>
            </a:r>
            <a:r>
              <a:rPr lang="ru-RU" sz="4000" dirty="0" err="1" smtClean="0">
                <a:cs typeface="Aharoni" pitchFamily="2" charset="-79"/>
              </a:rPr>
              <a:t>стайлинга</a:t>
            </a:r>
            <a:r>
              <a:rPr lang="ru-RU" sz="4000" dirty="0" smtClean="0">
                <a:cs typeface="Aharoni" pitchFamily="2" charset="-79"/>
              </a:rPr>
              <a:t> и защиты волос</a:t>
            </a:r>
            <a:endParaRPr lang="ru-RU" sz="4000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4"/>
          <p:cNvGraphicFramePr>
            <a:graphicFrameLocks/>
          </p:cNvGraphicFramePr>
          <p:nvPr/>
        </p:nvGraphicFramePr>
        <p:xfrm>
          <a:off x="395536" y="500040"/>
          <a:ext cx="8229600" cy="6072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5555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материала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в штуках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Стоимость 1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Итого</a:t>
                      </a:r>
                      <a:endParaRPr lang="ru-RU" dirty="0"/>
                    </a:p>
                  </a:txBody>
                  <a:tcPr/>
                </a:tc>
              </a:tr>
              <a:tr h="61391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Шампунь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chwarzkopf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60мл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250мл-400р.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96р.</a:t>
                      </a:r>
                      <a:endParaRPr lang="ru-RU" sz="1400" dirty="0"/>
                    </a:p>
                  </a:txBody>
                  <a:tcPr/>
                </a:tc>
              </a:tr>
              <a:tr h="61391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Бальзам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chwarzkopf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30мл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200мл-300р.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391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Одноразовые полотенца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0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Краска для волос 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chwarzkopf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Igora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Royal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60мл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60мл-300р.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3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 Оксидант 6%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60мл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30мл-150р.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3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 Лак для волос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30мл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200мл-300р.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391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 Гель для укладки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40мл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100мл-250р.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3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 Стрижка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990р.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990р.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3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 Окрашивание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1500р.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1500р.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3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10. Укладка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900р.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900р.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3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4 296р.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85720" y="0"/>
            <a:ext cx="8229600" cy="4518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Расчетная часть.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cs typeface="Aharoni" pitchFamily="2" charset="-79"/>
              </a:rPr>
              <a:t>Подобные стрижки всегда смотрятся по-разному, всё зависит от структуры </a:t>
            </a:r>
            <a:r>
              <a:rPr lang="ru-RU" b="1" smtClean="0">
                <a:cs typeface="Aharoni" pitchFamily="2" charset="-79"/>
              </a:rPr>
              <a:t>волоса клиентки</a:t>
            </a:r>
            <a:endParaRPr lang="ru-RU" b="1" dirty="0">
              <a:cs typeface="Aharoni" pitchFamily="2" charset="-79"/>
            </a:endParaRPr>
          </a:p>
        </p:txBody>
      </p:sp>
      <p:pic>
        <p:nvPicPr>
          <p:cNvPr id="1026" name="Picture 2" descr="Стрижка каре для волос пепельного цве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324349"/>
            <a:ext cx="1905000" cy="2533651"/>
          </a:xfrm>
          <a:prstGeom prst="rect">
            <a:avLst/>
          </a:prstGeom>
          <a:noFill/>
        </p:spPr>
      </p:pic>
      <p:pic>
        <p:nvPicPr>
          <p:cNvPr id="1029" name="Picture 5" descr="Стрижки каре">
            <a:hlinkClick r:id="rId3" tooltip="Стрижки каре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324350"/>
            <a:ext cx="1905000" cy="2533650"/>
          </a:xfrm>
          <a:prstGeom prst="rect">
            <a:avLst/>
          </a:prstGeom>
          <a:noFill/>
        </p:spPr>
      </p:pic>
      <p:pic>
        <p:nvPicPr>
          <p:cNvPr id="1030" name="Picture 6" descr="Стрижки каре">
            <a:hlinkClick r:id="rId5" tooltip="Стрижки каре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214422"/>
            <a:ext cx="2190752" cy="2913700"/>
          </a:xfrm>
          <a:prstGeom prst="rect">
            <a:avLst/>
          </a:prstGeom>
          <a:noFill/>
        </p:spPr>
      </p:pic>
      <p:pic>
        <p:nvPicPr>
          <p:cNvPr id="1031" name="Picture 7" descr="Стрижки градуированное каре">
            <a:hlinkClick r:id="rId7" tooltip="Стрижки градуированное каре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9298" y="1214422"/>
            <a:ext cx="2334702" cy="3105154"/>
          </a:xfrm>
          <a:prstGeom prst="rect">
            <a:avLst/>
          </a:prstGeom>
          <a:noFill/>
        </p:spPr>
      </p:pic>
      <p:pic>
        <p:nvPicPr>
          <p:cNvPr id="1032" name="Picture 8" descr="Стрижки каре">
            <a:hlinkClick r:id="rId9" tooltip="Стрижки каре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57554" y="1214422"/>
            <a:ext cx="2309649" cy="3071834"/>
          </a:xfrm>
          <a:prstGeom prst="rect">
            <a:avLst/>
          </a:prstGeom>
          <a:noFill/>
        </p:spPr>
      </p:pic>
      <p:pic>
        <p:nvPicPr>
          <p:cNvPr id="1028" name="Picture 4" descr="Стрижки каре с челкой">
            <a:hlinkClick r:id="rId11" tooltip="Стрижки каре с челкой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15074" y="4324350"/>
            <a:ext cx="1905000" cy="2533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21455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того, чтобы выполнить свою дипломную работу «женскую стрижку градуированной формы и окрашивание волос» мне необходимо знать структуру волоса, чтобы определить тип волос моей модели. </a:t>
            </a:r>
            <a:endParaRPr lang="ru-RU" sz="3200" dirty="0"/>
          </a:p>
        </p:txBody>
      </p:sp>
      <p:pic>
        <p:nvPicPr>
          <p:cNvPr id="6" name="Содержимое 3" descr="volos1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1772816"/>
            <a:ext cx="5904656" cy="50851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74136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3" descr="ovalnoe_li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764704"/>
            <a:ext cx="1781175" cy="2362200"/>
          </a:xfrm>
          <a:prstGeom prst="rect">
            <a:avLst/>
          </a:prstGeom>
          <a:noFill/>
        </p:spPr>
      </p:pic>
      <p:pic>
        <p:nvPicPr>
          <p:cNvPr id="6" name="Рисунок 4" descr="krugloe_lico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836712"/>
            <a:ext cx="1866900" cy="2200275"/>
          </a:xfrm>
          <a:prstGeom prst="rect">
            <a:avLst/>
          </a:prstGeom>
          <a:noFill/>
        </p:spPr>
      </p:pic>
      <p:pic>
        <p:nvPicPr>
          <p:cNvPr id="7" name="Рисунок 5" descr="kvadratnoe_lic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692696"/>
            <a:ext cx="1733550" cy="2314575"/>
          </a:xfrm>
          <a:prstGeom prst="rect">
            <a:avLst/>
          </a:prstGeom>
          <a:noFill/>
        </p:spPr>
      </p:pic>
      <p:pic>
        <p:nvPicPr>
          <p:cNvPr id="8" name="Рисунок 6" descr="pryamougol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861048"/>
            <a:ext cx="1628775" cy="2227709"/>
          </a:xfrm>
          <a:prstGeom prst="rect">
            <a:avLst/>
          </a:prstGeom>
          <a:noFill/>
        </p:spPr>
      </p:pic>
      <p:pic>
        <p:nvPicPr>
          <p:cNvPr id="9" name="Рисунок 8" descr="rombovidnoe_lico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3789040"/>
            <a:ext cx="1781175" cy="2314575"/>
          </a:xfrm>
          <a:prstGeom prst="rect">
            <a:avLst/>
          </a:prstGeom>
          <a:noFill/>
        </p:spPr>
      </p:pic>
      <p:pic>
        <p:nvPicPr>
          <p:cNvPr id="10" name="Рисунок 10" descr="treugolnaya_forma_lic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3789040"/>
            <a:ext cx="1752600" cy="22669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3140968"/>
            <a:ext cx="223224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Овальный тип лица.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3068960"/>
            <a:ext cx="2118226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Круглый тип лица.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3068960"/>
            <a:ext cx="2118226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Квадратный тип лица.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88224" y="6150114"/>
            <a:ext cx="2118226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Сердцевидный тип лица.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35896" y="6150114"/>
            <a:ext cx="2118226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Ромбовидный тип лица.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6150114"/>
            <a:ext cx="2118226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Прямоугольный тип лица.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0" y="1"/>
            <a:ext cx="9144000" cy="95410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4280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же необходимо знать формы и типы лица модели, чтобы правильно определить, какая стрижка ей подойдёт.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52928" cy="273630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моей модели прямоугольный тип лица, длинная тонкая шея, правильное очертание рта, красивая линия роста волос на лбу и вокруг ушей и конечно же уверенная осанка, в соответствии с этим мы выбрали прическу «Градуированное каре»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orma-lica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3214686"/>
            <a:ext cx="3412236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же необходимо знать торию цветности, чтобы подобрать такое окрашивание которое минимум даст повреждений волосам и получить правильный результат.</a:t>
            </a:r>
            <a:endParaRPr lang="ru-RU" dirty="0"/>
          </a:p>
        </p:txBody>
      </p:sp>
      <p:pic>
        <p:nvPicPr>
          <p:cNvPr id="3" name="Рисунок 2" descr="img_3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857340"/>
            <a:ext cx="5000660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400" dirty="0" smtClean="0"/>
              <a:t>Карта клиента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 fontAlgn="base">
              <a:buNone/>
            </a:pPr>
            <a:r>
              <a:rPr lang="ru-RU" sz="3600" b="1" u="sng" dirty="0" smtClean="0"/>
              <a:t>Составляю карту клиента, чтобы я могла правильно подобрать окрашивание и стрижку своей клиентке</a:t>
            </a:r>
          </a:p>
          <a:p>
            <a:pPr fontAlgn="base"/>
            <a:r>
              <a:rPr lang="ru-RU" sz="3600" dirty="0" smtClean="0"/>
              <a:t>Имя: Набиева Екатерина</a:t>
            </a:r>
          </a:p>
          <a:p>
            <a:pPr fontAlgn="base"/>
            <a:r>
              <a:rPr lang="ru-RU" sz="3600" dirty="0" smtClean="0"/>
              <a:t>Диагностика: - Натуральная база: 7.0 </a:t>
            </a:r>
          </a:p>
          <a:p>
            <a:pPr fontAlgn="base">
              <a:buNone/>
            </a:pPr>
            <a:r>
              <a:rPr lang="ru-RU" sz="3600" dirty="0" smtClean="0"/>
              <a:t>- Цвет на концах: 7.0</a:t>
            </a:r>
          </a:p>
          <a:p>
            <a:pPr fontAlgn="base"/>
            <a:r>
              <a:rPr lang="ru-RU" sz="3600" dirty="0" smtClean="0"/>
              <a:t>Структура волос:</a:t>
            </a:r>
          </a:p>
          <a:p>
            <a:pPr fontAlgn="base">
              <a:buNone/>
            </a:pPr>
            <a:r>
              <a:rPr lang="ru-RU" sz="3600" dirty="0" smtClean="0"/>
              <a:t>- Волосы без повреждений, ниже плеч</a:t>
            </a:r>
          </a:p>
          <a:p>
            <a:pPr fontAlgn="base"/>
            <a:r>
              <a:rPr lang="ru-RU" sz="3600" dirty="0" smtClean="0"/>
              <a:t>Описание: окрашивание в два цвета</a:t>
            </a:r>
          </a:p>
          <a:p>
            <a:pPr fontAlgn="base"/>
            <a:r>
              <a:rPr lang="ru-RU" sz="3600" dirty="0" smtClean="0"/>
              <a:t>Продукт: </a:t>
            </a:r>
            <a:r>
              <a:rPr lang="en-US" sz="3600" dirty="0" smtClean="0"/>
              <a:t>S</a:t>
            </a:r>
            <a:r>
              <a:rPr lang="ru-RU" sz="3600" dirty="0" smtClean="0"/>
              <a:t>chwarzkopf </a:t>
            </a:r>
            <a:r>
              <a:rPr lang="en-US" sz="3600" dirty="0" smtClean="0"/>
              <a:t>Igora Royal</a:t>
            </a:r>
            <a:endParaRPr lang="ru-RU" sz="3600" dirty="0" smtClean="0"/>
          </a:p>
          <a:p>
            <a:pPr fontAlgn="base">
              <a:buNone/>
            </a:pPr>
            <a:endParaRPr lang="ru-RU" sz="3600" dirty="0" smtClean="0"/>
          </a:p>
          <a:p>
            <a:pPr fontAlgn="base"/>
            <a:endParaRPr lang="ru-RU" sz="3600" dirty="0" smtClean="0"/>
          </a:p>
          <a:p>
            <a:pPr>
              <a:buNone/>
            </a:pPr>
            <a:endParaRPr lang="ru-RU" sz="8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128586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cs typeface="Aharoni" pitchFamily="2" charset="-79"/>
              </a:rPr>
              <a:t>Технология выполнения стрижки</a:t>
            </a:r>
            <a:endParaRPr lang="ru-RU" sz="4800" dirty="0">
              <a:cs typeface="Aharoni" pitchFamily="2" charset="-79"/>
            </a:endParaRPr>
          </a:p>
        </p:txBody>
      </p:sp>
      <p:pic>
        <p:nvPicPr>
          <p:cNvPr id="19" name="Рисунок 18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85720" y="1428736"/>
            <a:ext cx="1571636" cy="1714512"/>
          </a:xfrm>
          <a:prstGeom prst="rect">
            <a:avLst/>
          </a:prstGeom>
        </p:spPr>
      </p:pic>
      <p:pic>
        <p:nvPicPr>
          <p:cNvPr id="20" name="Рисунок 19"/>
          <p:cNvPicPr/>
          <p:nvPr/>
        </p:nvPicPr>
        <p:blipFill>
          <a:blip r:embed="rId4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143108" y="1571612"/>
            <a:ext cx="1500198" cy="1571636"/>
          </a:xfrm>
          <a:prstGeom prst="rect">
            <a:avLst/>
          </a:prstGeom>
        </p:spPr>
      </p:pic>
      <p:pic>
        <p:nvPicPr>
          <p:cNvPr id="21" name="Рисунок 20"/>
          <p:cNvPicPr/>
          <p:nvPr/>
        </p:nvPicPr>
        <p:blipFill>
          <a:blip r:embed="rId5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857620" y="1571612"/>
            <a:ext cx="1500198" cy="1714512"/>
          </a:xfrm>
          <a:prstGeom prst="rect">
            <a:avLst/>
          </a:prstGeom>
        </p:spPr>
      </p:pic>
      <p:pic>
        <p:nvPicPr>
          <p:cNvPr id="22" name="Рисунок 21"/>
          <p:cNvPicPr/>
          <p:nvPr/>
        </p:nvPicPr>
        <p:blipFill>
          <a:blip r:embed="rId6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572132" y="1428736"/>
            <a:ext cx="1428760" cy="1785950"/>
          </a:xfrm>
          <a:prstGeom prst="rect">
            <a:avLst/>
          </a:prstGeom>
        </p:spPr>
      </p:pic>
      <p:pic>
        <p:nvPicPr>
          <p:cNvPr id="23" name="Рисунок 22"/>
          <p:cNvPicPr/>
          <p:nvPr/>
        </p:nvPicPr>
        <p:blipFill>
          <a:blip r:embed="rId7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7143768" y="1571612"/>
            <a:ext cx="1571636" cy="1714512"/>
          </a:xfrm>
          <a:prstGeom prst="rect">
            <a:avLst/>
          </a:prstGeom>
        </p:spPr>
      </p:pic>
      <p:pic>
        <p:nvPicPr>
          <p:cNvPr id="24" name="Рисунок 23"/>
          <p:cNvPicPr/>
          <p:nvPr/>
        </p:nvPicPr>
        <p:blipFill>
          <a:blip r:embed="rId8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28596" y="3357562"/>
            <a:ext cx="1428760" cy="1357322"/>
          </a:xfrm>
          <a:prstGeom prst="rect">
            <a:avLst/>
          </a:prstGeom>
        </p:spPr>
      </p:pic>
      <p:pic>
        <p:nvPicPr>
          <p:cNvPr id="25" name="Рисунок 24"/>
          <p:cNvPicPr/>
          <p:nvPr/>
        </p:nvPicPr>
        <p:blipFill>
          <a:blip r:embed="rId9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214546" y="3214686"/>
            <a:ext cx="1643074" cy="1643074"/>
          </a:xfrm>
          <a:prstGeom prst="rect">
            <a:avLst/>
          </a:prstGeom>
        </p:spPr>
      </p:pic>
      <p:pic>
        <p:nvPicPr>
          <p:cNvPr id="26" name="Рисунок 25"/>
          <p:cNvPicPr/>
          <p:nvPr/>
        </p:nvPicPr>
        <p:blipFill>
          <a:blip r:embed="rId10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000496" y="3214686"/>
            <a:ext cx="1571625" cy="1643717"/>
          </a:xfrm>
          <a:prstGeom prst="rect">
            <a:avLst/>
          </a:prstGeom>
        </p:spPr>
      </p:pic>
      <p:pic>
        <p:nvPicPr>
          <p:cNvPr id="27" name="Рисунок 26"/>
          <p:cNvPicPr/>
          <p:nvPr/>
        </p:nvPicPr>
        <p:blipFill>
          <a:blip r:embed="rId11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643570" y="3214686"/>
            <a:ext cx="1676400" cy="1887833"/>
          </a:xfrm>
          <a:prstGeom prst="rect">
            <a:avLst/>
          </a:prstGeom>
        </p:spPr>
      </p:pic>
      <p:pic>
        <p:nvPicPr>
          <p:cNvPr id="28" name="Рисунок 27"/>
          <p:cNvPicPr/>
          <p:nvPr/>
        </p:nvPicPr>
        <p:blipFill>
          <a:blip r:embed="rId1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85720" y="4786322"/>
            <a:ext cx="1590675" cy="1804805"/>
          </a:xfrm>
          <a:prstGeom prst="rect">
            <a:avLst/>
          </a:prstGeom>
        </p:spPr>
      </p:pic>
      <p:pic>
        <p:nvPicPr>
          <p:cNvPr id="29" name="Рисунок 28"/>
          <p:cNvPicPr/>
          <p:nvPr/>
        </p:nvPicPr>
        <p:blipFill>
          <a:blip r:embed="rId1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143108" y="5072074"/>
            <a:ext cx="1362075" cy="1386840"/>
          </a:xfrm>
          <a:prstGeom prst="rect">
            <a:avLst/>
          </a:prstGeom>
        </p:spPr>
      </p:pic>
      <p:pic>
        <p:nvPicPr>
          <p:cNvPr id="30" name="Рисунок 29"/>
          <p:cNvPicPr/>
          <p:nvPr/>
        </p:nvPicPr>
        <p:blipFill>
          <a:blip r:embed="rId14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929058" y="4857760"/>
            <a:ext cx="1642976" cy="17049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cs typeface="Aharoni" pitchFamily="2" charset="-79"/>
              </a:rPr>
              <a:t>Технология выполнения окрашивания</a:t>
            </a:r>
            <a:endParaRPr kumimoji="0" lang="ru-RU" sz="6600" b="1" i="0" u="none" strike="noStrike" kern="120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cs typeface="Aharoni" pitchFamily="2" charset="-79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57158" y="2357430"/>
            <a:ext cx="2143140" cy="2643206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214678" y="2357430"/>
            <a:ext cx="2000264" cy="250033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4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715008" y="2357430"/>
            <a:ext cx="2500330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7696" y="6215058"/>
            <a:ext cx="2736304" cy="64294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Расческа с щёткой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лассические кисти для окрашивания волос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825" y="4071942"/>
            <a:ext cx="2543175" cy="2165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Чаша для окрашивания черная с ручкой и носиком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28802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елерина на крючках черная.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ерчатки латекс, 2 шт., М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286256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review-image" descr="http://www.milenaclub.ru/media/images/0018.jpg.180x160_q85.jpg">
            <a:hlinkClick r:id="rId9" tgtFrame="&quot;_blank&quot;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4876" y="4786322"/>
            <a:ext cx="17145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-428660" y="3500438"/>
            <a:ext cx="273630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Пластмассовая мисочка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-428660" y="6065912"/>
            <a:ext cx="273630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ctr">
              <a:spcBef>
                <a:spcPct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Резиновые перчатки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214810" y="6137920"/>
            <a:ext cx="273630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Пластмассовые зажимы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1142984"/>
            <a:ext cx="1500166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Пеньюар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" name="Рисунок 12" descr="http://t-s-lab.com/wp-content/uploads/2013/12/Cut_5.jpg">
            <a:hlinkClick r:id="rId11" tooltip="&quot;Технологии выполнения стрижки и окрашивания волос&quot;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10800000">
            <a:off x="1928794" y="5072074"/>
            <a:ext cx="2565106" cy="703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t-s-lab.com/wp-content/uploads/2013/12/Cut_3.jpg">
            <a:hlinkClick r:id="rId13" tooltip="&quot;Технологии выполнения стрижки и окрашивания волос&quot;"/>
          </p:cNvPr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57356" y="2643182"/>
            <a:ext cx="2808312" cy="11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1928794" y="3929066"/>
            <a:ext cx="2571768" cy="7143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Ножницы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85918" y="5929306"/>
            <a:ext cx="2786082" cy="92869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cs typeface="Aharoni" pitchFamily="2" charset="-79"/>
              </a:rPr>
              <a:t>Расчёска комбинированная</a:t>
            </a:r>
            <a:endParaRPr lang="ru-RU" sz="2400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20" name="Рисунок 19" descr="http://t-s-lab.com/wp-content/uploads/2013/12/Cut_1.jpg">
            <a:hlinkClick r:id="rId15" tooltip="&quot;Технологии выполнения стрижки и окрашивания волос&quot;"/>
          </p:cNvPr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94662" y="0"/>
            <a:ext cx="1649338" cy="193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Фен MURANO Ionic от BaByliss PRO">
            <a:hlinkClick r:id="rId17"/>
          </p:cNvPr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786314" y="2571744"/>
            <a:ext cx="17621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gazeta-p.ru/upload/articles_img/337b4eb8de46f14691b56da6bd093c8e.jpg">
            <a:hlinkClick r:id="rId19" tgtFrame="&quot;_blank&quot;"/>
          </p:cNvPr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858000" y="2357430"/>
            <a:ext cx="22860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4929190" y="4000504"/>
            <a:ext cx="1285884" cy="57150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ФЕН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072330" y="3643314"/>
            <a:ext cx="1714512" cy="35719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cs typeface="Aharoni" pitchFamily="2" charset="-79"/>
              </a:rPr>
              <a:t>Брашинг</a:t>
            </a:r>
            <a:endParaRPr lang="ru-RU" sz="2000" dirty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786546" y="1928802"/>
            <a:ext cx="2357454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Пульверизатор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857356" y="0"/>
            <a:ext cx="5572164" cy="192880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Инструменты, используемые при стрижки и окрашивании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419</Words>
  <Application>Microsoft Office PowerPoint</Application>
  <PresentationFormat>Экран (4:3)</PresentationFormat>
  <Paragraphs>106</Paragraphs>
  <Slides>12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Для того, чтобы выполнить свою дипломную работу «женскую стрижку градуированной формы и окрашивание волос» мне необходимо знать структуру волоса, чтобы определить тип волос моей модели. </vt:lpstr>
      <vt:lpstr>Слайд 3</vt:lpstr>
      <vt:lpstr>У моей модели прямоугольный тип лица, длинная тонкая шея, правильное очертание рта, красивая линия роста волос на лбу и вокруг ушей и конечно же уверенная осанка, в соответствии с этим мы выбрали прическу «Градуированное каре» </vt:lpstr>
      <vt:lpstr>Так же необходимо знать торию цветности, чтобы подобрать такое окрашивание которое минимум даст повреждений волосам и получить правильный результат.</vt:lpstr>
      <vt:lpstr>Карта клиента</vt:lpstr>
      <vt:lpstr>Слайд 7</vt:lpstr>
      <vt:lpstr>Слайд 8</vt:lpstr>
      <vt:lpstr> Расческа с щёткой</vt:lpstr>
      <vt:lpstr>Wet Gel гель</vt:lpstr>
      <vt:lpstr>Слайд 11</vt:lpstr>
      <vt:lpstr>Слайд 12</vt:lpstr>
    </vt:vector>
  </TitlesOfParts>
  <Company>Пу-80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Пользователь</cp:lastModifiedBy>
  <cp:revision>181</cp:revision>
  <dcterms:created xsi:type="dcterms:W3CDTF">2013-10-07T10:22:58Z</dcterms:created>
  <dcterms:modified xsi:type="dcterms:W3CDTF">2016-06-18T08:32:05Z</dcterms:modified>
</cp:coreProperties>
</file>