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5" r:id="rId3"/>
    <p:sldId id="284" r:id="rId4"/>
    <p:sldId id="279" r:id="rId5"/>
    <p:sldId id="280" r:id="rId6"/>
    <p:sldId id="277" r:id="rId7"/>
    <p:sldId id="270" r:id="rId8"/>
    <p:sldId id="286" r:id="rId9"/>
    <p:sldId id="28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4" autoAdjust="0"/>
    <p:restoredTop sz="94556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8787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63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5234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D57A3B70-19FD-49A2-8EAF-25C097D275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01162209"/>
      </p:ext>
    </p:extLst>
  </p:cSld>
  <p:clrMapOvr>
    <a:masterClrMapping/>
  </p:clrMapOvr>
  <p:transition spd="med">
    <p:cover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762000" y="4000500"/>
            <a:ext cx="76962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DFCF3152-7FDC-48FA-967E-88FFD13003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8856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5763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48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150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7511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8404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841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8316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92D050"/>
            </a:gs>
            <a:gs pos="100000">
              <a:schemeClr val="accent3">
                <a:lumMod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53993-F236-4656-A909-2DC5B31B5E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0A52A-5D7E-4717-881C-FA03E5E103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4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i050.radikal.ru/0811/be/f9a8270a5c75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tanchika.www.nn.ru/users/foto/269591-2011-04-17-frantcuz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i.i.ua/photo/images/pic/8/9/5782498_77b9e80.jpg" TargetMode="External"/><Relationship Id="rId3" Type="http://schemas.openxmlformats.org/officeDocument/2006/relationships/image" Target="../media/image6.jpeg"/><Relationship Id="rId7" Type="http://schemas.openxmlformats.org/officeDocument/2006/relationships/hyperlink" Target="http://i1189.photobucket.com/albums/z422/vecher15/NewBook2.jpg" TargetMode="External"/><Relationship Id="rId12" Type="http://schemas.openxmlformats.org/officeDocument/2006/relationships/image" Target="../media/image11.jpeg"/><Relationship Id="rId2" Type="http://schemas.openxmlformats.org/officeDocument/2006/relationships/hyperlink" Target="http://soyuz-pisatelei.ru/_fr/7/2280903.jpg" TargetMode="Externa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hyperlink" Target="http://el-meridian.ru/images/12/43106.jpg" TargetMode="External"/><Relationship Id="rId5" Type="http://schemas.openxmlformats.org/officeDocument/2006/relationships/image" Target="../media/image7.jpeg"/><Relationship Id="rId15" Type="http://schemas.openxmlformats.org/officeDocument/2006/relationships/hyperlink" Target="http://www.char.ru/books/200605_Tyupa_Tomka_i_Soroka.jpg" TargetMode="External"/><Relationship Id="rId10" Type="http://schemas.openxmlformats.org/officeDocument/2006/relationships/image" Target="../media/image10.jpeg"/><Relationship Id="rId4" Type="http://schemas.openxmlformats.org/officeDocument/2006/relationships/hyperlink" Target="http://www.babybuket.ru/p/posts/2484.jpg" TargetMode="External"/><Relationship Id="rId9" Type="http://schemas.openxmlformats.org/officeDocument/2006/relationships/hyperlink" Target="http://www.amphora.ru/imgs/books_big/2130.jpg" TargetMode="External"/><Relationship Id="rId1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		Агния Львовна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«Верёвочка»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Самуил Яковлевич Маршак «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Вовка-добрая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душа»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Николай Николаевич Носов «Живая шляпа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500042"/>
            <a:ext cx="8543956" cy="301148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latin typeface="Monotype Corsiva" pitchFamily="66" charset="0"/>
              </a:rPr>
              <a:t>«</a:t>
            </a:r>
            <a:r>
              <a:rPr lang="ru-RU" sz="6700" b="1" dirty="0" smtClean="0">
                <a:latin typeface="Monotype Corsiva" pitchFamily="66" charset="0"/>
                <a:cs typeface="Times New Roman" pitchFamily="18" charset="0"/>
              </a:rPr>
              <a:t>Н.Н.Носов «Живая шляпа».</a:t>
            </a:r>
            <a:br>
              <a:rPr lang="ru-RU" sz="67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761750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6000" b="1" dirty="0" smtClean="0">
                <a:solidFill>
                  <a:prstClr val="black"/>
                </a:solidFill>
                <a:latin typeface="Monotype Corsiva" pitchFamily="66" charset="0"/>
                <a:ea typeface="+mj-ea"/>
                <a:cs typeface="Times New Roman" pitchFamily="18" charset="0"/>
              </a:rPr>
              <a:t>Домашнее животное -  кошка»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49275"/>
            <a:ext cx="76962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0066"/>
                </a:solidFill>
                <a:latin typeface="Monotype Corsiva" pitchFamily="66" charset="0"/>
              </a:rPr>
              <a:t>Николай Николаевич Носов</a:t>
            </a:r>
            <a:br>
              <a:rPr lang="ru-RU" sz="4000" b="1" dirty="0">
                <a:solidFill>
                  <a:srgbClr val="000066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000066"/>
                </a:solidFill>
                <a:latin typeface="Monotype Corsiva" pitchFamily="66" charset="0"/>
              </a:rPr>
              <a:t>(1908 — 1976)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23850" y="1905000"/>
            <a:ext cx="42164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dirty="0" smtClean="0"/>
              <a:t>Носов - </a:t>
            </a:r>
            <a:r>
              <a:rPr lang="ru-RU" sz="2800" b="1" dirty="0"/>
              <a:t>детских книг творец.</a:t>
            </a:r>
          </a:p>
          <a:p>
            <a:pPr>
              <a:buFont typeface="Wingdings" pitchFamily="2" charset="2"/>
              <a:buNone/>
            </a:pPr>
            <a:r>
              <a:rPr lang="ru-RU" sz="2800" b="1" dirty="0"/>
              <a:t>Ну, какой он молодец!</a:t>
            </a:r>
          </a:p>
          <a:p>
            <a:pPr>
              <a:buFont typeface="Wingdings" pitchFamily="2" charset="2"/>
              <a:buNone/>
            </a:pPr>
            <a:r>
              <a:rPr lang="ru-RU" sz="2800" b="1" dirty="0"/>
              <a:t>Сколько книг смешных,                     чудесных</a:t>
            </a:r>
          </a:p>
          <a:p>
            <a:pPr>
              <a:buFont typeface="Wingdings" pitchFamily="2" charset="2"/>
              <a:buNone/>
            </a:pPr>
            <a:r>
              <a:rPr lang="ru-RU" sz="2800" b="1" dirty="0"/>
              <a:t>Написать он нам успел.</a:t>
            </a:r>
          </a:p>
          <a:p>
            <a:pPr>
              <a:buFont typeface="Wingdings" pitchFamily="2" charset="2"/>
              <a:buNone/>
            </a:pPr>
            <a:r>
              <a:rPr lang="ru-RU" sz="2800" b="1" dirty="0"/>
              <a:t>Доброту, и смех, и юмор,</a:t>
            </a:r>
          </a:p>
          <a:p>
            <a:pPr>
              <a:buFont typeface="Wingdings" pitchFamily="2" charset="2"/>
              <a:buNone/>
            </a:pPr>
            <a:r>
              <a:rPr lang="ru-RU" sz="2800" b="1" dirty="0"/>
              <a:t>Показать всем нам хотел!</a:t>
            </a:r>
          </a:p>
          <a:p>
            <a:endParaRPr lang="ru-RU" sz="2300" dirty="0"/>
          </a:p>
        </p:txBody>
      </p:sp>
      <p:pic>
        <p:nvPicPr>
          <p:cNvPr id="6148" name="Picture 3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99000" y="1916113"/>
            <a:ext cx="3592513" cy="4249737"/>
          </a:xfrm>
          <a:noFill/>
          <a:ln/>
        </p:spPr>
      </p:pic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7"/>
          <p:cNvPicPr>
            <a:picLocks noChangeAspect="1" noChangeArrowheads="1"/>
          </p:cNvPicPr>
          <p:nvPr/>
        </p:nvPicPr>
        <p:blipFill>
          <a:blip r:embed="rId2"/>
          <a:srcRect b="7315"/>
          <a:stretch>
            <a:fillRect/>
          </a:stretch>
        </p:blipFill>
        <p:spPr bwMode="auto">
          <a:xfrm>
            <a:off x="4429124" y="3929066"/>
            <a:ext cx="454337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1" y="1000108"/>
            <a:ext cx="426336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Rectangle 10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7696200" cy="719138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0066"/>
                </a:solidFill>
                <a:latin typeface="Monotype Corsiva" pitchFamily="66" charset="0"/>
              </a:rPr>
              <a:t>Словарная работа.</a:t>
            </a:r>
          </a:p>
        </p:txBody>
      </p:sp>
      <p:sp>
        <p:nvSpPr>
          <p:cNvPr id="27660" name="Rectangle 12"/>
          <p:cNvSpPr>
            <a:spLocks noGrp="1" noChangeArrowheads="1"/>
          </p:cNvSpPr>
          <p:nvPr>
            <p:ph sz="quarter" idx="2"/>
          </p:nvPr>
        </p:nvSpPr>
        <p:spPr>
          <a:xfrm>
            <a:off x="285720" y="1142984"/>
            <a:ext cx="3754437" cy="2071702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Комод –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предмет мебели, состоящий из нескольких расположенных друг над другом выдвижных ящиков (для белья и различных мелких вещей). </a:t>
            </a:r>
          </a:p>
          <a:p>
            <a:endParaRPr lang="ru-RU" sz="2400" dirty="0"/>
          </a:p>
        </p:txBody>
      </p:sp>
      <p:sp>
        <p:nvSpPr>
          <p:cNvPr id="27661" name="Rectangle 13"/>
          <p:cNvSpPr>
            <a:spLocks noGrp="1" noChangeArrowheads="1"/>
          </p:cNvSpPr>
          <p:nvPr>
            <p:ph type="body" sz="half" idx="3"/>
          </p:nvPr>
        </p:nvSpPr>
        <p:spPr>
          <a:xfrm>
            <a:off x="428596" y="4000504"/>
            <a:ext cx="3952876" cy="1955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latin typeface="Arial Black" pitchFamily="34" charset="0"/>
                <a:cs typeface="Times New Roman" pitchFamily="18" charset="0"/>
              </a:rPr>
              <a:t>Кочерга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приспособление для перемешивания топлива в печи – толстый железный прут с прямо загнутым концом.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27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/>
      <p:bldP spid="27660" grpId="0" uiExpand="1" build="p"/>
      <p:bldP spid="2766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8" name="Rectangle 10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7696200" cy="719138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0066"/>
                </a:solidFill>
                <a:latin typeface="Monotype Corsiva" pitchFamily="66" charset="0"/>
              </a:rPr>
              <a:t>Словарная работа.</a:t>
            </a:r>
          </a:p>
        </p:txBody>
      </p:sp>
      <p:sp>
        <p:nvSpPr>
          <p:cNvPr id="27661" name="Rectangle 13"/>
          <p:cNvSpPr>
            <a:spLocks noGrp="1" noChangeArrowheads="1"/>
          </p:cNvSpPr>
          <p:nvPr>
            <p:ph type="body" sz="half" idx="3"/>
          </p:nvPr>
        </p:nvSpPr>
        <p:spPr>
          <a:xfrm>
            <a:off x="762000" y="1142984"/>
            <a:ext cx="7810528" cy="414340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b="1" dirty="0"/>
              <a:t>Плюхнулось</a:t>
            </a:r>
            <a:r>
              <a:rPr lang="ru-RU" dirty="0"/>
              <a:t> – тяжело упало</a:t>
            </a:r>
          </a:p>
          <a:p>
            <a:pPr>
              <a:lnSpc>
                <a:spcPct val="90000"/>
              </a:lnSpc>
            </a:pPr>
            <a:r>
              <a:rPr lang="ru-RU" b="1" dirty="0"/>
              <a:t>Трястись</a:t>
            </a:r>
            <a:r>
              <a:rPr lang="ru-RU" dirty="0"/>
              <a:t> (от страха) – дрожать, бояться</a:t>
            </a:r>
          </a:p>
          <a:p>
            <a:pPr>
              <a:lnSpc>
                <a:spcPct val="90000"/>
              </a:lnSpc>
            </a:pPr>
            <a:r>
              <a:rPr lang="ru-RU" b="1" dirty="0"/>
              <a:t>Соскочить</a:t>
            </a:r>
            <a:r>
              <a:rPr lang="ru-RU" dirty="0"/>
              <a:t> (с дивана) – спрыгнуть вниз</a:t>
            </a:r>
          </a:p>
          <a:p>
            <a:pPr>
              <a:lnSpc>
                <a:spcPct val="90000"/>
              </a:lnSpc>
            </a:pPr>
            <a:r>
              <a:rPr lang="ru-RU" b="1" dirty="0"/>
              <a:t>Швырять</a:t>
            </a:r>
            <a:r>
              <a:rPr lang="ru-RU" dirty="0"/>
              <a:t> – бросать с силой</a:t>
            </a:r>
          </a:p>
          <a:p>
            <a:pPr>
              <a:lnSpc>
                <a:spcPct val="90000"/>
              </a:lnSpc>
            </a:pPr>
            <a:r>
              <a:rPr lang="ru-RU" b="1" dirty="0"/>
              <a:t>Фыркать</a:t>
            </a:r>
            <a:r>
              <a:rPr lang="ru-RU" dirty="0"/>
              <a:t> – с шумом выпускать воздух</a:t>
            </a: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7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7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7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7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7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7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7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76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76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/>
      <p:bldP spid="2766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АНИМАЛИСТ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20482" name="Picture 2" descr="Картинка 5 из 3129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23987"/>
            <a:ext cx="2700342" cy="5000633"/>
          </a:xfrm>
          <a:prstGeom prst="rect">
            <a:avLst/>
          </a:prstGeom>
          <a:noFill/>
        </p:spPr>
      </p:pic>
      <p:pic>
        <p:nvPicPr>
          <p:cNvPr id="20484" name="Picture 4" descr="Картинка 29 из 590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36389">
            <a:off x="1972024" y="2053665"/>
            <a:ext cx="2652047" cy="19853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4437112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Это  художник, рисующий животных. У таких художников звери и птицы главные герои рисунков и картин. 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29760394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83324"/>
            <a:ext cx="3971924" cy="1098376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Чарушин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Евгений Иванович</a:t>
            </a:r>
            <a:endParaRPr lang="ru-RU" sz="3200" dirty="0"/>
          </a:p>
        </p:txBody>
      </p:sp>
      <p:pic>
        <p:nvPicPr>
          <p:cNvPr id="21506" name="Picture 2" descr="Картинка 5 из 4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248" y="0"/>
            <a:ext cx="2339752" cy="3347467"/>
          </a:xfrm>
          <a:prstGeom prst="rect">
            <a:avLst/>
          </a:prstGeom>
          <a:noFill/>
        </p:spPr>
      </p:pic>
      <p:pic>
        <p:nvPicPr>
          <p:cNvPr id="21508" name="Picture 4" descr="Картинка 15 из 44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20272" y="3501008"/>
            <a:ext cx="1924049" cy="2315273"/>
          </a:xfrm>
          <a:prstGeom prst="rect">
            <a:avLst/>
          </a:prstGeom>
          <a:noFill/>
        </p:spPr>
      </p:pic>
      <p:pic>
        <p:nvPicPr>
          <p:cNvPr id="21510" name="Picture 6" descr="http://covers.cnt.itdelo.com/7/74/744/7442569bi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99792" y="1435916"/>
            <a:ext cx="1805639" cy="2518866"/>
          </a:xfrm>
          <a:prstGeom prst="rect">
            <a:avLst/>
          </a:prstGeom>
          <a:noFill/>
        </p:spPr>
      </p:pic>
      <p:pic>
        <p:nvPicPr>
          <p:cNvPr id="21512" name="Picture 8" descr="Картинка 31 из 443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3786190"/>
            <a:ext cx="1785950" cy="2533262"/>
          </a:xfrm>
          <a:prstGeom prst="rect">
            <a:avLst/>
          </a:prstGeom>
          <a:noFill/>
        </p:spPr>
      </p:pic>
      <p:pic>
        <p:nvPicPr>
          <p:cNvPr id="21514" name="Picture 10" descr="Картинка 36 из 443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71324" y="1486058"/>
            <a:ext cx="1541088" cy="2300132"/>
          </a:xfrm>
          <a:prstGeom prst="rect">
            <a:avLst/>
          </a:prstGeom>
          <a:noFill/>
        </p:spPr>
      </p:pic>
      <p:pic>
        <p:nvPicPr>
          <p:cNvPr id="21516" name="Picture 12" descr="http://el-meridian.ru/images/12/43106.jpg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7996" y="188640"/>
            <a:ext cx="2095500" cy="3238501"/>
          </a:xfrm>
          <a:prstGeom prst="rect">
            <a:avLst/>
          </a:prstGeom>
          <a:noFill/>
        </p:spPr>
      </p:pic>
      <p:pic>
        <p:nvPicPr>
          <p:cNvPr id="21518" name="Picture 14" descr="Картинка 106 из 443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28860" y="4143380"/>
            <a:ext cx="1757355" cy="2360892"/>
          </a:xfrm>
          <a:prstGeom prst="rect">
            <a:avLst/>
          </a:prstGeom>
          <a:noFill/>
        </p:spPr>
      </p:pic>
      <p:pic>
        <p:nvPicPr>
          <p:cNvPr id="21520" name="Picture 16" descr="Картинка 119 из 443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761384" y="3944388"/>
            <a:ext cx="1944216" cy="26819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4471621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ÑÐ°ÑÑÐ°Ð¶. Ð­ÑÐ¾ ÑÐ¿Ð¾ÑÐ¾Ð± Ð²ÑÐ´ÐµÐ»ÐµÐ½Ð¸Ñ ÑÐ¸ÑÑÐ½ÐºÐ° Ð¿ÑÑÐµÐ¼ Ð¿ÑÐ¾ÑÐ°ÑÐ°Ð¿ÑÐ²Ð°Ð½Ð¸Ñ Ð¿ÐµÑÐ¾Ð¼ Ð¸Ð»Ð¸ Ð¾ÑÑÑÑÐ¼ Ð¸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90" t="15243" r="4369" b="21559"/>
          <a:stretch/>
        </p:blipFill>
        <p:spPr bwMode="auto">
          <a:xfrm>
            <a:off x="285720" y="214290"/>
            <a:ext cx="4720281" cy="273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Картинки по запросу рисунки для техники граттаж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00174"/>
            <a:ext cx="435768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рисунки для техники граттаж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0110"/>
            <a:ext cx="4184659" cy="400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3125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857232"/>
            <a:ext cx="6572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atin typeface="Monotype Corsiva" pitchFamily="66" charset="0"/>
              </a:rPr>
              <a:t>СПАСИБО ЗА ВНИМАНИЕ</a:t>
            </a:r>
            <a:endParaRPr lang="ru-RU" sz="8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</TotalTime>
  <Words>117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Слайд 1</vt:lpstr>
      <vt:lpstr>Тема урока  «Н.Н.Носов «Живая шляпа».    </vt:lpstr>
      <vt:lpstr>Николай Николаевич Носов (1908 — 1976)</vt:lpstr>
      <vt:lpstr>Словарная работа.</vt:lpstr>
      <vt:lpstr>Словарная работа.</vt:lpstr>
      <vt:lpstr>АНИМАЛИСТ</vt:lpstr>
      <vt:lpstr>Чарушин  Евгений Иванович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  Е. Чарушин</dc:title>
  <dc:creator>Пользователь</dc:creator>
  <cp:lastModifiedBy>света</cp:lastModifiedBy>
  <cp:revision>25</cp:revision>
  <dcterms:created xsi:type="dcterms:W3CDTF">2019-02-04T11:14:22Z</dcterms:created>
  <dcterms:modified xsi:type="dcterms:W3CDTF">2019-02-13T19:23:21Z</dcterms:modified>
</cp:coreProperties>
</file>