
<file path=[Content_Types].xml><?xml version="1.0" encoding="utf-8"?>
<Types xmlns="http://schemas.openxmlformats.org/package/2006/content-types">
  <Default ContentType="image/x-wmf" Extension="wmf"/>
  <Default ContentType="application/vnd.openxmlformats-officedocument.vmlDrawing" Extension="vml"/>
  <Default ContentType="image/gif" Extension="gif"/>
  <Default ContentType="application/vnd.ms-office.activeX" Extension="bin"/>
  <Default ContentType="application/xml" Extension="xml"/>
  <Default ContentType="image/jpeg" Extension="jpe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ms-office.activeX+xml" PartName="/ppt/activeX/activeX1.xml"/>
  <Override ContentType="application/vnd.ms-office.activeX+xml" PartName="/ppt/activeX/activeX4.xml"/>
  <Override ContentType="application/vnd.ms-office.activeX+xml" PartName="/ppt/activeX/activeX2.xml"/>
  <Override ContentType="application/vnd.ms-office.activeX+xml" PartName="/ppt/activeX/activeX3.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13.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15.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14.xml"/>
  <Override ContentType="application/vnd.openxmlformats-officedocument.presentationml.presentation.main+xml" PartName="/ppt/presentation.xml"/>
  <Override ContentType="application/vnd.openxmlformats-officedocument.presentationml.presProps+xml" PartName="/ppt/presProps2.xml"/>
  <Override ContentType="application/vnd.openxmlformats-officedocument.theme+xml" PartName="/ppt/theme/theme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y="6858000" cx="9144000"/>
  <p:notesSz cx="6858000" cy="9144000"/>
  <p:defaultTextStyle>
    <a:defPPr lvl="0">
      <a:defRPr lang="ru-RU"/>
    </a:defPPr>
    <a:lvl1pPr lvl="0" rtl="0" algn="l" fontAlgn="base">
      <a:spcBef>
        <a:spcPct val="0"/>
      </a:spcBef>
      <a:spcAft>
        <a:spcPct val="0"/>
      </a:spcAft>
      <a:defRPr kern="1200">
        <a:solidFill>
          <a:schemeClr val="tx1"/>
        </a:solidFill>
        <a:latin typeface="Arial" charset="0"/>
        <a:ea typeface="+mn-ea"/>
        <a:cs typeface="+mn-cs"/>
      </a:defRPr>
    </a:lvl1pPr>
    <a:lvl2pPr lvl="1" marL="457200" rtl="0" algn="l" fontAlgn="base">
      <a:spcBef>
        <a:spcPct val="0"/>
      </a:spcBef>
      <a:spcAft>
        <a:spcPct val="0"/>
      </a:spcAft>
      <a:defRPr kern="1200">
        <a:solidFill>
          <a:schemeClr val="tx1"/>
        </a:solidFill>
        <a:latin typeface="Arial" charset="0"/>
        <a:ea typeface="+mn-ea"/>
        <a:cs typeface="+mn-cs"/>
      </a:defRPr>
    </a:lvl2pPr>
    <a:lvl3pPr lvl="2" marL="914400" rtl="0" algn="l" fontAlgn="base">
      <a:spcBef>
        <a:spcPct val="0"/>
      </a:spcBef>
      <a:spcAft>
        <a:spcPct val="0"/>
      </a:spcAft>
      <a:defRPr kern="1200">
        <a:solidFill>
          <a:schemeClr val="tx1"/>
        </a:solidFill>
        <a:latin typeface="Arial" charset="0"/>
        <a:ea typeface="+mn-ea"/>
        <a:cs typeface="+mn-cs"/>
      </a:defRPr>
    </a:lvl3pPr>
    <a:lvl4pPr lvl="3" marL="1371600" rtl="0" algn="l" fontAlgn="base">
      <a:spcBef>
        <a:spcPct val="0"/>
      </a:spcBef>
      <a:spcAft>
        <a:spcPct val="0"/>
      </a:spcAft>
      <a:defRPr kern="1200">
        <a:solidFill>
          <a:schemeClr val="tx1"/>
        </a:solidFill>
        <a:latin typeface="Arial" charset="0"/>
        <a:ea typeface="+mn-ea"/>
        <a:cs typeface="+mn-cs"/>
      </a:defRPr>
    </a:lvl4pPr>
    <a:lvl5pPr lvl="4" marL="1828800" rtl="0" algn="l" fontAlgn="base">
      <a:spcBef>
        <a:spcPct val="0"/>
      </a:spcBef>
      <a:spcAft>
        <a:spcPct val="0"/>
      </a:spcAft>
      <a:defRPr kern="1200">
        <a:solidFill>
          <a:schemeClr val="tx1"/>
        </a:solidFill>
        <a:latin typeface="Arial" charset="0"/>
        <a:ea typeface="+mn-ea"/>
        <a:cs typeface="+mn-cs"/>
      </a:defRPr>
    </a:lvl5pPr>
    <a:lvl6pPr defTabSz="914400" eaLnBrk="1" hangingPunct="1" latinLnBrk="0" lvl="5" marL="2286000" rtl="0" algn="l">
      <a:defRPr kern="1200">
        <a:solidFill>
          <a:schemeClr val="tx1"/>
        </a:solidFill>
        <a:latin typeface="Arial" charset="0"/>
        <a:ea typeface="+mn-ea"/>
        <a:cs typeface="+mn-cs"/>
      </a:defRPr>
    </a:lvl6pPr>
    <a:lvl7pPr defTabSz="914400" eaLnBrk="1" hangingPunct="1" latinLnBrk="0" lvl="6" marL="2743200" rtl="0" algn="l">
      <a:defRPr kern="1200">
        <a:solidFill>
          <a:schemeClr val="tx1"/>
        </a:solidFill>
        <a:latin typeface="Arial" charset="0"/>
        <a:ea typeface="+mn-ea"/>
        <a:cs typeface="+mn-cs"/>
      </a:defRPr>
    </a:lvl7pPr>
    <a:lvl8pPr defTabSz="914400" eaLnBrk="1" hangingPunct="1" latinLnBrk="0" lvl="7" marL="3200400" rtl="0" algn="l">
      <a:defRPr kern="1200">
        <a:solidFill>
          <a:schemeClr val="tx1"/>
        </a:solidFill>
        <a:latin typeface="Arial" charset="0"/>
        <a:ea typeface="+mn-ea"/>
        <a:cs typeface="+mn-cs"/>
      </a:defRPr>
    </a:lvl8pPr>
    <a:lvl9pPr defTabSz="914400" eaLnBrk="1" hangingPunct="1" latinLnBrk="0" lvl="8" marL="3657600" rtl="0" algn="l">
      <a:defRPr kern="1200">
        <a:solidFill>
          <a:schemeClr val="tx1"/>
        </a:solidFill>
        <a:latin typeface="Arial" charset="0"/>
        <a:ea typeface="+mn-ea"/>
        <a:cs typeface="+mn-cs"/>
      </a:defRPr>
    </a:lvl9pPr>
  </p:defaultTextStyle>
</p:presentation>
</file>

<file path=ppt/presProps2.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22.xml"/><Relationship Id="rId11" Type="http://schemas.openxmlformats.org/officeDocument/2006/relationships/slide" Target="slides/slide13.xml"/><Relationship Id="rId10" Type="http://schemas.openxmlformats.org/officeDocument/2006/relationships/slide" Target="slides/slide11.xml"/><Relationship Id="rId13" Type="http://schemas.openxmlformats.org/officeDocument/2006/relationships/slide" Target="slides/slide15.xml"/><Relationship Id="rId12" Type="http://schemas.openxmlformats.org/officeDocument/2006/relationships/slide" Target="slides/slide14.xml"/><Relationship Id="rId1" Type="http://schemas.openxmlformats.org/officeDocument/2006/relationships/theme" Target="theme/theme1.xml"/><Relationship Id="rId2" Type="http://schemas.openxmlformats.org/officeDocument/2006/relationships/presProps" Target="presProps2.xml"/><Relationship Id="rId3" Type="http://schemas.openxmlformats.org/officeDocument/2006/relationships/slideMaster" Target="slideMasters/slideMaster1.xml"/><Relationship Id="rId4" Type="http://schemas.openxmlformats.org/officeDocument/2006/relationships/slide" Target="slides/slide2.xml"/><Relationship Id="rId9" Type="http://schemas.openxmlformats.org/officeDocument/2006/relationships/slide" Target="slides/slide10.xml"/><Relationship Id="rId15" Type="http://schemas.openxmlformats.org/officeDocument/2006/relationships/slide" Target="slides/slide17.xml"/><Relationship Id="rId14" Type="http://schemas.openxmlformats.org/officeDocument/2006/relationships/slide" Target="slides/slide16.xml"/><Relationship Id="rId17" Type="http://schemas.openxmlformats.org/officeDocument/2006/relationships/slide" Target="slides/slide19.xml"/><Relationship Id="rId16" Type="http://schemas.openxmlformats.org/officeDocument/2006/relationships/slide" Target="slides/slide18.xml"/><Relationship Id="rId5" Type="http://schemas.openxmlformats.org/officeDocument/2006/relationships/slide" Target="slides/slide3.xml"/><Relationship Id="rId19" Type="http://schemas.openxmlformats.org/officeDocument/2006/relationships/slide" Target="slides/slide21.xml"/><Relationship Id="rId6" Type="http://schemas.openxmlformats.org/officeDocument/2006/relationships/slide" Target="slides/slide4.xml"/><Relationship Id="rId18" Type="http://schemas.openxmlformats.org/officeDocument/2006/relationships/slide" Target="slides/slide20.xml"/><Relationship Id="rId7" Type="http://schemas.openxmlformats.org/officeDocument/2006/relationships/slide" Target="slides/slide5.xml"/><Relationship Id="rId8" Type="http://schemas.openxmlformats.org/officeDocument/2006/relationships/slide" Target="slides/slide9.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5512D11C-5CC6-11CF-8D67-00AA00BDCE1D}" ax:persistence="persistStream" r:id="rId1"/>
</file>

<file path=ppt/activeX/activeX2.xml><?xml version="1.0" encoding="utf-8"?>
<ax:ocx xmlns:ax="http://schemas.microsoft.com/office/2006/activeX" xmlns:r="http://schemas.openxmlformats.org/officeDocument/2006/relationships" ax:classid="{5512D11C-5CC6-11CF-8D67-00AA00BDCE1D}" ax:persistence="persistStream" r:id="rId1"/>
</file>

<file path=ppt/activeX/activeX3.xml><?xml version="1.0" encoding="utf-8"?>
<ax:ocx xmlns:ax="http://schemas.microsoft.com/office/2006/activeX" xmlns:r="http://schemas.openxmlformats.org/officeDocument/2006/relationships" ax:classid="{5512D11C-5CC6-11CF-8D67-00AA00BDCE1D}" ax:persistence="persistStream" r:id="rId1"/>
</file>

<file path=ppt/activeX/activeX4.xml><?xml version="1.0" encoding="utf-8"?>
<ax:ocx xmlns:ax="http://schemas.microsoft.com/office/2006/activeX" xmlns:r="http://schemas.openxmlformats.org/officeDocument/2006/relationships" ax:classid="{5512D11C-5CC6-11CF-8D67-00AA00BDCE1D}" ax:persistence="persistStream" r:id="rId1"/>
</file>

<file path=ppt/drawings/_rels/vmlDrawing1.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CE00881-31A8-4D18-A015-77382A67D8EF}" type="datetimeFigureOut">
              <a:rPr lang="ru-RU"/>
              <a:pPr>
                <a:defRPr/>
              </a:pPr>
              <a:t>10.01.2015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E559927-9210-45FB-892E-E17A952294ED}" type="slidenum">
              <a:rPr lang="ru-RU"/>
              <a:pPr>
                <a:defRPr/>
              </a:pPr>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5A9FF8F-FAA6-4D17-8DF2-1E3AC3BB63FA}" type="datetimeFigureOut">
              <a:rPr lang="ru-RU"/>
              <a:pPr>
                <a:defRPr/>
              </a:pPr>
              <a:t>10.01.2015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151BADA-3579-4F3F-85AE-60C16B9558E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B2F788F-B05D-41CE-AE80-2384B1408C93}" type="datetimeFigureOut">
              <a:rPr lang="ru-RU"/>
              <a:pPr>
                <a:defRPr/>
              </a:pPr>
              <a:t>10.01.2015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16A17E-E3A5-42F1-98E1-15A9E626791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85BB9BE-D903-4AC3-81BC-A4D93415D20A}" type="datetimeFigureOut">
              <a:rPr lang="ru-RU"/>
              <a:pPr>
                <a:defRPr/>
              </a:pPr>
              <a:t>10.01.2015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DC91686-EFA3-4944-8613-F4613D8B7EE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601E88A-2542-48F7-9C2E-868A197C9876}" type="datetimeFigureOut">
              <a:rPr lang="ru-RU"/>
              <a:pPr>
                <a:defRPr/>
              </a:pPr>
              <a:t>10.01.2015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497DA63-963D-4FEC-8280-6C5FC18D91B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1EE827E-8934-465C-B4C0-DDCD9DAC292B}" type="datetimeFigureOut">
              <a:rPr lang="ru-RU"/>
              <a:pPr>
                <a:defRPr/>
              </a:pPr>
              <a:t>10.01.2015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F3A5B09-1E35-4175-B519-2DF12647CD8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21C1537-2EBD-4D93-9156-FE35EEC5480A}" type="datetimeFigureOut">
              <a:rPr lang="ru-RU"/>
              <a:pPr>
                <a:defRPr/>
              </a:pPr>
              <a:t>10.01.2015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FC66E39-E6A4-4586-A470-CF9C47F1088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525FA42-4ADC-44FC-A26B-6610C6ECD913}" type="datetimeFigureOut">
              <a:rPr lang="ru-RU"/>
              <a:pPr>
                <a:defRPr/>
              </a:pPr>
              <a:t>10.01.2015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7560D0A-8DDF-4CF3-AF40-875F3125C11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E2060D1-A0D4-4017-889E-7F64915AF313}" type="datetimeFigureOut">
              <a:rPr lang="ru-RU"/>
              <a:pPr>
                <a:defRPr/>
              </a:pPr>
              <a:t>10.01.2015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5C89AC0-8C3C-4263-9566-00C53108D3B1}" type="slidenum">
              <a:rPr lang="ru-RU"/>
              <a:pPr>
                <a:defRPr/>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017F331-AE8B-461E-BA6D-0BB257A476B6}" type="datetimeFigureOut">
              <a:rPr lang="ru-RU"/>
              <a:pPr>
                <a:defRPr/>
              </a:pPr>
              <a:t>10.01.2015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049C758-6A89-42F8-B60C-CF5C6D694E4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54BB63A-0AB2-4384-96B5-50FA677E050B}" type="datetimeFigureOut">
              <a:rPr lang="ru-RU"/>
              <a:pPr>
                <a:defRPr/>
              </a:pPr>
              <a:t>10.01.2015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0F06E56-E353-438E-A26C-6295791ECD5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86C177F-5286-4EE2-9B41-2366EA6A051D}" type="datetimeFigureOut">
              <a:rPr lang="ru-RU"/>
              <a:pPr>
                <a:defRPr/>
              </a:pPr>
              <a:t>10.01.2015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00F2F82-2F72-4F1D-A663-91B8573AACA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fotki.yandex.ru/users/ivanpobeda/view/146243/" TargetMode="External"/><Relationship Id="rId1" Type="http://schemas.openxmlformats.org/officeDocument/2006/relationships/slideLayout" Target="../slideLayouts/slideLayout7.xml"/><Relationship Id="rId6" Type="http://schemas.openxmlformats.org/officeDocument/2006/relationships/hyperlink" Target="http://fotki.yandex.ru/users/ivanpobeda/view/146264/" TargetMode="External"/><Relationship Id="rId5" Type="http://schemas.openxmlformats.org/officeDocument/2006/relationships/image" Target="../media/image17.jpeg"/><Relationship Id="rId4" Type="http://schemas.openxmlformats.org/officeDocument/2006/relationships/hyperlink" Target="http://fotki.yandex.ru/users/ivanpobeda/view/146242/"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control" Target="../activeX/activeX2.xml"/><Relationship Id="rId7" Type="http://schemas.openxmlformats.org/officeDocument/2006/relationships/hyperlink" Target="http://www.otvoyna.ru/statya84.htm" TargetMode="Externa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slideLayout" Target="../slideLayouts/slideLayout7.xml"/><Relationship Id="rId5" Type="http://schemas.openxmlformats.org/officeDocument/2006/relationships/control" Target="../activeX/activeX4.xml"/><Relationship Id="rId4" Type="http://schemas.openxmlformats.org/officeDocument/2006/relationships/control" Target="../activeX/activeX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img11.nnm.ru/5/e/d/0/6/4deb8b2ead88e806cc16f0e1067.jpg" TargetMode="External"/><Relationship Id="rId1" Type="http://schemas.openxmlformats.org/officeDocument/2006/relationships/slideLayout" Target="../slideLayouts/slideLayout7.xml"/><Relationship Id="rId4" Type="http://schemas.openxmlformats.org/officeDocument/2006/relationships/image" Target="http://img11.nnm.ru/5/e/d/0/6/4deb8b2ead88e806cc16f0e1067_prev.jp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proshkolu.ru/gofile/4283900-a1102969/"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chorm.ru/uploads/posts/2012-03/1332592706_pesni_velikoy_otechestvennoy_voyny.jpg" TargetMode="External"/><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pravmir.ru/wp-content/uploads/2011/06/58709188_1273162757_2-580x367.jpg"/>
          <p:cNvPicPr>
            <a:picLocks noChangeAspect="1" noChangeArrowheads="1"/>
          </p:cNvPicPr>
          <p:nvPr/>
        </p:nvPicPr>
        <p:blipFill>
          <a:blip r:embed="rId2"/>
          <a:srcRect/>
          <a:stretch>
            <a:fillRect/>
          </a:stretch>
        </p:blipFill>
        <p:spPr bwMode="auto">
          <a:xfrm>
            <a:off x="1857356" y="2285992"/>
            <a:ext cx="6310318" cy="3992908"/>
          </a:xfrm>
          <a:prstGeom prst="rect">
            <a:avLst/>
          </a:prstGeom>
          <a:noFill/>
        </p:spPr>
      </p:pic>
      <p:sp>
        <p:nvSpPr>
          <p:cNvPr id="3" name="Прямоугольник 2"/>
          <p:cNvSpPr/>
          <p:nvPr/>
        </p:nvSpPr>
        <p:spPr>
          <a:xfrm>
            <a:off x="3428992" y="785794"/>
            <a:ext cx="5000660" cy="923330"/>
          </a:xfrm>
          <a:prstGeom prst="rect">
            <a:avLst/>
          </a:prstGeom>
        </p:spPr>
        <p:txBody>
          <a:bodyPr wrap="square">
            <a:spAutoFit/>
          </a:bodyPr>
          <a:lstStyle/>
          <a:p>
            <a:r>
              <a:rPr lang="ru-RU" dirty="0" smtClean="0"/>
              <a:t> Поезда идут на фронт. Пляшет красноармеец В.Кочетков. 25 июня 1941 года.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Фотографии Великой Отечественной Войны: 41-й год">
            <a:hlinkClick r:id="rId2"/>
          </p:cNvPr>
          <p:cNvPicPr>
            <a:picLocks noChangeAspect="1" noChangeArrowheads="1"/>
          </p:cNvPicPr>
          <p:nvPr/>
        </p:nvPicPr>
        <p:blipFill>
          <a:blip r:embed="rId3"/>
          <a:srcRect/>
          <a:stretch>
            <a:fillRect/>
          </a:stretch>
        </p:blipFill>
        <p:spPr bwMode="auto">
          <a:xfrm>
            <a:off x="4429124" y="357166"/>
            <a:ext cx="4214842" cy="2945121"/>
          </a:xfrm>
          <a:prstGeom prst="rect">
            <a:avLst/>
          </a:prstGeom>
          <a:noFill/>
        </p:spPr>
      </p:pic>
      <p:pic>
        <p:nvPicPr>
          <p:cNvPr id="41988" name="Picture 4" descr="Фотографии Великой Отечественной Войны: 41-й год">
            <a:hlinkClick r:id="rId4"/>
          </p:cNvPr>
          <p:cNvPicPr>
            <a:picLocks noChangeAspect="1" noChangeArrowheads="1"/>
          </p:cNvPicPr>
          <p:nvPr/>
        </p:nvPicPr>
        <p:blipFill>
          <a:blip r:embed="rId5"/>
          <a:srcRect/>
          <a:stretch>
            <a:fillRect/>
          </a:stretch>
        </p:blipFill>
        <p:spPr bwMode="auto">
          <a:xfrm>
            <a:off x="4429124" y="3571876"/>
            <a:ext cx="4262553" cy="2951819"/>
          </a:xfrm>
          <a:prstGeom prst="rect">
            <a:avLst/>
          </a:prstGeom>
          <a:noFill/>
        </p:spPr>
      </p:pic>
      <p:pic>
        <p:nvPicPr>
          <p:cNvPr id="41990" name="Picture 6" descr="Фотографии Великой Отечественной Войны: 41-й год">
            <a:hlinkClick r:id="rId6"/>
          </p:cNvPr>
          <p:cNvPicPr>
            <a:picLocks noChangeAspect="1" noChangeArrowheads="1"/>
          </p:cNvPicPr>
          <p:nvPr/>
        </p:nvPicPr>
        <p:blipFill>
          <a:blip r:embed="rId7"/>
          <a:srcRect/>
          <a:stretch>
            <a:fillRect/>
          </a:stretch>
        </p:blipFill>
        <p:spPr bwMode="auto">
          <a:xfrm>
            <a:off x="285720" y="3786190"/>
            <a:ext cx="4014965" cy="2705083"/>
          </a:xfrm>
          <a:prstGeom prst="rect">
            <a:avLst/>
          </a:prstGeom>
          <a:noFill/>
        </p:spPr>
      </p:pic>
      <p:sp>
        <p:nvSpPr>
          <p:cNvPr id="5" name="Прямоугольник 4"/>
          <p:cNvSpPr/>
          <p:nvPr/>
        </p:nvSpPr>
        <p:spPr>
          <a:xfrm>
            <a:off x="1214414" y="2571744"/>
            <a:ext cx="3159839"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На фронт</a:t>
            </a:r>
            <a:endParaRPr lang="ru-RU"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pravmir.ru/wp-content/uploads/2011/06/9f18e1f9b1a4efa7a62cf9d5119_prev-466x600.jpg"/>
          <p:cNvPicPr>
            <a:picLocks noChangeAspect="1" noChangeArrowheads="1"/>
          </p:cNvPicPr>
          <p:nvPr/>
        </p:nvPicPr>
        <p:blipFill>
          <a:blip r:embed="rId2"/>
          <a:srcRect/>
          <a:stretch>
            <a:fillRect/>
          </a:stretch>
        </p:blipFill>
        <p:spPr bwMode="auto">
          <a:xfrm>
            <a:off x="4143372" y="571480"/>
            <a:ext cx="4438650" cy="5715000"/>
          </a:xfrm>
          <a:prstGeom prst="rect">
            <a:avLst/>
          </a:prstGeom>
          <a:noFill/>
        </p:spPr>
      </p:pic>
      <p:sp>
        <p:nvSpPr>
          <p:cNvPr id="3" name="Прямоугольник 2"/>
          <p:cNvSpPr/>
          <p:nvPr/>
        </p:nvSpPr>
        <p:spPr>
          <a:xfrm>
            <a:off x="1142976" y="2357430"/>
            <a:ext cx="3000396" cy="1569660"/>
          </a:xfrm>
          <a:prstGeom prst="rect">
            <a:avLst/>
          </a:prstGeom>
        </p:spPr>
        <p:txBody>
          <a:bodyPr wrap="square">
            <a:spAutoFit/>
          </a:bodyPr>
          <a:lstStyle/>
          <a:p>
            <a:r>
              <a:rPr lang="ru-RU" sz="1600" dirty="0" smtClean="0"/>
              <a:t> За несколько дней до начала войны на границах количество перебежчиков  увеличивается в 25-30 раз. Это и мирные жители, и немецкие диверсанты.</a:t>
            </a:r>
            <a:endParaRPr lang="ru-RU" sz="1600" dirty="0"/>
          </a:p>
        </p:txBody>
      </p:sp>
      <p:sp>
        <p:nvSpPr>
          <p:cNvPr id="4" name="Прямоугольник 3"/>
          <p:cNvSpPr/>
          <p:nvPr/>
        </p:nvSpPr>
        <p:spPr>
          <a:xfrm>
            <a:off x="580996" y="4510094"/>
            <a:ext cx="3643338" cy="2062103"/>
          </a:xfrm>
          <a:prstGeom prst="rect">
            <a:avLst/>
          </a:prstGeom>
        </p:spPr>
        <p:txBody>
          <a:bodyPr wrap="square">
            <a:spAutoFit/>
          </a:bodyPr>
          <a:lstStyle/>
          <a:p>
            <a:r>
              <a:rPr lang="ru-RU" sz="1600" dirty="0" smtClean="0"/>
              <a:t>Советские пограничники в дозоре. Фотография интересна тем, что она была сделана для газеты на одной из застав на западной границе СССР 20 июня 1941 года, то есть за два дня до войны. Время съемки: 20.06.1941. Фото с сайта </a:t>
            </a:r>
            <a:r>
              <a:rPr lang="ru-RU" sz="1600" dirty="0" err="1" smtClean="0"/>
              <a:t>bosonogoe.ru</a:t>
            </a:r>
            <a:endParaRPr lang="ru-RU"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71802" y="428604"/>
            <a:ext cx="5643602" cy="5786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 3 часа 30 минут части Красной армии были атакованы немецкими войсками на всём протяжении границы. В ранний предрассветный час 22 июня 1941 года ночные наряды и дозоры </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hlinkClick r:id="rId7"/>
              </a:rPr>
              <a:t>пограничников</a:t>
            </a:r>
            <a:r>
              <a:rPr kumimoji="0" lang="ru-RU" sz="16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которые охраняли западный государственный рубеж Советской страны, заметили странное небесное явление. Там, впереди, за пограничной чертой, над захваченной гитлеровцами землей Польши, далеко, на западном крае чуть светлеющего предутреннего неба, среди уже потускневших звезд самой короткой летней ночи вдруг появились какие-то новые, невиданные звезды. Непривычно яркие и разноцветные, как огни фейерверка – то красные, то зеленые, – они не стояли неподвижно, но медленно и безостановочно плыли сюда, к востоку, прокладывая свой путь среди гаснущих ночных звезд. Они усеяли собой весь горизонт, сколько видел глаз, и вместе с их появлением оттуда, с запада, донесся рокот множества моторов.</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2540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Этот рокот быстро нарастал, заполняя собою все вокруг, и наконец разноцветные огоньки проплыли в небе над головой дозорных, пересекая невидимую линию воздушной границы. Сотни германских самолетов с зажженными бортовыми огнями стремительно вторглись в воздушное пространство Советского Союза.</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2540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1" name="Picture 7" descr="2"/>
          <p:cNvPicPr>
            <a:picLocks noChangeAspect="1" noChangeArrowheads="1"/>
          </p:cNvPicPr>
          <p:nvPr/>
        </p:nvPicPr>
        <p:blipFill>
          <a:blip r:embed="rId8" cstate="print"/>
          <a:srcRect/>
          <a:stretch>
            <a:fillRect/>
          </a:stretch>
        </p:blipFill>
        <p:spPr bwMode="auto">
          <a:xfrm>
            <a:off x="428596" y="4929198"/>
            <a:ext cx="2500330" cy="1500199"/>
          </a:xfrm>
          <a:prstGeom prst="rect">
            <a:avLst/>
          </a:prstGeom>
          <a:noFill/>
        </p:spPr>
      </p:pic>
    </p:spTree>
    <p:controls>
      <p:control spid="1026" name="DefaultOcx" r:id="rId2" imgW="914400" imgH="228600"/>
      <p:control spid="1027" name="HTMLHidden1" r:id="rId3" imgW="914400" imgH="228600"/>
      <p:control spid="1028" name="HTMLHidden2" r:id="rId4" imgW="914400" imgH="228600"/>
      <p:control spid="1029" name="HTMLHidden3" r:id="rId5" imgW="914400" imgH="228600"/>
    </p:controls>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mywebs.su/uploads/images/8/0/b/6/5/fecd4724d6.jpg"/>
          <p:cNvPicPr>
            <a:picLocks noChangeAspect="1" noChangeArrowheads="1"/>
          </p:cNvPicPr>
          <p:nvPr/>
        </p:nvPicPr>
        <p:blipFill>
          <a:blip r:embed="rId2"/>
          <a:srcRect/>
          <a:stretch>
            <a:fillRect/>
          </a:stretch>
        </p:blipFill>
        <p:spPr bwMode="auto">
          <a:xfrm>
            <a:off x="4286248" y="1571612"/>
            <a:ext cx="4391446" cy="3081332"/>
          </a:xfrm>
          <a:prstGeom prst="rect">
            <a:avLst/>
          </a:prstGeom>
          <a:noFill/>
        </p:spPr>
      </p:pic>
      <p:sp>
        <p:nvSpPr>
          <p:cNvPr id="3" name="Прямоугольник 2"/>
          <p:cNvSpPr/>
          <p:nvPr/>
        </p:nvSpPr>
        <p:spPr>
          <a:xfrm>
            <a:off x="3500430" y="571480"/>
            <a:ext cx="4572000" cy="1477328"/>
          </a:xfrm>
          <a:prstGeom prst="rect">
            <a:avLst/>
          </a:prstGeom>
        </p:spPr>
        <p:txBody>
          <a:bodyPr>
            <a:spAutoFit/>
          </a:bodyPr>
          <a:lstStyle/>
          <a:p>
            <a:r>
              <a:rPr lang="ru-RU" dirty="0" smtClean="0"/>
              <a:t>Войска фашистской Германии переходят пограничную реку. Место съемки не установлено, 22 июня 1941 г.</a:t>
            </a:r>
            <a:br>
              <a:rPr lang="ru-RU" dirty="0" smtClean="0"/>
            </a:br>
            <a:r>
              <a:rPr lang="ru-RU" dirty="0" smtClean="0"/>
              <a:t/>
            </a:r>
            <a:br>
              <a:rPr lang="ru-RU" dirty="0" smtClean="0"/>
            </a:br>
            <a:endParaRPr lang="ru-RU" dirty="0"/>
          </a:p>
        </p:txBody>
      </p:sp>
      <p:pic>
        <p:nvPicPr>
          <p:cNvPr id="24580" name="Picture 4" descr="http://www.pravmir.ru/wp-content/uploads/2011/06/7427cfdff411c3ea2490e1c81e1_prev.jpg"/>
          <p:cNvPicPr>
            <a:picLocks noChangeAspect="1" noChangeArrowheads="1"/>
          </p:cNvPicPr>
          <p:nvPr/>
        </p:nvPicPr>
        <p:blipFill>
          <a:blip r:embed="rId3"/>
          <a:srcRect/>
          <a:stretch>
            <a:fillRect/>
          </a:stretch>
        </p:blipFill>
        <p:spPr bwMode="auto">
          <a:xfrm>
            <a:off x="1142976" y="2357430"/>
            <a:ext cx="3000363" cy="4062387"/>
          </a:xfrm>
          <a:prstGeom prst="rect">
            <a:avLst/>
          </a:prstGeom>
          <a:noFill/>
        </p:spPr>
      </p:pic>
      <p:sp>
        <p:nvSpPr>
          <p:cNvPr id="5" name="Прямоугольник 4"/>
          <p:cNvSpPr/>
          <p:nvPr/>
        </p:nvSpPr>
        <p:spPr>
          <a:xfrm>
            <a:off x="4214810" y="5143512"/>
            <a:ext cx="4572000" cy="923330"/>
          </a:xfrm>
          <a:prstGeom prst="rect">
            <a:avLst/>
          </a:prstGeom>
        </p:spPr>
        <p:txBody>
          <a:bodyPr>
            <a:spAutoFit/>
          </a:bodyPr>
          <a:lstStyle/>
          <a:p>
            <a:r>
              <a:rPr lang="ru-RU" dirty="0" smtClean="0"/>
              <a:t>Немецкие солдаты пересекают государственную границу СССР. Время съемки: 22.06.1941.</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214282" y="142852"/>
            <a:ext cx="8786813" cy="461963"/>
          </a:xfrm>
          <a:prstGeom prst="rect">
            <a:avLst/>
          </a:prstGeom>
          <a:noFill/>
          <a:ln w="9525">
            <a:noFill/>
            <a:miter lim="800000"/>
            <a:headEnd/>
            <a:tailEnd/>
          </a:ln>
        </p:spPr>
        <p:txBody>
          <a:bodyPr>
            <a:spAutoFit/>
          </a:bodyPr>
          <a:lstStyle/>
          <a:p>
            <a:pPr algn="ctr"/>
            <a:r>
              <a:rPr lang="ru-RU" sz="2400" b="1" i="1" dirty="0">
                <a:solidFill>
                  <a:srgbClr val="C00000"/>
                </a:solidFill>
              </a:rPr>
              <a:t>Первой приняла на себя удар Брестская </a:t>
            </a:r>
            <a:r>
              <a:rPr lang="ru-RU" sz="2400" b="1" i="1" dirty="0" smtClean="0">
                <a:solidFill>
                  <a:srgbClr val="C00000"/>
                </a:solidFill>
              </a:rPr>
              <a:t>крепость</a:t>
            </a:r>
            <a:endParaRPr lang="ru-RU" sz="2400" b="1" i="1" dirty="0">
              <a:solidFill>
                <a:srgbClr val="C00000"/>
              </a:solidFill>
            </a:endParaRPr>
          </a:p>
        </p:txBody>
      </p:sp>
      <p:pic>
        <p:nvPicPr>
          <p:cNvPr id="21507" name="Рисунок 2" descr="bb1b402b3defe32518bc1c9fa0050b37.jpg"/>
          <p:cNvPicPr>
            <a:picLocks noChangeAspect="1"/>
          </p:cNvPicPr>
          <p:nvPr/>
        </p:nvPicPr>
        <p:blipFill>
          <a:blip r:embed="rId2"/>
          <a:srcRect/>
          <a:stretch>
            <a:fillRect/>
          </a:stretch>
        </p:blipFill>
        <p:spPr bwMode="auto">
          <a:xfrm>
            <a:off x="5143504" y="642918"/>
            <a:ext cx="3695593" cy="2768599"/>
          </a:xfrm>
          <a:prstGeom prst="rect">
            <a:avLst/>
          </a:prstGeom>
          <a:noFill/>
          <a:ln w="9525">
            <a:noFill/>
            <a:miter lim="800000"/>
            <a:headEnd/>
            <a:tailEnd/>
          </a:ln>
        </p:spPr>
      </p:pic>
      <p:pic>
        <p:nvPicPr>
          <p:cNvPr id="21508" name="Рисунок 3" descr="04-5s.jpg"/>
          <p:cNvPicPr>
            <a:picLocks noChangeAspect="1"/>
          </p:cNvPicPr>
          <p:nvPr/>
        </p:nvPicPr>
        <p:blipFill>
          <a:blip r:embed="rId3"/>
          <a:srcRect/>
          <a:stretch>
            <a:fillRect/>
          </a:stretch>
        </p:blipFill>
        <p:spPr bwMode="auto">
          <a:xfrm>
            <a:off x="3071802" y="785794"/>
            <a:ext cx="2000264" cy="1686417"/>
          </a:xfrm>
          <a:prstGeom prst="rect">
            <a:avLst/>
          </a:prstGeom>
          <a:noFill/>
          <a:ln w="9525">
            <a:noFill/>
            <a:miter lim="800000"/>
            <a:headEnd/>
            <a:tailEnd/>
          </a:ln>
        </p:spPr>
      </p:pic>
      <p:pic>
        <p:nvPicPr>
          <p:cNvPr id="21509" name="Рисунок 4" descr="8-1.jpg"/>
          <p:cNvPicPr>
            <a:picLocks noChangeAspect="1"/>
          </p:cNvPicPr>
          <p:nvPr/>
        </p:nvPicPr>
        <p:blipFill>
          <a:blip r:embed="rId4"/>
          <a:srcRect/>
          <a:stretch>
            <a:fillRect/>
          </a:stretch>
        </p:blipFill>
        <p:spPr bwMode="auto">
          <a:xfrm>
            <a:off x="1428728" y="4572008"/>
            <a:ext cx="3643338" cy="1947230"/>
          </a:xfrm>
          <a:prstGeom prst="rect">
            <a:avLst/>
          </a:prstGeom>
          <a:noFill/>
          <a:ln w="9525">
            <a:noFill/>
            <a:miter lim="800000"/>
            <a:headEnd/>
            <a:tailEnd/>
          </a:ln>
        </p:spPr>
      </p:pic>
      <p:pic>
        <p:nvPicPr>
          <p:cNvPr id="21510" name="Рисунок 5" descr="08.jpg"/>
          <p:cNvPicPr>
            <a:picLocks noChangeAspect="1"/>
          </p:cNvPicPr>
          <p:nvPr/>
        </p:nvPicPr>
        <p:blipFill>
          <a:blip r:embed="rId5"/>
          <a:srcRect/>
          <a:stretch>
            <a:fillRect/>
          </a:stretch>
        </p:blipFill>
        <p:spPr bwMode="auto">
          <a:xfrm>
            <a:off x="3000364" y="2857496"/>
            <a:ext cx="2238074" cy="1339282"/>
          </a:xfrm>
          <a:prstGeom prst="rect">
            <a:avLst/>
          </a:prstGeom>
          <a:noFill/>
          <a:ln w="9525">
            <a:noFill/>
            <a:miter lim="800000"/>
            <a:headEnd/>
            <a:tailEnd/>
          </a:ln>
        </p:spPr>
      </p:pic>
      <p:pic>
        <p:nvPicPr>
          <p:cNvPr id="21511" name="Рисунок 7" descr="brest9.jpg"/>
          <p:cNvPicPr>
            <a:picLocks noChangeAspect="1"/>
          </p:cNvPicPr>
          <p:nvPr/>
        </p:nvPicPr>
        <p:blipFill>
          <a:blip r:embed="rId6"/>
          <a:srcRect/>
          <a:stretch>
            <a:fillRect/>
          </a:stretch>
        </p:blipFill>
        <p:spPr bwMode="auto">
          <a:xfrm>
            <a:off x="5286380" y="3500438"/>
            <a:ext cx="3523166" cy="3000374"/>
          </a:xfrm>
          <a:prstGeom prst="rect">
            <a:avLst/>
          </a:prstGeom>
          <a:noFill/>
          <a:ln w="9525">
            <a:noFill/>
            <a:miter lim="800000"/>
            <a:headEnd/>
            <a:tailEnd/>
          </a:ln>
        </p:spPr>
      </p:pic>
      <p:pic>
        <p:nvPicPr>
          <p:cNvPr id="21513" name="Рисунок 9" descr="i0091rp.jpg"/>
          <p:cNvPicPr>
            <a:picLocks noChangeAspect="1"/>
          </p:cNvPicPr>
          <p:nvPr/>
        </p:nvPicPr>
        <p:blipFill>
          <a:blip r:embed="rId7"/>
          <a:srcRect/>
          <a:stretch>
            <a:fillRect/>
          </a:stretch>
        </p:blipFill>
        <p:spPr bwMode="auto">
          <a:xfrm>
            <a:off x="285720" y="571480"/>
            <a:ext cx="2714644" cy="394299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mg15.nnm.ru/f/7/6/5/b/b06f0cb8678948f907eba8435df.jpg"/>
          <p:cNvPicPr>
            <a:picLocks noChangeAspect="1" noChangeArrowheads="1"/>
          </p:cNvPicPr>
          <p:nvPr/>
        </p:nvPicPr>
        <p:blipFill>
          <a:blip r:embed="rId2"/>
          <a:srcRect/>
          <a:stretch>
            <a:fillRect/>
          </a:stretch>
        </p:blipFill>
        <p:spPr bwMode="auto">
          <a:xfrm>
            <a:off x="4786314" y="1142984"/>
            <a:ext cx="3735539" cy="2757507"/>
          </a:xfrm>
          <a:prstGeom prst="rect">
            <a:avLst/>
          </a:prstGeom>
          <a:noFill/>
        </p:spPr>
      </p:pic>
      <p:pic>
        <p:nvPicPr>
          <p:cNvPr id="20484" name="Picture 4" descr="http://mywebs.su/uploads/images/e/7/c/c/5/e4b2bd67b7.jpg"/>
          <p:cNvPicPr>
            <a:picLocks noChangeAspect="1" noChangeArrowheads="1"/>
          </p:cNvPicPr>
          <p:nvPr/>
        </p:nvPicPr>
        <p:blipFill>
          <a:blip r:embed="rId3"/>
          <a:srcRect/>
          <a:stretch>
            <a:fillRect/>
          </a:stretch>
        </p:blipFill>
        <p:spPr bwMode="auto">
          <a:xfrm>
            <a:off x="857224" y="3795715"/>
            <a:ext cx="3643338" cy="2671782"/>
          </a:xfrm>
          <a:prstGeom prst="rect">
            <a:avLst/>
          </a:prstGeom>
          <a:noFill/>
        </p:spPr>
      </p:pic>
      <p:sp>
        <p:nvSpPr>
          <p:cNvPr id="7" name="Прямоугольник 6"/>
          <p:cNvSpPr/>
          <p:nvPr/>
        </p:nvSpPr>
        <p:spPr>
          <a:xfrm>
            <a:off x="4714876" y="4000504"/>
            <a:ext cx="4286280" cy="1138773"/>
          </a:xfrm>
          <a:prstGeom prst="rect">
            <a:avLst/>
          </a:prstGeom>
        </p:spPr>
        <p:txBody>
          <a:bodyPr wrap="square">
            <a:spAutoFit/>
          </a:bodyPr>
          <a:lstStyle/>
          <a:p>
            <a:r>
              <a:rPr lang="ru-RU" sz="1600" dirty="0" smtClean="0"/>
              <a:t>Немецко-фашистские войска ведут бой у стен Брестской крепости. Брест, 1941 г.</a:t>
            </a:r>
            <a:br>
              <a:rPr lang="ru-RU" sz="1600" dirty="0" smtClean="0"/>
            </a:br>
            <a:r>
              <a:rPr lang="ru-RU" dirty="0" smtClean="0"/>
              <a:t/>
            </a:r>
            <a:br>
              <a:rPr lang="ru-RU" dirty="0" smtClean="0"/>
            </a:br>
            <a:endParaRPr lang="ru-RU" dirty="0"/>
          </a:p>
        </p:txBody>
      </p:sp>
      <p:sp>
        <p:nvSpPr>
          <p:cNvPr id="8" name="Прямоугольник 7"/>
          <p:cNvSpPr/>
          <p:nvPr/>
        </p:nvSpPr>
        <p:spPr>
          <a:xfrm>
            <a:off x="3286116" y="285728"/>
            <a:ext cx="5214974" cy="1107996"/>
          </a:xfrm>
          <a:prstGeom prst="rect">
            <a:avLst/>
          </a:prstGeom>
        </p:spPr>
        <p:txBody>
          <a:bodyPr wrap="square">
            <a:spAutoFit/>
          </a:bodyPr>
          <a:lstStyle/>
          <a:p>
            <a:pPr algn="ctr"/>
            <a:r>
              <a:rPr lang="ru-RU" dirty="0" smtClean="0"/>
              <a:t> </a:t>
            </a:r>
            <a:r>
              <a:rPr lang="ru-RU" sz="2400" b="1" i="1" dirty="0" smtClean="0">
                <a:solidFill>
                  <a:srgbClr val="C00000"/>
                </a:solidFill>
                <a:latin typeface="Times New Roman" pitchFamily="18" charset="0"/>
                <a:cs typeface="Times New Roman" pitchFamily="18" charset="0"/>
              </a:rPr>
              <a:t>Для пограничников война началась 22 июня ровно в 4 часа утра</a:t>
            </a:r>
            <a:r>
              <a:rPr lang="ru-RU" dirty="0" smtClean="0"/>
              <a:t/>
            </a:r>
            <a:br>
              <a:rPr lang="ru-RU" dirty="0" smtClean="0"/>
            </a:br>
            <a:endParaRPr lang="ru-RU" dirty="0"/>
          </a:p>
        </p:txBody>
      </p:sp>
      <p:sp>
        <p:nvSpPr>
          <p:cNvPr id="9" name="Прямоугольник 8"/>
          <p:cNvSpPr/>
          <p:nvPr/>
        </p:nvSpPr>
        <p:spPr>
          <a:xfrm>
            <a:off x="4572000" y="4929198"/>
            <a:ext cx="4286280" cy="1323439"/>
          </a:xfrm>
          <a:prstGeom prst="rect">
            <a:avLst/>
          </a:prstGeom>
        </p:spPr>
        <p:txBody>
          <a:bodyPr wrap="square">
            <a:spAutoFit/>
          </a:bodyPr>
          <a:lstStyle/>
          <a:p>
            <a:r>
              <a:rPr lang="ru-RU" sz="1600" dirty="0" smtClean="0"/>
              <a:t>После провала внезапного захвата Брестской крепости немцам пришлось окапываться. Фото сделано на Северном, либо Южном острове. Время съемки: 22.06.1941.</a:t>
            </a:r>
            <a:endParaRPr lang="ru-RU"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артинка">
            <a:hlinkClick r:id="rId2" tgtFrame="_blank" tooltip="&quot;оригинальный размер&quot;"/>
          </p:cNvPr>
          <p:cNvPicPr/>
          <p:nvPr/>
        </p:nvPicPr>
        <p:blipFill>
          <a:blip r:embed="rId3" r:link="rId4"/>
          <a:srcRect/>
          <a:stretch>
            <a:fillRect/>
          </a:stretch>
        </p:blipFill>
        <p:spPr bwMode="auto">
          <a:xfrm>
            <a:off x="3428992" y="285728"/>
            <a:ext cx="5405436" cy="3857652"/>
          </a:xfrm>
          <a:prstGeom prst="rect">
            <a:avLst/>
          </a:prstGeom>
          <a:noFill/>
          <a:ln w="9525">
            <a:noFill/>
            <a:miter lim="800000"/>
            <a:headEnd/>
            <a:tailEnd/>
          </a:ln>
        </p:spPr>
      </p:pic>
      <p:sp>
        <p:nvSpPr>
          <p:cNvPr id="1025" name="Rectangle 1"/>
          <p:cNvSpPr>
            <a:spLocks noChangeArrowheads="1"/>
          </p:cNvSpPr>
          <p:nvPr/>
        </p:nvSpPr>
        <p:spPr bwMode="auto">
          <a:xfrm>
            <a:off x="1000100" y="4134177"/>
            <a:ext cx="721523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ru-RU" sz="1600" b="1" i="0" u="none" strike="noStrike" cap="none" normalizeH="0" baseline="0" dirty="0" smtClean="0">
                <a:ln>
                  <a:noFill/>
                </a:ln>
                <a:solidFill>
                  <a:schemeClr val="tx2"/>
                </a:solidFill>
                <a:effectLst/>
                <a:latin typeface="Tahoma" pitchFamily="34" charset="0"/>
                <a:ea typeface="Times New Roman" pitchFamily="18" charset="0"/>
                <a:cs typeface="Tahoma" pitchFamily="34" charset="0"/>
              </a:rPr>
              <a:t>Первые бои</a:t>
            </a:r>
            <a:endParaRPr kumimoji="0" lang="ru-RU" sz="1600" b="1" i="0" u="none" strike="noStrike" cap="none" normalizeH="0" baseline="0" dirty="0" smtClean="0">
              <a:ln>
                <a:noFill/>
              </a:ln>
              <a:solidFill>
                <a:schemeClr val="tx2"/>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ru-RU"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Ночь с 21 на 22 июня 1941 года. Темнота. Туман. Тишина. Но тишина тревожна. Пограничники осторожно прислушиваются. На противоположном берегу Буга гитлеровские войска заканчивают последние приготовления. Наводятся тысячи пушек, к самолетам подвешиваются бомбы, заправляются горючих танки. Приближается время </a:t>
            </a:r>
            <a:r>
              <a:rPr kumimoji="0" lang="ru-RU" sz="1600" b="1" i="0" u="none" strike="noStrike" cap="none" normalizeH="0" baseline="0" dirty="0" smtClean="0">
                <a:ln>
                  <a:noFill/>
                </a:ln>
                <a:solidFill>
                  <a:schemeClr val="tx1"/>
                </a:solidFill>
                <a:effectLst/>
                <a:latin typeface="Calibri"/>
                <a:ea typeface="Times New Roman" pitchFamily="18" charset="0"/>
                <a:cs typeface="Tahoma" pitchFamily="34" charset="0"/>
              </a:rPr>
              <a:t>«</a:t>
            </a:r>
            <a:r>
              <a:rPr kumimoji="0" lang="ru-RU"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X</a:t>
            </a:r>
            <a:r>
              <a:rPr kumimoji="0" lang="ru-RU" sz="1600" b="1" i="0" u="none" strike="noStrike" cap="none" normalizeH="0" baseline="0" dirty="0" smtClean="0">
                <a:ln>
                  <a:noFill/>
                </a:ln>
                <a:solidFill>
                  <a:schemeClr val="tx1"/>
                </a:solidFill>
                <a:effectLst/>
                <a:latin typeface="Calibri"/>
                <a:ea typeface="Times New Roman" pitchFamily="18" charset="0"/>
                <a:cs typeface="Tahoma" pitchFamily="34" charset="0"/>
              </a:rPr>
              <a:t>»</a:t>
            </a:r>
            <a:r>
              <a:rPr kumimoji="0" lang="ru-RU"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ru-RU" sz="1600" b="1" i="0" u="none" strike="noStrike" cap="none" normalizeH="0" baseline="0" dirty="0" smtClean="0">
                <a:ln>
                  <a:noFill/>
                </a:ln>
                <a:solidFill>
                  <a:schemeClr val="tx1"/>
                </a:solidFill>
                <a:effectLst/>
                <a:latin typeface="Calibri"/>
                <a:ea typeface="Times New Roman" pitchFamily="18" charset="0"/>
                <a:cs typeface="Tahoma" pitchFamily="34" charset="0"/>
              </a:rPr>
              <a:t>—</a:t>
            </a:r>
            <a:r>
              <a:rPr kumimoji="0" lang="ru-RU"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3.15 (4.15 по московскому времени)... Грохот. Взрывы. Дым пожаров. Крики раненных, плач женщин и детей. Стон самой земли...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descr="http://9may.ru/images/empty.gif"/>
          <p:cNvPicPr>
            <a:picLocks noChangeAspect="1" noChangeArrowheads="1"/>
          </p:cNvPicPr>
          <p:nvPr/>
        </p:nvPicPr>
        <p:blipFill>
          <a:blip r:embed="rId2"/>
          <a:srcRect/>
          <a:stretch>
            <a:fillRect/>
          </a:stretch>
        </p:blipFill>
        <p:spPr bwMode="auto">
          <a:xfrm>
            <a:off x="0" y="0"/>
            <a:ext cx="257175" cy="476250"/>
          </a:xfrm>
          <a:prstGeom prst="rect">
            <a:avLst/>
          </a:prstGeom>
          <a:noFill/>
        </p:spPr>
      </p:pic>
      <p:pic>
        <p:nvPicPr>
          <p:cNvPr id="27650" name="Picture 2" descr="http://9may.ru/images/empty.gif"/>
          <p:cNvPicPr>
            <a:picLocks noChangeAspect="1" noChangeArrowheads="1"/>
          </p:cNvPicPr>
          <p:nvPr/>
        </p:nvPicPr>
        <p:blipFill>
          <a:blip r:embed="rId2"/>
          <a:srcRect/>
          <a:stretch>
            <a:fillRect/>
          </a:stretch>
        </p:blipFill>
        <p:spPr bwMode="auto">
          <a:xfrm>
            <a:off x="0" y="0"/>
            <a:ext cx="571500" cy="476250"/>
          </a:xfrm>
          <a:prstGeom prst="rect">
            <a:avLst/>
          </a:prstGeom>
          <a:noFill/>
        </p:spPr>
      </p:pic>
      <p:sp>
        <p:nvSpPr>
          <p:cNvPr id="6" name="Прямоугольник 5"/>
          <p:cNvSpPr/>
          <p:nvPr/>
        </p:nvSpPr>
        <p:spPr>
          <a:xfrm>
            <a:off x="2000232" y="2428868"/>
            <a:ext cx="6143668" cy="3754874"/>
          </a:xfrm>
          <a:prstGeom prst="rect">
            <a:avLst/>
          </a:prstGeom>
        </p:spPr>
        <p:txBody>
          <a:bodyPr wrap="square">
            <a:spAutoFit/>
          </a:bodyPr>
          <a:lstStyle/>
          <a:p>
            <a:r>
              <a:rPr lang="ru-RU" sz="1400" dirty="0" smtClean="0"/>
              <a:t/>
            </a:r>
            <a:br>
              <a:rPr lang="ru-RU" sz="1400" dirty="0" smtClean="0"/>
            </a:br>
            <a:r>
              <a:rPr lang="ru-RU" sz="1400" b="1" dirty="0" smtClean="0"/>
              <a:t>за 22.VI. — 1941 года </a:t>
            </a:r>
          </a:p>
          <a:p>
            <a:pPr algn="just"/>
            <a:r>
              <a:rPr lang="ru-RU" sz="1400" dirty="0" smtClean="0"/>
              <a:t>С рассветом 22 июня 1941 года регулярные войска германской армии атаковали наши пограничные части на фронте от БАЛТИЙСКОГО до ЧЁРНОГО моря и в течение первой половины дня сдерживались ими. Во второй половине дня германские войска встретились с передовыми частями полевых войск Красной Армии. После ожесточённых боёв противник был отбит с большими потерями. Только в ГРОДНЕНСКОМ и КРИСТЫНОПОЛЬСКОМ направлениях противнику удалось достичь незначительных тактических успехов и занять местечки КАЛЬВАРИЯ, СТОЯНУВ и ЦЕХАНОВЕЦ (первые два в 15 км. и последнее в 10 км. от границы).</a:t>
            </a:r>
          </a:p>
          <a:p>
            <a:pPr algn="just"/>
            <a:r>
              <a:rPr lang="ru-RU" sz="1400" dirty="0" smtClean="0"/>
              <a:t>Авиация противника атаковала ряд наших аэродромов и населённых пунктов, но всюду встретила решительный отпор наших истребителей и зенитной артиллерии, наносивших большие потери противнику. Нами сбито 65 самолётов противника.</a:t>
            </a:r>
          </a:p>
          <a:p>
            <a:pPr algn="just"/>
            <a:r>
              <a:rPr lang="ru-RU" sz="1400" i="1" dirty="0" smtClean="0"/>
              <a:t>                                                                            из фондов "РИА Новости"</a:t>
            </a:r>
            <a:endParaRPr lang="ru-RU" sz="1400" dirty="0"/>
          </a:p>
        </p:txBody>
      </p:sp>
      <p:sp>
        <p:nvSpPr>
          <p:cNvPr id="7" name="Прямоугольник 6"/>
          <p:cNvSpPr/>
          <p:nvPr/>
        </p:nvSpPr>
        <p:spPr>
          <a:xfrm>
            <a:off x="3000364" y="1000108"/>
            <a:ext cx="5786478" cy="830997"/>
          </a:xfrm>
          <a:prstGeom prst="rect">
            <a:avLst/>
          </a:prstGeom>
        </p:spPr>
        <p:txBody>
          <a:bodyPr wrap="square">
            <a:spAutoFit/>
          </a:bodyPr>
          <a:lstStyle/>
          <a:p>
            <a:pPr algn="ctr"/>
            <a:r>
              <a:rPr lang="ru-RU" sz="2400" dirty="0" smtClean="0">
                <a:solidFill>
                  <a:srgbClr val="C00000"/>
                </a:solidFill>
              </a:rPr>
              <a:t> </a:t>
            </a:r>
            <a:r>
              <a:rPr lang="ru-RU" sz="2400" b="1" dirty="0" smtClean="0">
                <a:solidFill>
                  <a:srgbClr val="C00000"/>
                </a:solidFill>
              </a:rPr>
              <a:t>ПЕРВАЯ СВОДКА ГЛАВНОГО КОМАНДОВАНИЯ КРАСНОЙ АРМИИ </a:t>
            </a:r>
            <a:endParaRPr lang="ru-RU" sz="2400" b="1"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1538" y="2500306"/>
            <a:ext cx="7612533"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22 июня- День памяти и скорби</a:t>
            </a:r>
            <a:endPar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Без названия">
            <a:hlinkClick r:id="rId2" tooltip="Без названия"/>
          </p:cNvPr>
          <p:cNvPicPr>
            <a:picLocks noChangeAspect="1" noChangeArrowheads="1"/>
          </p:cNvPicPr>
          <p:nvPr/>
        </p:nvPicPr>
        <p:blipFill>
          <a:blip r:embed="rId3"/>
          <a:srcRect/>
          <a:stretch>
            <a:fillRect/>
          </a:stretch>
        </p:blipFill>
        <p:spPr bwMode="auto">
          <a:xfrm>
            <a:off x="2786050" y="3214686"/>
            <a:ext cx="4219575" cy="3162301"/>
          </a:xfrm>
          <a:prstGeom prst="rect">
            <a:avLst/>
          </a:prstGeom>
          <a:noFill/>
        </p:spPr>
      </p:pic>
      <p:sp>
        <p:nvSpPr>
          <p:cNvPr id="5" name="Прямоугольник 4"/>
          <p:cNvSpPr/>
          <p:nvPr/>
        </p:nvSpPr>
        <p:spPr>
          <a:xfrm>
            <a:off x="3714744" y="357166"/>
            <a:ext cx="4572000" cy="2246769"/>
          </a:xfrm>
          <a:prstGeom prst="rect">
            <a:avLst/>
          </a:prstGeom>
        </p:spPr>
        <p:txBody>
          <a:bodyPr>
            <a:spAutoFit/>
          </a:bodyPr>
          <a:lstStyle/>
          <a:p>
            <a:r>
              <a:rPr lang="ru-RU" sz="1400" b="1" i="1" dirty="0" smtClean="0">
                <a:solidFill>
                  <a:srgbClr val="C00000"/>
                </a:solidFill>
              </a:rPr>
              <a:t>Склоните головы, зажгите свечи.</a:t>
            </a:r>
            <a:br>
              <a:rPr lang="ru-RU" sz="1400" b="1" i="1" dirty="0" smtClean="0">
                <a:solidFill>
                  <a:srgbClr val="C00000"/>
                </a:solidFill>
              </a:rPr>
            </a:br>
            <a:r>
              <a:rPr lang="ru-RU" sz="1400" b="1" i="1" dirty="0" smtClean="0">
                <a:solidFill>
                  <a:srgbClr val="C00000"/>
                </a:solidFill>
              </a:rPr>
              <a:t>В молчании колени преклоните:</a:t>
            </a:r>
            <a:br>
              <a:rPr lang="ru-RU" sz="1400" b="1" i="1" dirty="0" smtClean="0">
                <a:solidFill>
                  <a:srgbClr val="C00000"/>
                </a:solidFill>
              </a:rPr>
            </a:br>
            <a:r>
              <a:rPr lang="ru-RU" sz="1400" b="1" i="1" dirty="0" smtClean="0">
                <a:solidFill>
                  <a:srgbClr val="C00000"/>
                </a:solidFill>
              </a:rPr>
              <a:t>И в память тех, кто принял тяжкий груз на плечи,</a:t>
            </a:r>
            <a:br>
              <a:rPr lang="ru-RU" sz="1400" b="1" i="1" dirty="0" smtClean="0">
                <a:solidFill>
                  <a:srgbClr val="C00000"/>
                </a:solidFill>
              </a:rPr>
            </a:br>
            <a:r>
              <a:rPr lang="ru-RU" sz="1400" b="1" i="1" dirty="0" smtClean="0">
                <a:solidFill>
                  <a:srgbClr val="C00000"/>
                </a:solidFill>
              </a:rPr>
              <a:t>Сегодня на минуточку замрите.</a:t>
            </a:r>
            <a:br>
              <a:rPr lang="ru-RU" sz="1400" b="1" i="1" dirty="0" smtClean="0">
                <a:solidFill>
                  <a:srgbClr val="C00000"/>
                </a:solidFill>
              </a:rPr>
            </a:br>
            <a:r>
              <a:rPr lang="ru-RU" sz="1400" b="1" i="1" dirty="0" smtClean="0">
                <a:solidFill>
                  <a:srgbClr val="C00000"/>
                </a:solidFill>
              </a:rPr>
              <a:t>Мы станем вспоминать их поименно,</a:t>
            </a:r>
            <a:br>
              <a:rPr lang="ru-RU" sz="1400" b="1" i="1" dirty="0" smtClean="0">
                <a:solidFill>
                  <a:srgbClr val="C00000"/>
                </a:solidFill>
              </a:rPr>
            </a:br>
            <a:r>
              <a:rPr lang="ru-RU" sz="1400" b="1" i="1" dirty="0" smtClean="0">
                <a:solidFill>
                  <a:srgbClr val="C00000"/>
                </a:solidFill>
              </a:rPr>
              <a:t>Их подвигом гордиться будем мы.</a:t>
            </a:r>
            <a:br>
              <a:rPr lang="ru-RU" sz="1400" b="1" i="1" dirty="0" smtClean="0">
                <a:solidFill>
                  <a:srgbClr val="C00000"/>
                </a:solidFill>
              </a:rPr>
            </a:br>
            <a:r>
              <a:rPr lang="ru-RU" sz="1400" b="1" i="1" dirty="0" smtClean="0">
                <a:solidFill>
                  <a:srgbClr val="C00000"/>
                </a:solidFill>
              </a:rPr>
              <a:t>Пусть больше никогда на город сонный</a:t>
            </a:r>
            <a:br>
              <a:rPr lang="ru-RU" sz="1400" b="1" i="1" dirty="0" smtClean="0">
                <a:solidFill>
                  <a:srgbClr val="C00000"/>
                </a:solidFill>
              </a:rPr>
            </a:br>
            <a:r>
              <a:rPr lang="ru-RU" sz="1400" b="1" i="1" dirty="0" smtClean="0">
                <a:solidFill>
                  <a:srgbClr val="C00000"/>
                </a:solidFill>
              </a:rPr>
              <a:t>Не бросит тень свою крыло войны!</a:t>
            </a:r>
          </a:p>
          <a:p>
            <a:r>
              <a:rPr lang="ru-RU" sz="1200" b="1" i="1" dirty="0" smtClean="0">
                <a:solidFill>
                  <a:srgbClr val="C00000"/>
                </a:solidFill>
              </a:rPr>
              <a:t>                                                                  </a:t>
            </a:r>
            <a:r>
              <a:rPr lang="ru-RU" sz="1200" b="1" i="1" dirty="0" err="1" smtClean="0">
                <a:solidFill>
                  <a:srgbClr val="C00000"/>
                </a:solidFill>
              </a:rPr>
              <a:t>Сердариди</a:t>
            </a:r>
            <a:r>
              <a:rPr lang="ru-RU" sz="1200" b="1" i="1" dirty="0" smtClean="0">
                <a:solidFill>
                  <a:srgbClr val="C00000"/>
                </a:solidFill>
              </a:rPr>
              <a:t> Ольга</a:t>
            </a:r>
            <a:endParaRPr lang="ru-RU" sz="1200" b="1" i="1" dirty="0">
              <a:solidFill>
                <a:srgbClr val="C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User\Desktop\шаблоны ВОВ\19-1[1].jpg"/>
          <p:cNvPicPr>
            <a:picLocks noChangeAspect="1" noChangeArrowheads="1"/>
          </p:cNvPicPr>
          <p:nvPr/>
        </p:nvPicPr>
        <p:blipFill>
          <a:blip r:embed="rId2"/>
          <a:srcRect/>
          <a:stretch>
            <a:fillRect/>
          </a:stretch>
        </p:blipFill>
        <p:spPr bwMode="auto">
          <a:xfrm>
            <a:off x="2786050" y="2786058"/>
            <a:ext cx="2105435" cy="2966701"/>
          </a:xfrm>
          <a:prstGeom prst="rect">
            <a:avLst/>
          </a:prstGeom>
          <a:noFill/>
        </p:spPr>
      </p:pic>
      <p:pic>
        <p:nvPicPr>
          <p:cNvPr id="22531" name="Picture 3" descr="C:\Users\User\Desktop\шаблоны ВОВ\19-2[1].jpg"/>
          <p:cNvPicPr>
            <a:picLocks noChangeAspect="1" noChangeArrowheads="1"/>
          </p:cNvPicPr>
          <p:nvPr/>
        </p:nvPicPr>
        <p:blipFill>
          <a:blip r:embed="rId3"/>
          <a:srcRect/>
          <a:stretch>
            <a:fillRect/>
          </a:stretch>
        </p:blipFill>
        <p:spPr bwMode="auto">
          <a:xfrm>
            <a:off x="785786" y="3643314"/>
            <a:ext cx="1857387" cy="2898539"/>
          </a:xfrm>
          <a:prstGeom prst="rect">
            <a:avLst/>
          </a:prstGeom>
          <a:noFill/>
        </p:spPr>
      </p:pic>
      <p:pic>
        <p:nvPicPr>
          <p:cNvPr id="22532" name="Picture 4" descr="C:\Users\User\Desktop\шаблоны ВОВ\19-3[1].jpg"/>
          <p:cNvPicPr>
            <a:picLocks noChangeAspect="1" noChangeArrowheads="1"/>
          </p:cNvPicPr>
          <p:nvPr/>
        </p:nvPicPr>
        <p:blipFill>
          <a:blip r:embed="rId4"/>
          <a:srcRect t="2605" r="8131"/>
          <a:stretch>
            <a:fillRect/>
          </a:stretch>
        </p:blipFill>
        <p:spPr bwMode="auto">
          <a:xfrm>
            <a:off x="7000892" y="3714752"/>
            <a:ext cx="1664929" cy="2576204"/>
          </a:xfrm>
          <a:prstGeom prst="rect">
            <a:avLst/>
          </a:prstGeom>
          <a:noFill/>
        </p:spPr>
      </p:pic>
      <p:pic>
        <p:nvPicPr>
          <p:cNvPr id="22533" name="Picture 5" descr="C:\Users\User\Desktop\шаблоны ВОВ\19-4[1].jpg"/>
          <p:cNvPicPr>
            <a:picLocks noChangeAspect="1" noChangeArrowheads="1"/>
          </p:cNvPicPr>
          <p:nvPr/>
        </p:nvPicPr>
        <p:blipFill>
          <a:blip r:embed="rId5"/>
          <a:srcRect/>
          <a:stretch>
            <a:fillRect/>
          </a:stretch>
        </p:blipFill>
        <p:spPr bwMode="auto">
          <a:xfrm>
            <a:off x="6929454" y="500042"/>
            <a:ext cx="1749659" cy="2419623"/>
          </a:xfrm>
          <a:prstGeom prst="rect">
            <a:avLst/>
          </a:prstGeom>
          <a:noFill/>
        </p:spPr>
      </p:pic>
      <p:pic>
        <p:nvPicPr>
          <p:cNvPr id="22534" name="Picture 6" descr="C:\Users\User\Desktop\шаблоны ВОВ\19-6[1].jpg"/>
          <p:cNvPicPr>
            <a:picLocks noChangeAspect="1" noChangeArrowheads="1"/>
          </p:cNvPicPr>
          <p:nvPr/>
        </p:nvPicPr>
        <p:blipFill>
          <a:blip r:embed="rId6" cstate="print"/>
          <a:srcRect/>
          <a:stretch>
            <a:fillRect/>
          </a:stretch>
        </p:blipFill>
        <p:spPr bwMode="auto">
          <a:xfrm>
            <a:off x="3357554" y="357166"/>
            <a:ext cx="1666875" cy="2332037"/>
          </a:xfrm>
          <a:prstGeom prst="rect">
            <a:avLst/>
          </a:prstGeom>
          <a:noFill/>
        </p:spPr>
      </p:pic>
      <p:sp>
        <p:nvSpPr>
          <p:cNvPr id="7" name="Прямоугольник 6"/>
          <p:cNvSpPr/>
          <p:nvPr/>
        </p:nvSpPr>
        <p:spPr>
          <a:xfrm>
            <a:off x="2357422" y="5715016"/>
            <a:ext cx="4572032" cy="800219"/>
          </a:xfrm>
          <a:prstGeom prst="rect">
            <a:avLst/>
          </a:prstGeom>
        </p:spPr>
        <p:txBody>
          <a:bodyPr wrap="square">
            <a:spAutoFit/>
          </a:bodyPr>
          <a:lstStyle/>
          <a:p>
            <a:pPr>
              <a:buFontTx/>
              <a:buNone/>
            </a:pPr>
            <a:r>
              <a:rPr lang="ru-RU" b="1" i="1" dirty="0" smtClean="0">
                <a:solidFill>
                  <a:srgbClr val="C00000"/>
                </a:solidFill>
                <a:latin typeface="Times New Roman" pitchFamily="18" charset="0"/>
              </a:rPr>
              <a:t> </a:t>
            </a:r>
            <a:endParaRPr lang="ru-RU" dirty="0" smtClean="0">
              <a:solidFill>
                <a:srgbClr val="C00000"/>
              </a:solidFill>
            </a:endParaRPr>
          </a:p>
          <a:p>
            <a:pPr algn="just">
              <a:buFontTx/>
              <a:buNone/>
            </a:pPr>
            <a:r>
              <a:rPr lang="ru-RU" sz="2800" b="1" dirty="0" smtClean="0"/>
              <a:t>  </a:t>
            </a:r>
            <a:r>
              <a:rPr lang="ru-RU" sz="2800" b="1" dirty="0" smtClean="0">
                <a:solidFill>
                  <a:srgbClr val="C00000"/>
                </a:solidFill>
              </a:rPr>
              <a:t> Плакаты той поры…</a:t>
            </a:r>
            <a:endParaRPr lang="ru-RU" sz="2800" b="1" dirty="0">
              <a:solidFill>
                <a:srgbClr val="C00000"/>
              </a:solidFill>
            </a:endParaRPr>
          </a:p>
        </p:txBody>
      </p:sp>
      <p:pic>
        <p:nvPicPr>
          <p:cNvPr id="22535" name="Picture 7" descr="C:\Users\User\Desktop\шаблоны ВОВ\20-1[1].jpg"/>
          <p:cNvPicPr>
            <a:picLocks noChangeAspect="1" noChangeArrowheads="1"/>
          </p:cNvPicPr>
          <p:nvPr/>
        </p:nvPicPr>
        <p:blipFill>
          <a:blip r:embed="rId7"/>
          <a:srcRect/>
          <a:stretch>
            <a:fillRect/>
          </a:stretch>
        </p:blipFill>
        <p:spPr bwMode="auto">
          <a:xfrm>
            <a:off x="5072066" y="1428736"/>
            <a:ext cx="1643074" cy="2190766"/>
          </a:xfrm>
          <a:prstGeom prst="rect">
            <a:avLst/>
          </a:prstGeom>
          <a:noFill/>
        </p:spPr>
      </p:pic>
      <p:pic>
        <p:nvPicPr>
          <p:cNvPr id="22536" name="Picture 8" descr="C:\Users\User\Desktop\шаблоны ВОВ\20-2[1].jpg"/>
          <p:cNvPicPr>
            <a:picLocks noChangeAspect="1" noChangeArrowheads="1"/>
          </p:cNvPicPr>
          <p:nvPr/>
        </p:nvPicPr>
        <p:blipFill>
          <a:blip r:embed="rId8"/>
          <a:srcRect/>
          <a:stretch>
            <a:fillRect/>
          </a:stretch>
        </p:blipFill>
        <p:spPr bwMode="auto">
          <a:xfrm>
            <a:off x="5143504" y="4000504"/>
            <a:ext cx="1647824" cy="217956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428728" y="2571744"/>
            <a:ext cx="6858048"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ru-RU"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Сегодня день траура, день скорби, день памяти. Каждого, чьи деды отдали жизнь под Москвой, Сталинградом, Прагой, Берлином… Кто умирал от голода в Ленинграде, кто лил кровь на Мамаевом кургане, кто стоял до последней капли крови в Бресте, кто сражался за Одессу, кто лег на Курской дуге, кто встретил последний час на Одере… Кто замучен в застенках Бухенвальда, кто умер под пытками, кто ушел в лес партизаном и погиб, уничтожая фашистов… Кто забыв о детстве и юности посмертно заслужили звания Героев Советского Союза… Кто шел в последний таран… Кто вытаскивал раненных с поля боя и прикрывал их своим телом… Кто готовил снаряды для фронта… Кто 9 мая 1945 года плакал от счастья, услышав по радио долгожданную весть о Победе… </a:t>
            </a:r>
            <a:endPar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ru-RU" sz="2000" b="1" i="0" u="none" strike="noStrike" cap="none" normalizeH="0" baseline="0" dirty="0" smtClean="0">
                <a:ln>
                  <a:noFill/>
                </a:ln>
                <a:solidFill>
                  <a:srgbClr val="C00000"/>
                </a:solidFill>
                <a:effectLst/>
                <a:latin typeface="Tahoma" pitchFamily="34" charset="0"/>
                <a:ea typeface="Times New Roman" pitchFamily="18" charset="0"/>
                <a:cs typeface="Tahoma" pitchFamily="34" charset="0"/>
              </a:rPr>
              <a:t>Не забудем подвига наших дедов и прадедов. </a:t>
            </a:r>
          </a:p>
          <a:p>
            <a:pPr marL="0" marR="0" lvl="0" indent="450850" algn="ctr"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ru-RU" sz="2000" b="1" i="0" u="none" strike="noStrike" cap="none" normalizeH="0" baseline="0" dirty="0" smtClean="0">
                <a:ln>
                  <a:noFill/>
                </a:ln>
                <a:solidFill>
                  <a:srgbClr val="C00000"/>
                </a:solidFill>
                <a:effectLst/>
                <a:latin typeface="Tahoma" pitchFamily="34" charset="0"/>
                <a:ea typeface="Times New Roman" pitchFamily="18" charset="0"/>
                <a:cs typeface="Tahoma" pitchFamily="34" charset="0"/>
              </a:rPr>
              <a:t>Не предадим их подвиг забвению</a:t>
            </a:r>
            <a:endParaRPr kumimoji="0" lang="ru-RU" sz="2000" b="0" i="0" u="none" strike="noStrike" cap="none" normalizeH="0" baseline="0" dirty="0" smtClean="0">
              <a:ln>
                <a:noFill/>
              </a:ln>
              <a:solidFill>
                <a:srgbClr val="C00000"/>
              </a:solidFill>
              <a:effectLst/>
              <a:latin typeface="Arial" pitchFamily="34" charset="0"/>
              <a:cs typeface="Arial" pitchFamily="34" charset="0"/>
            </a:endParaRPr>
          </a:p>
        </p:txBody>
      </p:sp>
      <p:pic>
        <p:nvPicPr>
          <p:cNvPr id="23554" name="Picture 2" descr="http://img11.nnm.ru/a/f/1/2/9/1fb57b50ff5977c4dcf1f8853e3.jpg"/>
          <p:cNvPicPr>
            <a:picLocks noChangeAspect="1" noChangeArrowheads="1"/>
          </p:cNvPicPr>
          <p:nvPr/>
        </p:nvPicPr>
        <p:blipFill>
          <a:blip r:embed="rId2"/>
          <a:srcRect/>
          <a:stretch>
            <a:fillRect/>
          </a:stretch>
        </p:blipFill>
        <p:spPr bwMode="auto">
          <a:xfrm>
            <a:off x="6072198" y="410771"/>
            <a:ext cx="2571768" cy="1929770"/>
          </a:xfrm>
          <a:prstGeom prst="rect">
            <a:avLst/>
          </a:prstGeom>
          <a:noFill/>
        </p:spPr>
      </p:pic>
      <p:pic>
        <p:nvPicPr>
          <p:cNvPr id="23556" name="Picture 4" descr="http://www.pravmir.ru/wp-content/uploads/2011/06/10382-3-580x435.jpg"/>
          <p:cNvPicPr>
            <a:picLocks noChangeAspect="1" noChangeArrowheads="1"/>
          </p:cNvPicPr>
          <p:nvPr/>
        </p:nvPicPr>
        <p:blipFill>
          <a:blip r:embed="rId3"/>
          <a:srcRect/>
          <a:stretch>
            <a:fillRect/>
          </a:stretch>
        </p:blipFill>
        <p:spPr bwMode="auto">
          <a:xfrm>
            <a:off x="3214678" y="428604"/>
            <a:ext cx="2571768" cy="1928827"/>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00430" y="500042"/>
            <a:ext cx="4572000" cy="6186309"/>
          </a:xfrm>
          <a:prstGeom prst="rect">
            <a:avLst/>
          </a:prstGeom>
        </p:spPr>
        <p:txBody>
          <a:bodyPr>
            <a:spAutoFit/>
          </a:bodyPr>
          <a:lstStyle/>
          <a:p>
            <a:r>
              <a:rPr lang="ru-RU" b="1" i="1" dirty="0" smtClean="0">
                <a:solidFill>
                  <a:srgbClr val="C00000"/>
                </a:solidFill>
              </a:rPr>
              <a:t>Не танцуйте сегодня, не пойте. </a:t>
            </a:r>
            <a:br>
              <a:rPr lang="ru-RU" b="1" i="1" dirty="0" smtClean="0">
                <a:solidFill>
                  <a:srgbClr val="C00000"/>
                </a:solidFill>
              </a:rPr>
            </a:br>
            <a:r>
              <a:rPr lang="ru-RU" b="1" i="1" dirty="0" smtClean="0">
                <a:solidFill>
                  <a:srgbClr val="C00000"/>
                </a:solidFill>
              </a:rPr>
              <a:t>В предвечерний задумчивый час </a:t>
            </a:r>
            <a:br>
              <a:rPr lang="ru-RU" b="1" i="1" dirty="0" smtClean="0">
                <a:solidFill>
                  <a:srgbClr val="C00000"/>
                </a:solidFill>
              </a:rPr>
            </a:br>
            <a:r>
              <a:rPr lang="ru-RU" b="1" i="1" dirty="0" smtClean="0">
                <a:solidFill>
                  <a:srgbClr val="C00000"/>
                </a:solidFill>
              </a:rPr>
              <a:t>Молчаливо у окон постойте, </a:t>
            </a:r>
            <a:br>
              <a:rPr lang="ru-RU" b="1" i="1" dirty="0" smtClean="0">
                <a:solidFill>
                  <a:srgbClr val="C00000"/>
                </a:solidFill>
              </a:rPr>
            </a:br>
            <a:r>
              <a:rPr lang="ru-RU" b="1" i="1" dirty="0" smtClean="0">
                <a:solidFill>
                  <a:srgbClr val="C00000"/>
                </a:solidFill>
              </a:rPr>
              <a:t>Вспомяните погибших за нас. </a:t>
            </a:r>
            <a:br>
              <a:rPr lang="ru-RU" b="1" i="1" dirty="0" smtClean="0">
                <a:solidFill>
                  <a:srgbClr val="C00000"/>
                </a:solidFill>
              </a:rPr>
            </a:br>
            <a:r>
              <a:rPr lang="ru-RU" b="1" i="1" dirty="0" smtClean="0">
                <a:solidFill>
                  <a:srgbClr val="C00000"/>
                </a:solidFill>
              </a:rPr>
              <a:t/>
            </a:r>
            <a:br>
              <a:rPr lang="ru-RU" b="1" i="1" dirty="0" smtClean="0">
                <a:solidFill>
                  <a:srgbClr val="C00000"/>
                </a:solidFill>
              </a:rPr>
            </a:br>
            <a:r>
              <a:rPr lang="ru-RU" b="1" i="1" dirty="0" smtClean="0">
                <a:solidFill>
                  <a:srgbClr val="C00000"/>
                </a:solidFill>
              </a:rPr>
              <a:t>Там, в толпе, средь любимых, влюблённых, </a:t>
            </a:r>
            <a:br>
              <a:rPr lang="ru-RU" b="1" i="1" dirty="0" smtClean="0">
                <a:solidFill>
                  <a:srgbClr val="C00000"/>
                </a:solidFill>
              </a:rPr>
            </a:br>
            <a:r>
              <a:rPr lang="ru-RU" b="1" i="1" dirty="0" smtClean="0">
                <a:solidFill>
                  <a:srgbClr val="C00000"/>
                </a:solidFill>
              </a:rPr>
              <a:t>Средь весёлых и крепких ребят, </a:t>
            </a:r>
            <a:br>
              <a:rPr lang="ru-RU" b="1" i="1" dirty="0" smtClean="0">
                <a:solidFill>
                  <a:srgbClr val="C00000"/>
                </a:solidFill>
              </a:rPr>
            </a:br>
            <a:r>
              <a:rPr lang="ru-RU" b="1" i="1" dirty="0" smtClean="0">
                <a:solidFill>
                  <a:srgbClr val="C00000"/>
                </a:solidFill>
              </a:rPr>
              <a:t>Чьи-то тени в пилотках зелёных </a:t>
            </a:r>
            <a:br>
              <a:rPr lang="ru-RU" b="1" i="1" dirty="0" smtClean="0">
                <a:solidFill>
                  <a:srgbClr val="C00000"/>
                </a:solidFill>
              </a:rPr>
            </a:br>
            <a:r>
              <a:rPr lang="ru-RU" b="1" i="1" dirty="0" smtClean="0">
                <a:solidFill>
                  <a:srgbClr val="C00000"/>
                </a:solidFill>
              </a:rPr>
              <a:t>На окраины молча спешат. </a:t>
            </a:r>
            <a:br>
              <a:rPr lang="ru-RU" b="1" i="1" dirty="0" smtClean="0">
                <a:solidFill>
                  <a:srgbClr val="C00000"/>
                </a:solidFill>
              </a:rPr>
            </a:br>
            <a:r>
              <a:rPr lang="ru-RU" b="1" i="1" dirty="0" smtClean="0">
                <a:solidFill>
                  <a:srgbClr val="C00000"/>
                </a:solidFill>
              </a:rPr>
              <a:t/>
            </a:r>
            <a:br>
              <a:rPr lang="ru-RU" b="1" i="1" dirty="0" smtClean="0">
                <a:solidFill>
                  <a:srgbClr val="C00000"/>
                </a:solidFill>
              </a:rPr>
            </a:br>
            <a:r>
              <a:rPr lang="ru-RU" b="1" i="1" dirty="0" smtClean="0">
                <a:solidFill>
                  <a:srgbClr val="C00000"/>
                </a:solidFill>
              </a:rPr>
              <a:t>Им нельзя задержаться, остаться </a:t>
            </a:r>
            <a:br>
              <a:rPr lang="ru-RU" b="1" i="1" dirty="0" smtClean="0">
                <a:solidFill>
                  <a:srgbClr val="C00000"/>
                </a:solidFill>
              </a:rPr>
            </a:br>
            <a:r>
              <a:rPr lang="ru-RU" b="1" i="1" dirty="0" smtClean="0">
                <a:solidFill>
                  <a:srgbClr val="C00000"/>
                </a:solidFill>
              </a:rPr>
              <a:t>Их берёт этот день навсегда, </a:t>
            </a:r>
            <a:br>
              <a:rPr lang="ru-RU" b="1" i="1" dirty="0" smtClean="0">
                <a:solidFill>
                  <a:srgbClr val="C00000"/>
                </a:solidFill>
              </a:rPr>
            </a:br>
            <a:r>
              <a:rPr lang="ru-RU" b="1" i="1" dirty="0" smtClean="0">
                <a:solidFill>
                  <a:srgbClr val="C00000"/>
                </a:solidFill>
              </a:rPr>
              <a:t>На путях сортировочных станций </a:t>
            </a:r>
            <a:br>
              <a:rPr lang="ru-RU" b="1" i="1" dirty="0" smtClean="0">
                <a:solidFill>
                  <a:srgbClr val="C00000"/>
                </a:solidFill>
              </a:rPr>
            </a:br>
            <a:r>
              <a:rPr lang="ru-RU" b="1" i="1" dirty="0" smtClean="0">
                <a:solidFill>
                  <a:srgbClr val="C00000"/>
                </a:solidFill>
              </a:rPr>
              <a:t>Им разлуку трубят поезда. </a:t>
            </a:r>
            <a:br>
              <a:rPr lang="ru-RU" b="1" i="1" dirty="0" smtClean="0">
                <a:solidFill>
                  <a:srgbClr val="C00000"/>
                </a:solidFill>
              </a:rPr>
            </a:br>
            <a:r>
              <a:rPr lang="ru-RU" b="1" i="1" dirty="0" smtClean="0">
                <a:solidFill>
                  <a:srgbClr val="C00000"/>
                </a:solidFill>
              </a:rPr>
              <a:t/>
            </a:r>
            <a:br>
              <a:rPr lang="ru-RU" b="1" i="1" dirty="0" smtClean="0">
                <a:solidFill>
                  <a:srgbClr val="C00000"/>
                </a:solidFill>
              </a:rPr>
            </a:br>
            <a:r>
              <a:rPr lang="ru-RU" b="1" i="1" dirty="0" smtClean="0">
                <a:solidFill>
                  <a:srgbClr val="C00000"/>
                </a:solidFill>
              </a:rPr>
              <a:t>Окликать их и звать их напрасно, </a:t>
            </a:r>
            <a:br>
              <a:rPr lang="ru-RU" b="1" i="1" dirty="0" smtClean="0">
                <a:solidFill>
                  <a:srgbClr val="C00000"/>
                </a:solidFill>
              </a:rPr>
            </a:br>
            <a:r>
              <a:rPr lang="ru-RU" b="1" i="1" dirty="0" smtClean="0">
                <a:solidFill>
                  <a:srgbClr val="C00000"/>
                </a:solidFill>
              </a:rPr>
              <a:t>Не промолвят ни слова в ответ, </a:t>
            </a:r>
            <a:br>
              <a:rPr lang="ru-RU" b="1" i="1" dirty="0" smtClean="0">
                <a:solidFill>
                  <a:srgbClr val="C00000"/>
                </a:solidFill>
              </a:rPr>
            </a:br>
            <a:r>
              <a:rPr lang="ru-RU" b="1" i="1" dirty="0" smtClean="0">
                <a:solidFill>
                  <a:srgbClr val="C00000"/>
                </a:solidFill>
              </a:rPr>
              <a:t>Но с улыбкой грустной и ясной </a:t>
            </a:r>
            <a:br>
              <a:rPr lang="ru-RU" b="1" i="1" dirty="0" smtClean="0">
                <a:solidFill>
                  <a:srgbClr val="C00000"/>
                </a:solidFill>
              </a:rPr>
            </a:br>
            <a:r>
              <a:rPr lang="ru-RU" b="1" i="1" dirty="0" smtClean="0">
                <a:solidFill>
                  <a:srgbClr val="C00000"/>
                </a:solidFill>
              </a:rPr>
              <a:t>Поглядите им пристально вслед.</a:t>
            </a:r>
            <a:br>
              <a:rPr lang="ru-RU" b="1" i="1" dirty="0" smtClean="0">
                <a:solidFill>
                  <a:srgbClr val="C00000"/>
                </a:solidFill>
              </a:rPr>
            </a:br>
            <a:r>
              <a:rPr lang="ru-RU" b="1" i="1" dirty="0" smtClean="0">
                <a:solidFill>
                  <a:srgbClr val="C00000"/>
                </a:solidFill>
              </a:rPr>
              <a:t>                                            (В. </a:t>
            </a:r>
            <a:r>
              <a:rPr lang="ru-RU" b="1" i="1" dirty="0" err="1" smtClean="0">
                <a:solidFill>
                  <a:srgbClr val="C00000"/>
                </a:solidFill>
              </a:rPr>
              <a:t>Шефнер</a:t>
            </a:r>
            <a:r>
              <a:rPr lang="ru-RU" b="1" i="1" dirty="0" smtClean="0">
                <a:solidFill>
                  <a:srgbClr val="C00000"/>
                </a:solidFill>
              </a:rPr>
              <a:t>)</a:t>
            </a:r>
            <a:r>
              <a:rPr lang="ru-RU" dirty="0" smtClean="0"/>
              <a:t/>
            </a:r>
            <a:br>
              <a:rPr lang="ru-RU" dirty="0" smtClean="0"/>
            </a:br>
            <a:endParaRPr lang="ru-RU" dirty="0"/>
          </a:p>
        </p:txBody>
      </p:sp>
      <p:pic>
        <p:nvPicPr>
          <p:cNvPr id="3" name="Picture 2" descr="C:\Users\Asus F80S\Desktop\sve4a1.gif"/>
          <p:cNvPicPr>
            <a:picLocks noChangeAspect="1" noChangeArrowheads="1"/>
          </p:cNvPicPr>
          <p:nvPr/>
        </p:nvPicPr>
        <p:blipFill>
          <a:blip r:embed="rId2" cstate="print"/>
          <a:srcRect/>
          <a:stretch>
            <a:fillRect/>
          </a:stretch>
        </p:blipFill>
        <p:spPr bwMode="auto">
          <a:xfrm>
            <a:off x="642910" y="4071942"/>
            <a:ext cx="2727330" cy="238310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43240" y="642918"/>
            <a:ext cx="5643586" cy="6063198"/>
          </a:xfrm>
          <a:prstGeom prst="rect">
            <a:avLst/>
          </a:prstGeom>
        </p:spPr>
        <p:txBody>
          <a:bodyPr wrap="square">
            <a:spAutoFit/>
          </a:bodyPr>
          <a:lstStyle/>
          <a:p>
            <a:pPr algn="just"/>
            <a:r>
              <a:rPr lang="ru-RU" sz="1600" dirty="0" smtClean="0"/>
              <a:t>В России 22 июня отмечается День памяти и скорби – один из самых печальных дней в истории этих стран. Именно 22 июня 1941 года началась Вторая мировая война – что за этим последовало, мы знаем достаточно хорошо. 30 миллионов российских граждан погибло, десятки, сотни тысяч содержались в концлагерях и страдали от голода в тылу, годы послевоенной разрухи унесли свою долю человеческих жизней. Это был урок, позволивший мировому сообществу понять, что война не может быть благом – независимо от того, кто и почему ее начинает.</a:t>
            </a:r>
          </a:p>
          <a:p>
            <a:pPr algn="just"/>
            <a:r>
              <a:rPr lang="ru-RU" sz="1600" dirty="0" smtClean="0"/>
              <a:t> </a:t>
            </a:r>
            <a:br>
              <a:rPr lang="ru-RU" sz="1600" dirty="0" smtClean="0"/>
            </a:br>
            <a:r>
              <a:rPr lang="ru-RU" sz="1600" dirty="0" smtClean="0"/>
              <a:t>В Российской Федерации День памяти и скорби отмечают с 1996 года – 8 июня 1996 года вышел указ первого президента РФ Бориса Ельцина, устанавливающий 22 июня как День памяти и скорби. Этот день в России – не просто дата в календаре: по всей стране приспускаются государственные флаги, а телевидению и радио, а также учреждениям культуры рекомендовано не проводить никаких развлекательных программ и мероприятий.</a:t>
            </a:r>
          </a:p>
          <a:p>
            <a:pPr algn="just"/>
            <a:r>
              <a:rPr lang="ru-RU" sz="1600" dirty="0" smtClean="0"/>
              <a:t>   </a:t>
            </a:r>
            <a:r>
              <a:rPr lang="ru-RU" dirty="0" smtClean="0"/>
              <a:t/>
            </a:r>
            <a:br>
              <a:rPr lang="ru-RU" dirty="0" smtClean="0"/>
            </a:br>
            <a:r>
              <a:rPr lang="ru-RU" dirty="0" smtClean="0"/>
              <a:t/>
            </a:r>
            <a:br>
              <a:rPr lang="ru-RU" dirty="0" smtClean="0"/>
            </a:br>
            <a:endParaRPr lang="ru-RU" dirty="0"/>
          </a:p>
        </p:txBody>
      </p:sp>
      <p:pic>
        <p:nvPicPr>
          <p:cNvPr id="16386" name="Picture 2" descr="4284603-aef8df253f5f315e.gif"/>
          <p:cNvPicPr>
            <a:picLocks noChangeAspect="1" noChangeArrowheads="1"/>
          </p:cNvPicPr>
          <p:nvPr/>
        </p:nvPicPr>
        <p:blipFill>
          <a:blip r:embed="rId2"/>
          <a:srcRect/>
          <a:stretch>
            <a:fillRect/>
          </a:stretch>
        </p:blipFill>
        <p:spPr bwMode="auto">
          <a:xfrm>
            <a:off x="714348" y="4071942"/>
            <a:ext cx="2403910" cy="243776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86182" y="785794"/>
            <a:ext cx="5000660" cy="5262979"/>
          </a:xfrm>
          <a:prstGeom prst="rect">
            <a:avLst/>
          </a:prstGeom>
        </p:spPr>
        <p:txBody>
          <a:bodyPr wrap="square">
            <a:spAutoFit/>
          </a:bodyPr>
          <a:lstStyle/>
          <a:p>
            <a:pPr algn="just"/>
            <a:r>
              <a:rPr lang="ru-RU" sz="1600" dirty="0" smtClean="0"/>
              <a:t>Со дня окончания Великой отечественной войны прошло более 70 лет. Для большинства россиян это уже история, знакомая по книгам, фильмам и рассказам ветеранов. Но до сих пор война остается болевой точкой.   Именно в этот предрассветный час, 22 июня 1941 года, были сломлены судьбы всех граждан Советской страны, не стало ни одной семьи, которой не коснулись бы ее беды и тяготы. </a:t>
            </a:r>
          </a:p>
          <a:p>
            <a:pPr algn="just"/>
            <a:r>
              <a:rPr lang="ru-RU" sz="1600" dirty="0" smtClean="0"/>
              <a:t>Утром 22 июня московское радио передавало обычные воскресные передачи и мирную музыку. О начале войны советские граждане узнали лишь в полдень, когда по радио выступил Председатель Совета Народных комиссаров, Нарком иностранных дел Вячеслав Михайлович Молотов. Он сообщил: «Сегодня, в 4 часа утра, без предъявления каких-либо претензий к Советскому Союзу, без объявления войны, германские войска напали на нашу страну». </a:t>
            </a:r>
          </a:p>
          <a:p>
            <a:pPr algn="just"/>
            <a:r>
              <a:rPr lang="ru-RU" sz="1600" dirty="0" smtClean="0"/>
              <a:t>Так началась самая страшная и кровопролитная война в истории человечества. </a:t>
            </a:r>
            <a:endParaRPr lang="ru-RU" sz="1600" dirty="0"/>
          </a:p>
        </p:txBody>
      </p:sp>
      <p:pic>
        <p:nvPicPr>
          <p:cNvPr id="29698" name="Picture 2" descr="http://www.pravmir.ru/wp-content/uploads/2011/06/1419932.jpg"/>
          <p:cNvPicPr>
            <a:picLocks noChangeAspect="1" noChangeArrowheads="1"/>
          </p:cNvPicPr>
          <p:nvPr/>
        </p:nvPicPr>
        <p:blipFill>
          <a:blip r:embed="rId2"/>
          <a:srcRect/>
          <a:stretch>
            <a:fillRect/>
          </a:stretch>
        </p:blipFill>
        <p:spPr bwMode="auto">
          <a:xfrm>
            <a:off x="714348" y="4214818"/>
            <a:ext cx="2928958" cy="2129057"/>
          </a:xfrm>
          <a:prstGeom prst="rect">
            <a:avLst/>
          </a:prstGeom>
          <a:noFill/>
        </p:spPr>
      </p:pic>
      <p:pic>
        <p:nvPicPr>
          <p:cNvPr id="29700" name="Picture 4" descr="http://www.pravmir.ru/wp-content/uploads/2011/06/c15dbbbf4bdbac20b26d9be7d9c_prev-1-580x380.jpg"/>
          <p:cNvPicPr>
            <a:picLocks noChangeAspect="1" noChangeArrowheads="1"/>
          </p:cNvPicPr>
          <p:nvPr/>
        </p:nvPicPr>
        <p:blipFill>
          <a:blip r:embed="rId3"/>
          <a:srcRect/>
          <a:stretch>
            <a:fillRect/>
          </a:stretch>
        </p:blipFill>
        <p:spPr bwMode="auto">
          <a:xfrm>
            <a:off x="1285852" y="2357430"/>
            <a:ext cx="2462731" cy="161351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00430" y="500042"/>
            <a:ext cx="4572000" cy="2469907"/>
          </a:xfrm>
          <a:prstGeom prst="rect">
            <a:avLst/>
          </a:prstGeom>
        </p:spPr>
        <p:txBody>
          <a:bodyPr>
            <a:spAutoFit/>
          </a:bodyPr>
          <a:lstStyle/>
          <a:p>
            <a:pPr>
              <a:buFontTx/>
              <a:buNone/>
            </a:pPr>
            <a:r>
              <a:rPr lang="ru-RU" b="1" i="1" dirty="0" smtClean="0">
                <a:solidFill>
                  <a:srgbClr val="C00000"/>
                </a:solidFill>
                <a:latin typeface="Times New Roman" pitchFamily="18" charset="0"/>
              </a:rPr>
              <a:t>«Тот самый длинный день в году</a:t>
            </a:r>
          </a:p>
          <a:p>
            <a:pPr>
              <a:buFontTx/>
              <a:buNone/>
            </a:pPr>
            <a:r>
              <a:rPr lang="ru-RU" b="1" i="1" dirty="0" smtClean="0">
                <a:solidFill>
                  <a:srgbClr val="C00000"/>
                </a:solidFill>
                <a:latin typeface="Times New Roman" pitchFamily="18" charset="0"/>
              </a:rPr>
              <a:t>С его безоблачной погодой</a:t>
            </a:r>
          </a:p>
          <a:p>
            <a:pPr>
              <a:buFontTx/>
              <a:buNone/>
            </a:pPr>
            <a:r>
              <a:rPr lang="ru-RU" b="1" i="1" dirty="0" smtClean="0">
                <a:solidFill>
                  <a:srgbClr val="C00000"/>
                </a:solidFill>
                <a:latin typeface="Times New Roman" pitchFamily="18" charset="0"/>
              </a:rPr>
              <a:t>Нам выдал общую беду на всех,</a:t>
            </a:r>
          </a:p>
          <a:p>
            <a:pPr>
              <a:buFontTx/>
              <a:buNone/>
            </a:pPr>
            <a:r>
              <a:rPr lang="ru-RU" b="1" i="1" dirty="0" smtClean="0">
                <a:solidFill>
                  <a:srgbClr val="C00000"/>
                </a:solidFill>
                <a:latin typeface="Times New Roman" pitchFamily="18" charset="0"/>
              </a:rPr>
              <a:t>На все 4 года.</a:t>
            </a:r>
          </a:p>
          <a:p>
            <a:pPr>
              <a:buFontTx/>
              <a:buNone/>
            </a:pPr>
            <a:r>
              <a:rPr lang="ru-RU" b="1" i="1" dirty="0" smtClean="0">
                <a:solidFill>
                  <a:srgbClr val="C00000"/>
                </a:solidFill>
                <a:latin typeface="Times New Roman" pitchFamily="18" charset="0"/>
              </a:rPr>
              <a:t>Она такой вдавила след,</a:t>
            </a:r>
          </a:p>
          <a:p>
            <a:pPr>
              <a:buFontTx/>
              <a:buNone/>
            </a:pPr>
            <a:r>
              <a:rPr lang="ru-RU" b="1" i="1" dirty="0" smtClean="0">
                <a:solidFill>
                  <a:srgbClr val="C00000"/>
                </a:solidFill>
                <a:latin typeface="Times New Roman" pitchFamily="18" charset="0"/>
              </a:rPr>
              <a:t>И стольких наземь положила.</a:t>
            </a:r>
          </a:p>
          <a:p>
            <a:pPr>
              <a:buFontTx/>
              <a:buNone/>
            </a:pPr>
            <a:r>
              <a:rPr lang="ru-RU" b="1" i="1" dirty="0" smtClean="0">
                <a:solidFill>
                  <a:srgbClr val="C00000"/>
                </a:solidFill>
                <a:latin typeface="Times New Roman" pitchFamily="18" charset="0"/>
              </a:rPr>
              <a:t>Что тридцать лет, полсотни лет</a:t>
            </a:r>
          </a:p>
          <a:p>
            <a:pPr>
              <a:buFontTx/>
              <a:buNone/>
            </a:pPr>
            <a:r>
              <a:rPr lang="ru-RU" b="1" i="1" dirty="0" smtClean="0">
                <a:solidFill>
                  <a:srgbClr val="C00000"/>
                </a:solidFill>
                <a:latin typeface="Times New Roman" pitchFamily="18" charset="0"/>
              </a:rPr>
              <a:t>Живым не верится- что живы…»</a:t>
            </a:r>
            <a:r>
              <a:rPr lang="ru-RU" dirty="0" smtClean="0">
                <a:solidFill>
                  <a:srgbClr val="C00000"/>
                </a:solidFill>
              </a:rPr>
              <a:t>      </a:t>
            </a:r>
          </a:p>
          <a:p>
            <a:pPr algn="r">
              <a:buFontTx/>
              <a:buNone/>
            </a:pPr>
            <a:r>
              <a:rPr lang="ru-RU" sz="1050" b="1" dirty="0" smtClean="0"/>
              <a:t>А.Твардовский.</a:t>
            </a:r>
            <a:endParaRPr lang="ru-RU" sz="1050" b="1" dirty="0"/>
          </a:p>
        </p:txBody>
      </p:sp>
      <p:pic>
        <p:nvPicPr>
          <p:cNvPr id="17411" name="Picture 3" descr="http://img15.nnm.ru/f/f/6/7/b/ad6753b83acbcb12956702a808f.jpg"/>
          <p:cNvPicPr>
            <a:picLocks noChangeAspect="1" noChangeArrowheads="1"/>
          </p:cNvPicPr>
          <p:nvPr/>
        </p:nvPicPr>
        <p:blipFill>
          <a:blip r:embed="rId2"/>
          <a:srcRect/>
          <a:stretch>
            <a:fillRect/>
          </a:stretch>
        </p:blipFill>
        <p:spPr bwMode="auto">
          <a:xfrm>
            <a:off x="1071538" y="3000372"/>
            <a:ext cx="2500330" cy="3335949"/>
          </a:xfrm>
          <a:prstGeom prst="rect">
            <a:avLst/>
          </a:prstGeom>
          <a:noFill/>
        </p:spPr>
      </p:pic>
      <p:pic>
        <p:nvPicPr>
          <p:cNvPr id="17413" name="Picture 5" descr="http://www.pravmir.ru/wp-content/uploads/2011/06/tmp4FF-10-580x404.jpg"/>
          <p:cNvPicPr>
            <a:picLocks noChangeAspect="1" noChangeArrowheads="1"/>
          </p:cNvPicPr>
          <p:nvPr/>
        </p:nvPicPr>
        <p:blipFill>
          <a:blip r:embed="rId3">
            <a:lum contrast="-10000"/>
          </a:blip>
          <a:srcRect/>
          <a:stretch>
            <a:fillRect/>
          </a:stretch>
        </p:blipFill>
        <p:spPr bwMode="auto">
          <a:xfrm>
            <a:off x="3786182" y="3071810"/>
            <a:ext cx="4601465" cy="320515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3352800" y="1219200"/>
            <a:ext cx="5562600" cy="4401205"/>
          </a:xfrm>
          <a:prstGeom prst="rect">
            <a:avLst/>
          </a:prstGeom>
          <a:noFill/>
          <a:ln w="9525">
            <a:noFill/>
            <a:miter lim="800000"/>
            <a:headEnd/>
            <a:tailEnd/>
          </a:ln>
          <a:effectLst/>
        </p:spPr>
        <p:txBody>
          <a:bodyPr>
            <a:spAutoFit/>
          </a:bodyPr>
          <a:lstStyle/>
          <a:p>
            <a:pPr algn="just" fontAlgn="auto">
              <a:spcBef>
                <a:spcPts val="0"/>
              </a:spcBef>
              <a:spcAft>
                <a:spcPts val="0"/>
              </a:spcAft>
              <a:defRPr/>
            </a:pPr>
            <a:r>
              <a:rPr lang="ru-RU"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Первой песней, написанной в годы Великой Отечественной войны, была «Священная война». Эта песня стала настоящим гимном советского народа. Уже 24 июня 1941 года в газетах «Красная звезда» и «Известия» было опубликовано стихотворение Василия Лебедева-Кумача «Священная война». На следующий день композитор А. В. Александров написал к ней музыку.</a:t>
            </a:r>
          </a:p>
          <a:p>
            <a:pPr algn="just" fontAlgn="auto">
              <a:spcBef>
                <a:spcPts val="0"/>
              </a:spcBef>
              <a:spcAft>
                <a:spcPts val="0"/>
              </a:spcAft>
              <a:defRPr/>
            </a:pPr>
            <a:r>
              <a:rPr lang="ru-RU"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Ещё через день она была исполнена Ансамблем    песни и пляски Красной Армии на Белорусском вокзале Москвы при проводах бойцов на фронт. </a:t>
            </a:r>
          </a:p>
        </p:txBody>
      </p:sp>
      <p:pic>
        <p:nvPicPr>
          <p:cNvPr id="13315" name="Picture 4"/>
          <p:cNvPicPr>
            <a:picLocks noChangeAspect="1" noChangeArrowheads="1"/>
          </p:cNvPicPr>
          <p:nvPr/>
        </p:nvPicPr>
        <p:blipFill>
          <a:blip r:embed="rId2"/>
          <a:srcRect/>
          <a:stretch>
            <a:fillRect/>
          </a:stretch>
        </p:blipFill>
        <p:spPr bwMode="auto">
          <a:xfrm>
            <a:off x="5500694" y="5572140"/>
            <a:ext cx="1209675" cy="927100"/>
          </a:xfrm>
          <a:prstGeom prst="rect">
            <a:avLst/>
          </a:prstGeom>
          <a:noFill/>
          <a:ln w="9525">
            <a:noFill/>
            <a:miter lim="800000"/>
            <a:headEnd/>
            <a:tailEnd/>
          </a:ln>
        </p:spPr>
      </p:pic>
      <p:sp>
        <p:nvSpPr>
          <p:cNvPr id="13317" name="WordArt 6"/>
          <p:cNvSpPr>
            <a:spLocks noChangeArrowheads="1" noChangeShapeType="1" noTextEdit="1"/>
          </p:cNvSpPr>
          <p:nvPr/>
        </p:nvSpPr>
        <p:spPr bwMode="auto">
          <a:xfrm>
            <a:off x="3286116" y="571480"/>
            <a:ext cx="5486400" cy="457200"/>
          </a:xfrm>
          <a:prstGeom prst="rect">
            <a:avLst/>
          </a:prstGeom>
        </p:spPr>
        <p:txBody>
          <a:bodyPr wrap="none" fromWordArt="1">
            <a:prstTxWarp prst="textPlain">
              <a:avLst>
                <a:gd name="adj" fmla="val 50000"/>
              </a:avLst>
            </a:prstTxWarp>
          </a:bodyPr>
          <a:lstStyle/>
          <a:p>
            <a:pPr algn="ctr"/>
            <a:r>
              <a:rPr lang="ru-RU" sz="3600" kern="10" dirty="0">
                <a:ln w="19050">
                  <a:solidFill>
                    <a:srgbClr val="800000"/>
                  </a:solidFill>
                  <a:round/>
                  <a:headEnd/>
                  <a:tailEnd/>
                </a:ln>
                <a:solidFill>
                  <a:srgbClr val="FFFF00"/>
                </a:solidFill>
                <a:effectLst>
                  <a:outerShdw dist="35921" dir="2700000" algn="ctr" rotWithShape="0">
                    <a:srgbClr val="990000"/>
                  </a:outerShdw>
                </a:effectLst>
                <a:latin typeface="Impact"/>
              </a:rPr>
              <a:t>"Священная война"</a:t>
            </a:r>
          </a:p>
        </p:txBody>
      </p:sp>
      <p:pic>
        <p:nvPicPr>
          <p:cNvPr id="1026" name="Picture 2" descr="http://www.chorm.ru/uploads/posts/2012-03/1332592706_pesni_velikoy_otechestvennoy_voyny.jpg">
            <a:hlinkClick r:id="rId3"/>
          </p:cNvPr>
          <p:cNvPicPr>
            <a:picLocks noChangeAspect="1" noChangeArrowheads="1"/>
          </p:cNvPicPr>
          <p:nvPr/>
        </p:nvPicPr>
        <p:blipFill>
          <a:blip r:embed="rId4"/>
          <a:srcRect/>
          <a:stretch>
            <a:fillRect/>
          </a:stretch>
        </p:blipFill>
        <p:spPr bwMode="auto">
          <a:xfrm>
            <a:off x="857224" y="3571876"/>
            <a:ext cx="2286016" cy="2286016"/>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