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749" r:id="rId3"/>
  </p:sldMasterIdLst>
  <p:sldIdLst>
    <p:sldId id="259" r:id="rId4"/>
    <p:sldId id="273" r:id="rId5"/>
    <p:sldId id="268" r:id="rId6"/>
    <p:sldId id="278" r:id="rId7"/>
    <p:sldId id="279" r:id="rId8"/>
    <p:sldId id="282" r:id="rId9"/>
    <p:sldId id="276" r:id="rId10"/>
    <p:sldId id="280" r:id="rId11"/>
    <p:sldId id="267" r:id="rId12"/>
    <p:sldId id="290" r:id="rId13"/>
    <p:sldId id="283" r:id="rId14"/>
    <p:sldId id="284" r:id="rId15"/>
    <p:sldId id="270" r:id="rId16"/>
    <p:sldId id="286" r:id="rId17"/>
    <p:sldId id="287" r:id="rId18"/>
    <p:sldId id="288" r:id="rId19"/>
    <p:sldId id="28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3384" y="-13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4/8/2019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4/8/2019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4/8/2019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4/8/2019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4/8/2019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4/8/2019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4/8/2019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4/8/2019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4/8/2019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4/8/2019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A630-13BB-46C4-BD44-B2C5F9B66074}" type="datetimeFigureOut">
              <a:rPr lang="en-US" smtClean="0"/>
              <a:pPr/>
              <a:t>4/8/2019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4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hite rectangle.png"/>
          <p:cNvPicPr>
            <a:picLocks noChangeAspect="1"/>
          </p:cNvPicPr>
          <p:nvPr/>
        </p:nvPicPr>
        <p:blipFill>
          <a:blip r:embed="rId7" cstate="email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54AB02A5-4FE5-49D9-9E24-09F23B90C450}" type="datetimeFigureOut">
              <a:rPr lang="en-US" smtClean="0"/>
              <a:pPr algn="r" eaLnBrk="1" latinLnBrk="0" hangingPunct="1"/>
              <a:t>4/8/2019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‹#›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71800" y="260648"/>
            <a:ext cx="57241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000" dirty="0" smtClean="0">
                <a:solidFill>
                  <a:srgbClr val="FFCD2D"/>
                </a:solidFill>
                <a:latin typeface="Monotype Corsiva" pitchFamily="66" charset="0"/>
                <a:ea typeface="Calibri"/>
                <a:cs typeface="Times New Roman"/>
              </a:rPr>
              <a:t>Вольфганг Амадей Моцарт</a:t>
            </a:r>
          </a:p>
          <a:p>
            <a:pPr algn="ctr">
              <a:spcAft>
                <a:spcPts val="0"/>
              </a:spcAft>
            </a:pPr>
            <a:r>
              <a:rPr lang="ru-RU" sz="4000" dirty="0" smtClean="0">
                <a:solidFill>
                  <a:srgbClr val="FFCD2D"/>
                </a:solidFill>
                <a:latin typeface="Monotype Corsiva" pitchFamily="66" charset="0"/>
                <a:ea typeface="Calibri"/>
                <a:cs typeface="Times New Roman"/>
              </a:rPr>
              <a:t>(</a:t>
            </a:r>
            <a:r>
              <a:rPr lang="ru-RU" sz="2400" dirty="0" smtClean="0">
                <a:solidFill>
                  <a:srgbClr val="FFCD2D"/>
                </a:solidFill>
                <a:latin typeface="Monotype Corsiva" pitchFamily="66" charset="0"/>
                <a:ea typeface="Calibri"/>
                <a:cs typeface="Times New Roman"/>
              </a:rPr>
              <a:t>Иоганн </a:t>
            </a:r>
            <a:r>
              <a:rPr lang="ru-RU" sz="2400" dirty="0" err="1" smtClean="0">
                <a:solidFill>
                  <a:srgbClr val="FFCD2D"/>
                </a:solidFill>
                <a:latin typeface="Monotype Corsiva" pitchFamily="66" charset="0"/>
                <a:ea typeface="Calibri"/>
                <a:cs typeface="Times New Roman"/>
              </a:rPr>
              <a:t>Хризостом</a:t>
            </a:r>
            <a:r>
              <a:rPr lang="ru-RU" sz="2400" dirty="0" smtClean="0">
                <a:solidFill>
                  <a:srgbClr val="FFCD2D"/>
                </a:solidFill>
                <a:latin typeface="Monotype Corsiva" pitchFamily="66" charset="0"/>
                <a:ea typeface="Calibri"/>
                <a:cs typeface="Times New Roman"/>
              </a:rPr>
              <a:t> Вольфганг</a:t>
            </a:r>
          </a:p>
          <a:p>
            <a:pPr algn="ctr">
              <a:spcAft>
                <a:spcPts val="0"/>
              </a:spcAft>
            </a:pPr>
            <a:r>
              <a:rPr lang="ru-RU" sz="2400" dirty="0" smtClean="0">
                <a:solidFill>
                  <a:srgbClr val="FFCD2D"/>
                </a:solidFill>
                <a:latin typeface="Monotype Corsiva" pitchFamily="66" charset="0"/>
                <a:ea typeface="Calibri"/>
                <a:cs typeface="Times New Roman"/>
              </a:rPr>
              <a:t> </a:t>
            </a:r>
            <a:r>
              <a:rPr lang="ru-RU" sz="2400" dirty="0" err="1" smtClean="0">
                <a:solidFill>
                  <a:srgbClr val="FFCD2D"/>
                </a:solidFill>
                <a:latin typeface="Monotype Corsiva" pitchFamily="66" charset="0"/>
                <a:ea typeface="Calibri"/>
                <a:cs typeface="Times New Roman"/>
              </a:rPr>
              <a:t>Теофил</a:t>
            </a:r>
            <a:r>
              <a:rPr lang="ru-RU" sz="2400" dirty="0" smtClean="0">
                <a:solidFill>
                  <a:srgbClr val="FFCD2D"/>
                </a:solidFill>
                <a:latin typeface="Monotype Corsiva" pitchFamily="66" charset="0"/>
                <a:ea typeface="Calibri"/>
                <a:cs typeface="Times New Roman"/>
              </a:rPr>
              <a:t> Моцарт)</a:t>
            </a:r>
          </a:p>
          <a:p>
            <a:pPr algn="ctr">
              <a:spcAft>
                <a:spcPts val="0"/>
              </a:spcAft>
            </a:pPr>
            <a:r>
              <a:rPr lang="en-US" sz="4000" dirty="0" smtClean="0">
                <a:solidFill>
                  <a:srgbClr val="FFCD2D"/>
                </a:solidFill>
                <a:latin typeface="Monotype Corsiva" pitchFamily="66" charset="0"/>
                <a:ea typeface="Calibri"/>
                <a:cs typeface="Times New Roman"/>
              </a:rPr>
              <a:t>(</a:t>
            </a:r>
            <a:r>
              <a:rPr lang="ru-RU" sz="4000" dirty="0" smtClean="0">
                <a:solidFill>
                  <a:srgbClr val="FFCD2D"/>
                </a:solidFill>
                <a:latin typeface="Monotype Corsiva" pitchFamily="66" charset="0"/>
                <a:ea typeface="Calibri"/>
                <a:cs typeface="Times New Roman"/>
              </a:rPr>
              <a:t>1756  — 1791</a:t>
            </a:r>
            <a:r>
              <a:rPr lang="en-US" sz="4000" dirty="0" smtClean="0">
                <a:solidFill>
                  <a:srgbClr val="FFCD2D"/>
                </a:solidFill>
                <a:latin typeface="Monotype Corsiva" pitchFamily="66" charset="0"/>
                <a:ea typeface="Calibri"/>
                <a:cs typeface="Times New Roman"/>
              </a:rPr>
              <a:t>)</a:t>
            </a:r>
            <a:endParaRPr lang="ru-RU" sz="4000" dirty="0" smtClean="0">
              <a:solidFill>
                <a:srgbClr val="FFCD2D"/>
              </a:solidFill>
              <a:latin typeface="Monotype Corsiva" pitchFamily="66" charset="0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400" dirty="0" smtClean="0">
                <a:solidFill>
                  <a:srgbClr val="FFCD2D"/>
                </a:solidFill>
                <a:latin typeface="Monotype Corsiva" pitchFamily="66" charset="0"/>
                <a:ea typeface="Calibri"/>
                <a:cs typeface="Times New Roman"/>
              </a:rPr>
              <a:t>Австрийский композитор,</a:t>
            </a:r>
            <a:endParaRPr lang="en-US" sz="2400" dirty="0" smtClean="0">
              <a:solidFill>
                <a:srgbClr val="FFCD2D"/>
              </a:solidFill>
              <a:latin typeface="Monotype Corsiva" pitchFamily="66" charset="0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400" dirty="0" smtClean="0">
                <a:solidFill>
                  <a:srgbClr val="FFCD2D"/>
                </a:solidFill>
                <a:latin typeface="Monotype Corsiva" pitchFamily="66" charset="0"/>
                <a:ea typeface="Calibri"/>
                <a:cs typeface="Times New Roman"/>
              </a:rPr>
              <a:t> скрипач-виртуоз, </a:t>
            </a:r>
            <a:endParaRPr lang="en-US" sz="2400" dirty="0" smtClean="0">
              <a:solidFill>
                <a:srgbClr val="FFCD2D"/>
              </a:solidFill>
              <a:latin typeface="Monotype Corsiva" pitchFamily="66" charset="0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400" dirty="0" err="1" smtClean="0">
                <a:solidFill>
                  <a:srgbClr val="FFCD2D"/>
                </a:solidFill>
                <a:latin typeface="Monotype Corsiva" pitchFamily="66" charset="0"/>
                <a:ea typeface="Calibri"/>
                <a:cs typeface="Times New Roman"/>
              </a:rPr>
              <a:t>клавесинист</a:t>
            </a:r>
            <a:r>
              <a:rPr lang="ru-RU" sz="2400" dirty="0" smtClean="0">
                <a:solidFill>
                  <a:srgbClr val="FFCD2D"/>
                </a:solidFill>
                <a:latin typeface="Monotype Corsiva" pitchFamily="66" charset="0"/>
                <a:ea typeface="Calibri"/>
                <a:cs typeface="Times New Roman"/>
              </a:rPr>
              <a:t>, органист</a:t>
            </a:r>
            <a:endParaRPr lang="ru-RU" sz="2400" dirty="0">
              <a:solidFill>
                <a:srgbClr val="FFCD2D"/>
              </a:solidFill>
              <a:latin typeface="Monotype Corsiva" pitchFamily="66" charset="0"/>
              <a:ea typeface="Calibri"/>
              <a:cs typeface="Times New Roman"/>
            </a:endParaRPr>
          </a:p>
        </p:txBody>
      </p:sp>
      <p:pic>
        <p:nvPicPr>
          <p:cNvPr id="8" name="Picture 2" descr="M:\еп\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3445620" cy="481999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327817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Александр </a:t>
            </a:r>
            <a:r>
              <a:rPr lang="ru-RU" dirty="0" smtClean="0"/>
              <a:t>С</a:t>
            </a:r>
            <a:r>
              <a:rPr lang="ru-RU" dirty="0" smtClean="0"/>
              <a:t>ергеевич Пушкин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«Ты, Моцарт, Бог, и сам того не знаешь»</a:t>
            </a:r>
          </a:p>
          <a:p>
            <a:r>
              <a:rPr lang="ru-RU" dirty="0" smtClean="0"/>
              <a:t>«Моцарт и Сальери»</a:t>
            </a:r>
            <a:endParaRPr lang="ru-RU" dirty="0"/>
          </a:p>
        </p:txBody>
      </p:sp>
      <p:pic>
        <p:nvPicPr>
          <p:cNvPr id="1026" name="Picture 2" descr="C:\Users\pk\Pictures\1200px-Orest_Kiprensky_-_Портрет_поэта_А.С.Пушкина_-_Google_Art_Project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76850" y="1739200"/>
            <a:ext cx="3657600" cy="46187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653136"/>
            <a:ext cx="9144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ea typeface="Calibri"/>
                <a:cs typeface="Times New Roman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ru-RU" sz="2200" dirty="0">
                <a:solidFill>
                  <a:srgbClr val="FFCD2D"/>
                </a:solidFill>
                <a:latin typeface="Georgia" pitchFamily="18" charset="0"/>
                <a:ea typeface="Calibri"/>
                <a:cs typeface="Times New Roman"/>
              </a:rPr>
              <a:t>Вольфганг (за клавесином) играет музыкальное сопровождение </a:t>
            </a:r>
          </a:p>
          <a:p>
            <a:pPr algn="ctr">
              <a:spcAft>
                <a:spcPts val="0"/>
              </a:spcAft>
            </a:pPr>
            <a:r>
              <a:rPr lang="ru-RU" sz="2200" dirty="0">
                <a:solidFill>
                  <a:srgbClr val="FFCD2D"/>
                </a:solidFill>
                <a:latin typeface="Georgia" pitchFamily="18" charset="0"/>
                <a:ea typeface="Calibri"/>
                <a:cs typeface="Times New Roman"/>
              </a:rPr>
              <a:t>для светского чаепития. </a:t>
            </a:r>
          </a:p>
          <a:p>
            <a:pPr algn="ctr">
              <a:spcAft>
                <a:spcPts val="0"/>
              </a:spcAft>
            </a:pPr>
            <a:r>
              <a:rPr lang="ru-RU" sz="2200" dirty="0">
                <a:solidFill>
                  <a:srgbClr val="FFCD2D"/>
                </a:solidFill>
                <a:latin typeface="Georgia" pitchFamily="18" charset="0"/>
                <a:ea typeface="Calibri"/>
                <a:cs typeface="Times New Roman"/>
              </a:rPr>
              <a:t>Во время таких мероприятий аристократы беседовали друг с другом,</a:t>
            </a:r>
          </a:p>
          <a:p>
            <a:pPr algn="ctr">
              <a:spcAft>
                <a:spcPts val="0"/>
              </a:spcAft>
            </a:pPr>
            <a:r>
              <a:rPr lang="ru-RU" sz="2200" dirty="0">
                <a:solidFill>
                  <a:srgbClr val="FFCD2D"/>
                </a:solidFill>
                <a:latin typeface="Georgia" pitchFamily="18" charset="0"/>
                <a:ea typeface="Calibri"/>
                <a:cs typeface="Times New Roman"/>
              </a:rPr>
              <a:t>или прогуливались во время </a:t>
            </a:r>
            <a:r>
              <a:rPr lang="ru-RU" sz="2200" dirty="0" smtClean="0">
                <a:solidFill>
                  <a:srgbClr val="FFCD2D"/>
                </a:solidFill>
                <a:latin typeface="Georgia" pitchFamily="18" charset="0"/>
                <a:ea typeface="Calibri"/>
                <a:cs typeface="Times New Roman"/>
              </a:rPr>
              <a:t>застолья.</a:t>
            </a:r>
            <a:endParaRPr lang="ru-RU" sz="2200" dirty="0">
              <a:solidFill>
                <a:srgbClr val="FFCD2D"/>
              </a:solidFill>
              <a:latin typeface="Georgia" pitchFamily="18" charset="0"/>
              <a:ea typeface="Calibri"/>
              <a:cs typeface="Times New Roman"/>
            </a:endParaRPr>
          </a:p>
        </p:txBody>
      </p:sp>
      <p:pic>
        <p:nvPicPr>
          <p:cNvPr id="7170" name="Picture 2" descr="M:\еп\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402" y="502609"/>
            <a:ext cx="6326812" cy="42830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143825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411734"/>
            <a:ext cx="914400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ea typeface="Calibri"/>
                <a:cs typeface="Times New Roman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ru-RU" sz="2000" dirty="0">
                <a:latin typeface="Georgia" pitchFamily="18" charset="0"/>
                <a:ea typeface="Calibri"/>
                <a:cs typeface="Times New Roman"/>
              </a:rPr>
              <a:t>Вольфганг играл на своих инструментах, одетый как маленький взрослый, с саблей на боку. Он демонстрировал удивительные музыкальные трюки, такие, </a:t>
            </a:r>
            <a:r>
              <a:rPr lang="ru-RU" sz="2000" dirty="0" smtClean="0">
                <a:latin typeface="Georgia" pitchFamily="18" charset="0"/>
                <a:ea typeface="Calibri"/>
                <a:cs typeface="Times New Roman"/>
              </a:rPr>
              <a:t>как</a:t>
            </a:r>
            <a:r>
              <a:rPr lang="en-US" sz="2000" dirty="0" smtClean="0">
                <a:latin typeface="Georgia" pitchFamily="18" charset="0"/>
                <a:ea typeface="Calibri"/>
                <a:cs typeface="Times New Roman"/>
              </a:rPr>
              <a:t> </a:t>
            </a:r>
            <a:r>
              <a:rPr lang="ru-RU" sz="2000" dirty="0" smtClean="0">
                <a:latin typeface="Georgia" pitchFamily="18" charset="0"/>
                <a:ea typeface="Calibri"/>
                <a:cs typeface="Times New Roman"/>
              </a:rPr>
              <a:t> </a:t>
            </a:r>
            <a:r>
              <a:rPr lang="ru-RU" sz="2000" dirty="0">
                <a:latin typeface="Georgia" pitchFamily="18" charset="0"/>
                <a:ea typeface="Calibri"/>
                <a:cs typeface="Times New Roman"/>
              </a:rPr>
              <a:t>игра с листа и импровизация в разных жанрах. Он развлекал королевскую семью в Шонбруннском дворце и позабавил императрицу Марию-Терезу тем, что предложил жениться на одной из ее дочерей!</a:t>
            </a:r>
          </a:p>
        </p:txBody>
      </p:sp>
      <p:pic>
        <p:nvPicPr>
          <p:cNvPr id="8195" name="Picture 3" descr="M:\еп\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62" y="476672"/>
            <a:ext cx="7866678" cy="39181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553921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5360"/>
            <a:ext cx="5659613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Вольфганг ненадолго задержался в Зальцбурге. Леопольд хотел, чтобы его сын встретил как можно больше именитых людей, чтобы произвести на них более сильное впечатление, пока он был ещё совсем юного возраста. Поэтому в 1767г. они снова уехали в Вену. Но в этот раз удача им не сопутствовала. Вольфганг серьезно заболел оспой, и все концерты были отменены. Он вскоре выздоровел, но у него на лице остались следы на всю жизнь.</a:t>
            </a:r>
          </a:p>
          <a:p>
            <a:r>
              <a:rPr lang="ru-RU" sz="2000" dirty="0" smtClean="0"/>
              <a:t>В 1768г. Леопольд почувствовал, что другие музыканты Вены завидуют славе Вольфганга. Поэтому он увез его в Италию, которая к тому времени стала самой музыкальной страной в Европе. Когда они прибыл и в Милан, Вольфганга попросили написать полномасштабную оперу. Это была великолепная возможность. И его опера «Митридат, царь </a:t>
            </a:r>
            <a:r>
              <a:rPr lang="ru-RU" sz="2000" dirty="0" err="1" smtClean="0"/>
              <a:t>Понто</a:t>
            </a:r>
            <a:r>
              <a:rPr lang="ru-RU" sz="2000" dirty="0" smtClean="0"/>
              <a:t>» имела огромный успех. Когда она была поставлена в 1770г., Вольфганг сам дирижировал оркестром. А было ему тогда 14 лет.</a:t>
            </a:r>
          </a:p>
          <a:p>
            <a:endParaRPr lang="ru-RU" dirty="0"/>
          </a:p>
        </p:txBody>
      </p:sp>
      <p:pic>
        <p:nvPicPr>
          <p:cNvPr id="7" name="Picture 30" descr="Интересные факты из жизни Моцарт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04664"/>
            <a:ext cx="3191817" cy="45259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55958921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509120"/>
            <a:ext cx="91440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ea typeface="Calibri"/>
                <a:cs typeface="Times New Roman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ru-RU" sz="2000" dirty="0">
                <a:solidFill>
                  <a:srgbClr val="FFCD2D"/>
                </a:solidFill>
                <a:latin typeface="Georgia" pitchFamily="18" charset="0"/>
                <a:ea typeface="Calibri"/>
                <a:cs typeface="Times New Roman"/>
              </a:rPr>
              <a:t>Дом Вольфганга в Зальц6урге. Семья Моцартов переехала сюда в </a:t>
            </a:r>
            <a:r>
              <a:rPr lang="ru-RU" sz="2000" dirty="0" smtClean="0">
                <a:solidFill>
                  <a:srgbClr val="FFCD2D"/>
                </a:solidFill>
                <a:latin typeface="Century" pitchFamily="18" charset="0"/>
                <a:ea typeface="Calibri"/>
                <a:cs typeface="Times New Roman"/>
              </a:rPr>
              <a:t>1773г</a:t>
            </a:r>
            <a:r>
              <a:rPr lang="ru-RU" sz="2000" dirty="0">
                <a:solidFill>
                  <a:srgbClr val="FFCD2D"/>
                </a:solidFill>
                <a:latin typeface="Century" pitchFamily="18" charset="0"/>
                <a:ea typeface="Calibri"/>
                <a:cs typeface="Times New Roman"/>
              </a:rPr>
              <a:t>. </a:t>
            </a:r>
            <a:endParaRPr lang="ru-RU" sz="2000" dirty="0" smtClean="0">
              <a:solidFill>
                <a:srgbClr val="FFCD2D"/>
              </a:solidFill>
              <a:latin typeface="Century" pitchFamily="18" charset="0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000" dirty="0" smtClean="0">
                <a:solidFill>
                  <a:srgbClr val="FFCD2D"/>
                </a:solidFill>
                <a:latin typeface="Georgia" pitchFamily="18" charset="0"/>
                <a:ea typeface="Calibri"/>
                <a:cs typeface="Times New Roman"/>
              </a:rPr>
              <a:t>из маленькой квартирки</a:t>
            </a:r>
            <a:r>
              <a:rPr lang="ru-RU" sz="2000" dirty="0">
                <a:solidFill>
                  <a:srgbClr val="FFCD2D"/>
                </a:solidFill>
                <a:latin typeface="Georgia" pitchFamily="18" charset="0"/>
                <a:ea typeface="Calibri"/>
                <a:cs typeface="Times New Roman"/>
              </a:rPr>
              <a:t>, где Вольфганг родился. </a:t>
            </a:r>
            <a:endParaRPr lang="ru-RU" sz="2000" dirty="0" smtClean="0">
              <a:solidFill>
                <a:srgbClr val="FFCD2D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000" dirty="0">
                <a:solidFill>
                  <a:srgbClr val="FFCD2D"/>
                </a:solidFill>
                <a:latin typeface="Georgia" pitchFamily="18" charset="0"/>
                <a:ea typeface="Calibri"/>
                <a:cs typeface="Times New Roman"/>
              </a:rPr>
              <a:t>Э</a:t>
            </a:r>
            <a:r>
              <a:rPr lang="ru-RU" sz="2000" dirty="0" smtClean="0">
                <a:solidFill>
                  <a:srgbClr val="FFCD2D"/>
                </a:solidFill>
                <a:latin typeface="Georgia" pitchFamily="18" charset="0"/>
                <a:ea typeface="Calibri"/>
                <a:cs typeface="Times New Roman"/>
              </a:rPr>
              <a:t>та </a:t>
            </a:r>
            <a:r>
              <a:rPr lang="ru-RU" sz="2000" dirty="0">
                <a:solidFill>
                  <a:srgbClr val="FFCD2D"/>
                </a:solidFill>
                <a:latin typeface="Georgia" pitchFamily="18" charset="0"/>
                <a:ea typeface="Calibri"/>
                <a:cs typeface="Times New Roman"/>
              </a:rPr>
              <a:t>фотография</a:t>
            </a:r>
            <a:r>
              <a:rPr lang="ru-RU" sz="2000" dirty="0">
                <a:solidFill>
                  <a:srgbClr val="FFCD2D"/>
                </a:solidFill>
                <a:latin typeface="Century" pitchFamily="18" charset="0"/>
                <a:ea typeface="Calibri"/>
                <a:cs typeface="Times New Roman"/>
              </a:rPr>
              <a:t> 1880г</a:t>
            </a:r>
            <a:r>
              <a:rPr lang="ru-RU" sz="2000" dirty="0">
                <a:solidFill>
                  <a:srgbClr val="FFCD2D"/>
                </a:solidFill>
                <a:latin typeface="Georgia" pitchFamily="18" charset="0"/>
                <a:ea typeface="Calibri"/>
                <a:cs typeface="Times New Roman"/>
              </a:rPr>
              <a:t>., до того </a:t>
            </a:r>
            <a:r>
              <a:rPr lang="ru-RU" sz="2000" dirty="0" smtClean="0">
                <a:solidFill>
                  <a:srgbClr val="FFCD2D"/>
                </a:solidFill>
                <a:latin typeface="Georgia" pitchFamily="18" charset="0"/>
                <a:ea typeface="Calibri"/>
                <a:cs typeface="Times New Roman"/>
              </a:rPr>
              <a:t>как этот </a:t>
            </a:r>
            <a:r>
              <a:rPr lang="ru-RU" sz="2000" dirty="0">
                <a:solidFill>
                  <a:srgbClr val="FFCD2D"/>
                </a:solidFill>
                <a:latin typeface="Georgia" pitchFamily="18" charset="0"/>
                <a:ea typeface="Calibri"/>
                <a:cs typeface="Times New Roman"/>
              </a:rPr>
              <a:t>дом был сильно разрушен </a:t>
            </a:r>
            <a:endParaRPr lang="ru-RU" sz="2000" dirty="0" smtClean="0">
              <a:solidFill>
                <a:srgbClr val="FFCD2D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000" dirty="0" smtClean="0">
                <a:solidFill>
                  <a:srgbClr val="FFCD2D"/>
                </a:solidFill>
                <a:latin typeface="Georgia" pitchFamily="18" charset="0"/>
                <a:ea typeface="Calibri"/>
                <a:cs typeface="Times New Roman"/>
              </a:rPr>
              <a:t>во </a:t>
            </a:r>
            <a:r>
              <a:rPr lang="ru-RU" sz="2000" dirty="0">
                <a:solidFill>
                  <a:srgbClr val="FFCD2D"/>
                </a:solidFill>
                <a:latin typeface="Georgia" pitchFamily="18" charset="0"/>
                <a:ea typeface="Calibri"/>
                <a:cs typeface="Times New Roman"/>
              </a:rPr>
              <a:t>время бомбежек Второй мировой войны.</a:t>
            </a:r>
          </a:p>
        </p:txBody>
      </p:sp>
      <p:pic>
        <p:nvPicPr>
          <p:cNvPr id="13314" name="Picture 2" descr="M:\еп\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459" y="620687"/>
            <a:ext cx="6341043" cy="38300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321140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1960" y="2364462"/>
            <a:ext cx="493204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К великому страху своего отца, Вольфганг уехал жить в семью Веберов, которые недавно переехали в Вену. </a:t>
            </a:r>
            <a:r>
              <a:rPr lang="ru-RU" sz="2200" dirty="0" err="1" smtClean="0"/>
              <a:t>Алоиза</a:t>
            </a:r>
            <a:r>
              <a:rPr lang="ru-RU" sz="2200" dirty="0" smtClean="0"/>
              <a:t> к тому времени была уже замужем, но Вольфганг вскоре влюбился в ее девятнадцатилетнюю сестру </a:t>
            </a:r>
            <a:r>
              <a:rPr lang="ru-RU" sz="2200" dirty="0" err="1" smtClean="0"/>
              <a:t>Констанцию</a:t>
            </a:r>
            <a:r>
              <a:rPr lang="ru-RU" sz="2200" dirty="0" smtClean="0"/>
              <a:t>. Они поженились 4 августа 1782 г. в соборе Св. Стефана, несмотря на предупреждения отца Вольфганга, что это было ошибкой. Их  брак был удачным, хотя </a:t>
            </a:r>
            <a:r>
              <a:rPr lang="ru-RU" sz="2200" dirty="0" err="1" smtClean="0"/>
              <a:t>Констанция</a:t>
            </a:r>
            <a:r>
              <a:rPr lang="ru-RU" sz="2200" dirty="0" smtClean="0"/>
              <a:t> и пережила своего мужа на целых 50 лет.</a:t>
            </a:r>
            <a:endParaRPr lang="ru-RU" sz="2200" dirty="0"/>
          </a:p>
        </p:txBody>
      </p:sp>
      <p:pic>
        <p:nvPicPr>
          <p:cNvPr id="3" name="Picture 2" descr="M:\еп\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3234648" cy="468052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139952" y="126876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dirty="0" err="1" smtClean="0">
                <a:solidFill>
                  <a:srgbClr val="FFCD2D"/>
                </a:solidFill>
                <a:latin typeface="Monotype Corsiva" pitchFamily="66" charset="0"/>
                <a:ea typeface="Calibri"/>
                <a:cs typeface="Times New Roman"/>
              </a:rPr>
              <a:t>Констанция</a:t>
            </a:r>
            <a:r>
              <a:rPr lang="ru-RU" sz="2800" dirty="0" smtClean="0">
                <a:solidFill>
                  <a:srgbClr val="FFCD2D"/>
                </a:solidFill>
                <a:latin typeface="Monotype Corsiva" pitchFamily="66" charset="0"/>
                <a:ea typeface="Calibri"/>
                <a:cs typeface="Times New Roman"/>
              </a:rPr>
              <a:t> Вебер</a:t>
            </a:r>
            <a:endParaRPr lang="ru-RU" dirty="0" smtClean="0">
              <a:solidFill>
                <a:srgbClr val="FFCD2D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dirty="0" smtClean="0">
                <a:solidFill>
                  <a:srgbClr val="FFCD2D"/>
                </a:solidFill>
                <a:latin typeface="Monotype Corsiva" pitchFamily="66" charset="0"/>
                <a:ea typeface="Calibri"/>
                <a:cs typeface="Times New Roman"/>
              </a:rPr>
              <a:t>1763 – 1842</a:t>
            </a:r>
          </a:p>
          <a:p>
            <a:pPr algn="ctr">
              <a:spcAft>
                <a:spcPts val="0"/>
              </a:spcAft>
            </a:pPr>
            <a:r>
              <a:rPr lang="ru-RU" dirty="0" smtClean="0">
                <a:solidFill>
                  <a:srgbClr val="FFCD2D"/>
                </a:solidFill>
                <a:latin typeface="Georgia" pitchFamily="18" charset="0"/>
                <a:ea typeface="Calibri"/>
                <a:cs typeface="Times New Roman"/>
              </a:rPr>
              <a:t>жена Вольфганга Амадея Моцарта</a:t>
            </a:r>
            <a:endParaRPr lang="ru-RU" dirty="0">
              <a:solidFill>
                <a:srgbClr val="FFCD2D"/>
              </a:solidFill>
              <a:latin typeface="Georgia" pitchFamily="18" charset="0"/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332656"/>
            <a:ext cx="26642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err="1" smtClean="0">
                <a:solidFill>
                  <a:srgbClr val="FFCD2D"/>
                </a:solidFill>
                <a:latin typeface="Monotype Corsiva" pitchFamily="66" charset="0"/>
                <a:ea typeface="Calibri"/>
                <a:cs typeface="Times New Roman"/>
              </a:rPr>
              <a:t>Констанция</a:t>
            </a:r>
            <a:endParaRPr lang="ru-RU" sz="4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48690"/>
            <a:ext cx="478802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Вольфганга попросили написать для коронации классическую оперу </a:t>
            </a:r>
            <a:r>
              <a:rPr lang="ru-RU" dirty="0" err="1" smtClean="0"/>
              <a:t>seria</a:t>
            </a:r>
            <a:r>
              <a:rPr lang="ru-RU" dirty="0" smtClean="0"/>
              <a:t>, </a:t>
            </a:r>
          </a:p>
          <a:p>
            <a:r>
              <a:rPr lang="ru-RU" dirty="0" smtClean="0"/>
              <a:t>действие которой происходит в древнем Риме, она называлась «Милосердие Тита». Премьера состоялась б сентября в Праге. Вольфганг сочинял её во время поездки и написал за 18 дней. Но «Милосердие Тита» не имело большого успеха у публики. </a:t>
            </a:r>
          </a:p>
          <a:p>
            <a:r>
              <a:rPr lang="ru-RU" dirty="0" smtClean="0"/>
              <a:t>Оперы </a:t>
            </a:r>
            <a:r>
              <a:rPr lang="ru-RU" dirty="0" err="1" smtClean="0"/>
              <a:t>seria</a:t>
            </a:r>
            <a:r>
              <a:rPr lang="ru-RU" dirty="0" smtClean="0"/>
              <a:t> теперь были не в моде.</a:t>
            </a:r>
          </a:p>
          <a:p>
            <a:r>
              <a:rPr lang="ru-RU" dirty="0" smtClean="0"/>
              <a:t>Вернувшись в Вену, Моцарт закончил свою оперу с </a:t>
            </a:r>
            <a:r>
              <a:rPr lang="ru-RU" dirty="0" err="1" smtClean="0"/>
              <a:t>Шиканедером</a:t>
            </a:r>
            <a:r>
              <a:rPr lang="ru-RU" dirty="0" smtClean="0"/>
              <a:t>. Это была «Волшебная флейта», чудесная сказка о принце, который отправился освобождать девушку. В ней много легко запоминающихся мелодий и специальных эффектов, чудовищ и колдовства. Всё это было тогда очень популярно, и поэтому опера имела громадный успех.  Вольфганг после этого был очень изнурен и заболел лихорадкой. На улице установились холода и у него начались приступы рвоты.</a:t>
            </a:r>
            <a:endParaRPr lang="ru-RU" dirty="0"/>
          </a:p>
        </p:txBody>
      </p:sp>
      <p:pic>
        <p:nvPicPr>
          <p:cNvPr id="3" name="Picture 2" descr="M:\еп\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046" y="836712"/>
            <a:ext cx="4491954" cy="31255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55976" y="3717032"/>
            <a:ext cx="5076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ea typeface="Calibri"/>
                <a:cs typeface="Times New Roman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ru-RU" sz="1400" b="1" dirty="0">
                <a:solidFill>
                  <a:srgbClr val="FF0000"/>
                </a:solidFill>
                <a:latin typeface="Georgia" pitchFamily="18" charset="0"/>
                <a:ea typeface="Calibri"/>
                <a:cs typeface="Times New Roman"/>
              </a:rPr>
              <a:t>Г. Каульбах. Моцарт. Последние дни. </a:t>
            </a:r>
            <a:r>
              <a:rPr lang="ru-RU" sz="1400" b="1" dirty="0" smtClean="0">
                <a:solidFill>
                  <a:srgbClr val="FF0000"/>
                </a:solidFill>
                <a:latin typeface="Century" pitchFamily="18" charset="0"/>
                <a:ea typeface="Calibri"/>
                <a:cs typeface="Times New Roman"/>
              </a:rPr>
              <a:t>1873 г</a:t>
            </a:r>
            <a:r>
              <a:rPr lang="ru-RU" dirty="0" smtClean="0">
                <a:solidFill>
                  <a:srgbClr val="FFCD2D"/>
                </a:solidFill>
                <a:latin typeface="Century" pitchFamily="18" charset="0"/>
                <a:ea typeface="Calibri"/>
                <a:cs typeface="Times New Roman"/>
              </a:rPr>
              <a:t>.</a:t>
            </a:r>
            <a:endParaRPr lang="ru-RU" dirty="0">
              <a:solidFill>
                <a:srgbClr val="FFCD2D"/>
              </a:solidFill>
              <a:latin typeface="Century" pitchFamily="18" charset="0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47864" y="260648"/>
            <a:ext cx="19277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C000"/>
                </a:solidFill>
              </a:rPr>
              <a:t>Реквием</a:t>
            </a:r>
            <a:endParaRPr lang="ru-RU" sz="3600" dirty="0">
              <a:solidFill>
                <a:srgbClr val="FFC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4221088"/>
            <a:ext cx="43559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Он был одержим желанием закончить реквием, и его преследовали призрачные видения собственной смерти. Он продолжал работу вместе со своим учеником </a:t>
            </a:r>
            <a:r>
              <a:rPr lang="ru-RU" dirty="0" err="1" smtClean="0"/>
              <a:t>Зюсмайром</a:t>
            </a:r>
            <a:r>
              <a:rPr lang="ru-RU" dirty="0" smtClean="0"/>
              <a:t>, диктуя ему, сочиняя и делая наброски оставшейся части произведения.</a:t>
            </a:r>
          </a:p>
          <a:p>
            <a:r>
              <a:rPr lang="ru-RU" dirty="0" smtClean="0"/>
              <a:t>Его состояние резко ухудшалось, и 5 декабря в 9 часов утра он скончался. 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25689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Никто, в том числе и доктора, точно не знали, что же было истинной причиной его смерти, и вскоре по городу распространились слухи об убийстве. Моцарт подозревал, что его враги могут отравить его. Еще он думал, что таинственный человек, заказавший реквием, был послан Богом, Чтобы подготовить его к надвигавшейся смерти. Годами позже Сальери заявил, что это он отравил Моцарта, но это был бред выжившего из ума старика.</a:t>
            </a:r>
          </a:p>
          <a:p>
            <a:r>
              <a:rPr lang="ru-RU" sz="2000" dirty="0" smtClean="0"/>
              <a:t>Но кто всё-таки был заказчиком реквиема? Как оказалось, тайны никакой не было, его заказал местный дворянин, который любил покупать музыку у композиторов и выдавать её за свою.</a:t>
            </a:r>
            <a:endParaRPr lang="ru-RU" sz="2000" dirty="0"/>
          </a:p>
        </p:txBody>
      </p:sp>
      <p:pic>
        <p:nvPicPr>
          <p:cNvPr id="3" name="Picture 2" descr="M:\еп\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340768"/>
            <a:ext cx="3445620" cy="4819997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27784" y="332656"/>
            <a:ext cx="35445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C000"/>
                </a:solidFill>
              </a:rPr>
              <a:t>Смерть Моцарта</a:t>
            </a:r>
            <a:endParaRPr lang="ru-RU" sz="3600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2132856"/>
            <a:ext cx="8460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87624" y="332656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solidFill>
                  <a:srgbClr val="FFC000"/>
                </a:solidFill>
              </a:rPr>
              <a:t>Рождение гения</a:t>
            </a:r>
            <a:endParaRPr lang="ru-RU" sz="3200" i="1" dirty="0">
              <a:solidFill>
                <a:srgbClr val="FFC000"/>
              </a:solidFill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340768"/>
            <a:ext cx="4716016" cy="36666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0" y="1225689"/>
            <a:ext cx="42839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австрийском городе Зальцбурге жили Леопольд и Анна-Мария </a:t>
            </a:r>
            <a:r>
              <a:rPr lang="ru-RU" sz="2400" dirty="0" err="1" smtClean="0"/>
              <a:t>Моцарты</a:t>
            </a:r>
            <a:r>
              <a:rPr lang="ru-RU" sz="2400" dirty="0" smtClean="0"/>
              <a:t>. У Леопольда была хорошая работа композитора и скрипача при дворе архиепископа, правителя Зальцбурга. Из шестерых родившихся у них детей выжила только одна дочь </a:t>
            </a:r>
            <a:r>
              <a:rPr lang="ru-RU" sz="2400" dirty="0" err="1" smtClean="0"/>
              <a:t>Наннерль</a:t>
            </a:r>
            <a:r>
              <a:rPr lang="ru-RU" sz="2400" dirty="0" smtClean="0"/>
              <a:t>. Но холодным утром 27 января 1756г.</a:t>
            </a:r>
          </a:p>
          <a:p>
            <a:r>
              <a:rPr lang="ru-RU" sz="2400" dirty="0" smtClean="0"/>
              <a:t> у них родился </a:t>
            </a:r>
          </a:p>
          <a:p>
            <a:r>
              <a:rPr lang="ru-RU" sz="2400" dirty="0" smtClean="0"/>
              <a:t>последний ребенок, </a:t>
            </a:r>
          </a:p>
          <a:p>
            <a:r>
              <a:rPr lang="ru-RU" sz="2400" dirty="0" smtClean="0"/>
              <a:t>мальчик. 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987824" y="5288340"/>
            <a:ext cx="61561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Они назвали его Вольфганг. Леопольд описывал его появление на свет как «чудо Господне», так как ребенок был слишком слаб и мал, чтобы выжить.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50790118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2132856"/>
            <a:ext cx="8460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988840"/>
            <a:ext cx="51125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/>
              <a:t>Моцарт начал сочинять </a:t>
            </a:r>
            <a:endParaRPr lang="ru-RU" sz="3200" i="1" dirty="0" smtClean="0"/>
          </a:p>
          <a:p>
            <a:pPr algn="ctr"/>
            <a:r>
              <a:rPr lang="ru-RU" sz="3200" i="1" dirty="0" smtClean="0"/>
              <a:t>музыку</a:t>
            </a:r>
            <a:r>
              <a:rPr lang="ru-RU" sz="3200" i="1" dirty="0"/>
              <a:t>, </a:t>
            </a:r>
            <a:r>
              <a:rPr lang="ru-RU" sz="3200" i="1" dirty="0" smtClean="0"/>
              <a:t>когда </a:t>
            </a:r>
            <a:r>
              <a:rPr lang="ru-RU" sz="3200" i="1" dirty="0"/>
              <a:t>ему было </a:t>
            </a:r>
            <a:endParaRPr lang="ru-RU" sz="3200" i="1" dirty="0" smtClean="0"/>
          </a:p>
          <a:p>
            <a:pPr algn="ctr"/>
            <a:r>
              <a:rPr lang="ru-RU" sz="3200" i="1" dirty="0" smtClean="0"/>
              <a:t>всего </a:t>
            </a:r>
            <a:r>
              <a:rPr lang="ru-RU" sz="3200" i="1" dirty="0"/>
              <a:t>четыре </a:t>
            </a:r>
            <a:r>
              <a:rPr lang="ru-RU" sz="3200" i="1" dirty="0" smtClean="0"/>
              <a:t>года, его первым учителем был отец – Леопольд Моцарт</a:t>
            </a:r>
            <a:r>
              <a:rPr lang="ru-RU" sz="3200" i="1" dirty="0" smtClean="0">
                <a:solidFill>
                  <a:srgbClr val="FFC000"/>
                </a:solidFill>
              </a:rPr>
              <a:t>.</a:t>
            </a:r>
            <a:endParaRPr lang="ru-RU" sz="3200" i="1" dirty="0">
              <a:solidFill>
                <a:srgbClr val="FFC000"/>
              </a:solidFill>
            </a:endParaRPr>
          </a:p>
        </p:txBody>
      </p:sp>
      <p:pic>
        <p:nvPicPr>
          <p:cNvPr id="8" name="Объект 3" descr="моцарт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508104" y="764704"/>
            <a:ext cx="3325324" cy="43261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6022892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44348" y="2249275"/>
            <a:ext cx="4979004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ea typeface="Calibri"/>
                <a:cs typeface="Times New Roman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ru-RU" sz="4000" dirty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Леопольд Моцарт </a:t>
            </a:r>
            <a:endParaRPr lang="ru-RU" sz="4000" dirty="0" smtClean="0">
              <a:solidFill>
                <a:schemeClr val="accent2">
                  <a:lumMod val="60000"/>
                  <a:lumOff val="40000"/>
                </a:schemeClr>
              </a:solidFill>
              <a:latin typeface="Monotype Corsiva" pitchFamily="66" charset="0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1719 — </a:t>
            </a: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1787</a:t>
            </a:r>
          </a:p>
          <a:p>
            <a:pPr algn="ctr">
              <a:spcAft>
                <a:spcPts val="0"/>
              </a:spcAft>
            </a:pPr>
            <a:r>
              <a:rPr lang="ru-RU" sz="2800" dirty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  <a:ea typeface="Calibri"/>
                <a:cs typeface="Times New Roman"/>
              </a:rPr>
              <a:t>Австрийский скрипач, композитор, </a:t>
            </a:r>
          </a:p>
          <a:p>
            <a:pPr algn="ctr">
              <a:spcAft>
                <a:spcPts val="0"/>
              </a:spcAft>
            </a:pP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  <a:ea typeface="Calibri"/>
                <a:cs typeface="Times New Roman"/>
              </a:rPr>
              <a:t>отец  Вольфганга Амадея Моцарта</a:t>
            </a:r>
          </a:p>
          <a:p>
            <a:pPr algn="ctr">
              <a:spcAft>
                <a:spcPts val="0"/>
              </a:spcAft>
            </a:pPr>
            <a:endParaRPr lang="ru-RU" sz="2800" dirty="0">
              <a:solidFill>
                <a:schemeClr val="accent2">
                  <a:lumMod val="60000"/>
                  <a:lumOff val="40000"/>
                </a:schemeClr>
              </a:solidFill>
              <a:latin typeface="Georgia" pitchFamily="18" charset="0"/>
              <a:ea typeface="Calibri"/>
              <a:cs typeface="Times New Roman"/>
            </a:endParaRPr>
          </a:p>
        </p:txBody>
      </p:sp>
      <p:pic>
        <p:nvPicPr>
          <p:cNvPr id="2050" name="Picture 2" descr="M:\еп\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42" y="942089"/>
            <a:ext cx="3601378" cy="4877394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005607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99992" y="2996952"/>
            <a:ext cx="4648264" cy="2965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ea typeface="Calibri"/>
                <a:cs typeface="Times New Roman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ru-RU" sz="4000" dirty="0">
                <a:solidFill>
                  <a:srgbClr val="FFCD2D"/>
                </a:solidFill>
                <a:latin typeface="Monotype Corsiva" pitchFamily="66" charset="0"/>
                <a:ea typeface="Calibri"/>
                <a:cs typeface="Times New Roman"/>
              </a:rPr>
              <a:t>Анна Мария Вальбурга </a:t>
            </a:r>
            <a:r>
              <a:rPr lang="ru-RU" sz="4000" dirty="0" smtClean="0">
                <a:solidFill>
                  <a:srgbClr val="FFCD2D"/>
                </a:solidFill>
                <a:latin typeface="Monotype Corsiva" pitchFamily="66" charset="0"/>
                <a:ea typeface="Calibri"/>
                <a:cs typeface="Times New Roman"/>
              </a:rPr>
              <a:t>Моцарт</a:t>
            </a:r>
          </a:p>
          <a:p>
            <a:pPr algn="ctr">
              <a:spcAft>
                <a:spcPts val="0"/>
              </a:spcAft>
            </a:pPr>
            <a:r>
              <a:rPr lang="ru-RU" sz="2800" dirty="0" smtClean="0">
                <a:solidFill>
                  <a:srgbClr val="FFCD2D"/>
                </a:solidFill>
                <a:latin typeface="Monotype Corsiva" pitchFamily="66" charset="0"/>
                <a:ea typeface="Calibri"/>
                <a:cs typeface="Times New Roman"/>
              </a:rPr>
              <a:t>1720—1778</a:t>
            </a:r>
          </a:p>
          <a:p>
            <a:pPr algn="ctr">
              <a:spcAft>
                <a:spcPts val="0"/>
              </a:spcAft>
            </a:pPr>
            <a:r>
              <a:rPr lang="ru-RU" sz="2800" dirty="0">
                <a:solidFill>
                  <a:srgbClr val="FFCD2D"/>
                </a:solidFill>
                <a:latin typeface="Georgia" pitchFamily="18" charset="0"/>
                <a:ea typeface="Calibri"/>
                <a:cs typeface="Times New Roman"/>
              </a:rPr>
              <a:t>мать Вольфганга Амадея Моцарта</a:t>
            </a:r>
          </a:p>
        </p:txBody>
      </p:sp>
      <p:pic>
        <p:nvPicPr>
          <p:cNvPr id="3074" name="Picture 2" descr="M:\еп\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84" y="836712"/>
            <a:ext cx="3596712" cy="5112568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508974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4869160"/>
            <a:ext cx="9143999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ea typeface="Calibri"/>
                <a:cs typeface="Times New Roman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ru-RU" sz="3200" dirty="0">
                <a:solidFill>
                  <a:srgbClr val="FFCD2D"/>
                </a:solidFill>
                <a:latin typeface="Monotype Corsiva" pitchFamily="66" charset="0"/>
                <a:ea typeface="Calibri"/>
                <a:cs typeface="Times New Roman"/>
              </a:rPr>
              <a:t>Мария Анна «Наннерль» Моцарт </a:t>
            </a:r>
            <a:endParaRPr lang="ru-RU" sz="3200" dirty="0" smtClean="0">
              <a:solidFill>
                <a:srgbClr val="FFCD2D"/>
              </a:solidFill>
              <a:latin typeface="Monotype Corsiva" pitchFamily="66" charset="0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400" dirty="0" smtClean="0">
                <a:solidFill>
                  <a:srgbClr val="FFCD2D"/>
                </a:solidFill>
                <a:latin typeface="Georgia" pitchFamily="18" charset="0"/>
                <a:ea typeface="Calibri"/>
                <a:cs typeface="Times New Roman"/>
              </a:rPr>
              <a:t>Старшая </a:t>
            </a:r>
            <a:r>
              <a:rPr lang="ru-RU" sz="2400" dirty="0">
                <a:solidFill>
                  <a:srgbClr val="FFCD2D"/>
                </a:solidFill>
                <a:latin typeface="Georgia" pitchFamily="18" charset="0"/>
                <a:ea typeface="Calibri"/>
                <a:cs typeface="Times New Roman"/>
              </a:rPr>
              <a:t>сестра </a:t>
            </a:r>
            <a:r>
              <a:rPr lang="ru-RU" sz="2400" dirty="0" smtClean="0">
                <a:solidFill>
                  <a:srgbClr val="FFCD2D"/>
                </a:solidFill>
                <a:latin typeface="Georgia" pitchFamily="18" charset="0"/>
                <a:ea typeface="Calibri"/>
                <a:cs typeface="Times New Roman"/>
              </a:rPr>
              <a:t>Вольфганга</a:t>
            </a:r>
            <a:r>
              <a:rPr lang="ru-RU" sz="2400" dirty="0">
                <a:solidFill>
                  <a:srgbClr val="FFCD2D"/>
                </a:solidFill>
                <a:latin typeface="Georgia" pitchFamily="18" charset="0"/>
                <a:ea typeface="Calibri"/>
                <a:cs typeface="Times New Roman"/>
              </a:rPr>
              <a:t> </a:t>
            </a:r>
            <a:r>
              <a:rPr lang="ru-RU" sz="2400" dirty="0" smtClean="0">
                <a:solidFill>
                  <a:srgbClr val="FFCD2D"/>
                </a:solidFill>
                <a:latin typeface="Georgia" pitchFamily="18" charset="0"/>
                <a:ea typeface="Calibri"/>
                <a:cs typeface="Times New Roman"/>
              </a:rPr>
              <a:t>Амадея Моцарта</a:t>
            </a:r>
            <a:endParaRPr lang="ru-RU" sz="2400" dirty="0">
              <a:solidFill>
                <a:srgbClr val="FFCD2D"/>
              </a:solidFill>
              <a:latin typeface="Georgia" pitchFamily="18" charset="0"/>
              <a:ea typeface="Calibri"/>
              <a:cs typeface="Times New Roman"/>
            </a:endParaRPr>
          </a:p>
        </p:txBody>
      </p:sp>
      <p:pic>
        <p:nvPicPr>
          <p:cNvPr id="6146" name="Picture 2" descr="M:\еп\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067" y="548680"/>
            <a:ext cx="4159204" cy="4051072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196615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6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17580919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10" y="4509120"/>
            <a:ext cx="91440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ea typeface="Calibri"/>
                <a:cs typeface="Times New Roman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ru-RU" sz="2400" dirty="0">
                <a:solidFill>
                  <a:srgbClr val="FFCD2D"/>
                </a:solidFill>
                <a:latin typeface="Georgia" pitchFamily="18" charset="0"/>
                <a:ea typeface="Calibri"/>
                <a:cs typeface="Times New Roman"/>
              </a:rPr>
              <a:t>Вольфганг за клавесином с отцом и сестрой.</a:t>
            </a:r>
          </a:p>
          <a:p>
            <a:pPr algn="ctr">
              <a:spcAft>
                <a:spcPts val="0"/>
              </a:spcAft>
            </a:pPr>
            <a:r>
              <a:rPr lang="ru-RU" sz="2400" dirty="0">
                <a:solidFill>
                  <a:srgbClr val="FFCD2D"/>
                </a:solidFill>
                <a:latin typeface="Georgia" pitchFamily="18" charset="0"/>
                <a:ea typeface="Calibri"/>
                <a:cs typeface="Times New Roman"/>
              </a:rPr>
              <a:t>Маленького гения приходилось сажать на очень высокий стул, </a:t>
            </a:r>
            <a:endParaRPr lang="ru-RU" sz="2400" dirty="0" smtClean="0">
              <a:solidFill>
                <a:srgbClr val="FFCD2D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400" dirty="0" smtClean="0">
                <a:solidFill>
                  <a:srgbClr val="FFCD2D"/>
                </a:solidFill>
                <a:latin typeface="Georgia" pitchFamily="18" charset="0"/>
                <a:ea typeface="Calibri"/>
                <a:cs typeface="Times New Roman"/>
              </a:rPr>
              <a:t>чтобы </a:t>
            </a:r>
            <a:r>
              <a:rPr lang="ru-RU" sz="2400" dirty="0">
                <a:solidFill>
                  <a:srgbClr val="FFCD2D"/>
                </a:solidFill>
                <a:latin typeface="Georgia" pitchFamily="18" charset="0"/>
                <a:ea typeface="Calibri"/>
                <a:cs typeface="Times New Roman"/>
              </a:rPr>
              <a:t>он мог достать до клавишей.</a:t>
            </a:r>
          </a:p>
        </p:txBody>
      </p:sp>
      <p:pic>
        <p:nvPicPr>
          <p:cNvPr id="4098" name="Picture 2" descr="M:\еп\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096" y="632350"/>
            <a:ext cx="3648600" cy="36969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888210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772816"/>
            <a:ext cx="478802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>
                <a:solidFill>
                  <a:srgbClr val="FFC000"/>
                </a:solidFill>
              </a:rPr>
              <a:t>Когда Моцарту </a:t>
            </a:r>
            <a:endParaRPr lang="ru-RU" sz="3200" i="1" dirty="0" smtClean="0">
              <a:solidFill>
                <a:srgbClr val="FFC000"/>
              </a:solidFill>
            </a:endParaRPr>
          </a:p>
          <a:p>
            <a:pPr algn="ctr"/>
            <a:r>
              <a:rPr lang="ru-RU" sz="3200" i="1" dirty="0" smtClean="0">
                <a:solidFill>
                  <a:srgbClr val="FFC000"/>
                </a:solidFill>
              </a:rPr>
              <a:t>исполнилось</a:t>
            </a:r>
          </a:p>
          <a:p>
            <a:pPr algn="ctr"/>
            <a:r>
              <a:rPr lang="ru-RU" sz="3200" i="1" dirty="0" smtClean="0">
                <a:solidFill>
                  <a:srgbClr val="FFC000"/>
                </a:solidFill>
              </a:rPr>
              <a:t> 6 лет</a:t>
            </a:r>
            <a:r>
              <a:rPr lang="ru-RU" sz="3200" i="1" dirty="0">
                <a:solidFill>
                  <a:srgbClr val="FFC000"/>
                </a:solidFill>
              </a:rPr>
              <a:t>, он стал ездить </a:t>
            </a:r>
            <a:endParaRPr lang="ru-RU" sz="3200" i="1" dirty="0" smtClean="0">
              <a:solidFill>
                <a:srgbClr val="FFC000"/>
              </a:solidFill>
            </a:endParaRPr>
          </a:p>
          <a:p>
            <a:pPr algn="ctr"/>
            <a:r>
              <a:rPr lang="ru-RU" sz="3200" i="1" dirty="0" smtClean="0">
                <a:solidFill>
                  <a:srgbClr val="FFC000"/>
                </a:solidFill>
              </a:rPr>
              <a:t>с </a:t>
            </a:r>
            <a:r>
              <a:rPr lang="ru-RU" sz="3200" i="1" dirty="0">
                <a:solidFill>
                  <a:srgbClr val="FFC000"/>
                </a:solidFill>
              </a:rPr>
              <a:t>отцом </a:t>
            </a:r>
            <a:endParaRPr lang="ru-RU" sz="3200" i="1" dirty="0" smtClean="0">
              <a:solidFill>
                <a:srgbClr val="FFC000"/>
              </a:solidFill>
            </a:endParaRPr>
          </a:p>
          <a:p>
            <a:pPr algn="ctr"/>
            <a:r>
              <a:rPr lang="ru-RU" sz="3200" i="1" dirty="0" smtClean="0">
                <a:solidFill>
                  <a:srgbClr val="FFC000"/>
                </a:solidFill>
              </a:rPr>
              <a:t>по </a:t>
            </a:r>
            <a:r>
              <a:rPr lang="ru-RU" sz="3200" i="1" dirty="0">
                <a:solidFill>
                  <a:srgbClr val="FFC000"/>
                </a:solidFill>
              </a:rPr>
              <a:t>разным городам </a:t>
            </a:r>
            <a:r>
              <a:rPr lang="ru-RU" sz="3200" i="1" dirty="0" smtClean="0">
                <a:solidFill>
                  <a:srgbClr val="FFC000"/>
                </a:solidFill>
              </a:rPr>
              <a:t>и</a:t>
            </a:r>
          </a:p>
          <a:p>
            <a:pPr algn="ctr"/>
            <a:r>
              <a:rPr lang="ru-RU" sz="3200" i="1" dirty="0" smtClean="0">
                <a:solidFill>
                  <a:srgbClr val="FFC000"/>
                </a:solidFill>
              </a:rPr>
              <a:t> </a:t>
            </a:r>
            <a:r>
              <a:rPr lang="ru-RU" sz="3200" i="1" dirty="0">
                <a:solidFill>
                  <a:srgbClr val="FFC000"/>
                </a:solidFill>
              </a:rPr>
              <a:t>выступал с концертами </a:t>
            </a:r>
            <a:endParaRPr lang="ru-RU" sz="3200" i="1" dirty="0" smtClean="0">
              <a:solidFill>
                <a:srgbClr val="FFC000"/>
              </a:solidFill>
            </a:endParaRPr>
          </a:p>
          <a:p>
            <a:pPr algn="ctr"/>
            <a:r>
              <a:rPr lang="ru-RU" sz="3200" i="1" dirty="0" smtClean="0">
                <a:solidFill>
                  <a:srgbClr val="FFC000"/>
                </a:solidFill>
              </a:rPr>
              <a:t>во </a:t>
            </a:r>
            <a:r>
              <a:rPr lang="ru-RU" sz="3200" i="1" dirty="0">
                <a:solidFill>
                  <a:srgbClr val="FFC000"/>
                </a:solidFill>
              </a:rPr>
              <a:t>дворцах </a:t>
            </a:r>
            <a:endParaRPr lang="ru-RU" sz="3200" i="1" dirty="0" smtClean="0">
              <a:solidFill>
                <a:srgbClr val="FFC000"/>
              </a:solidFill>
            </a:endParaRPr>
          </a:p>
          <a:p>
            <a:pPr algn="ctr"/>
            <a:r>
              <a:rPr lang="ru-RU" sz="3200" i="1" dirty="0" smtClean="0">
                <a:solidFill>
                  <a:srgbClr val="FFC000"/>
                </a:solidFill>
              </a:rPr>
              <a:t>европейских </a:t>
            </a:r>
            <a:r>
              <a:rPr lang="ru-RU" sz="3200" i="1" dirty="0">
                <a:solidFill>
                  <a:srgbClr val="FFC000"/>
                </a:solidFill>
              </a:rPr>
              <a:t>правителей. 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960" y="476672"/>
            <a:ext cx="4391040" cy="371692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272590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TS010286739">
  <a:themeElements>
    <a:clrScheme name="Green Template-Template">
      <a:dk1>
        <a:srgbClr val="000000"/>
      </a:dk1>
      <a:lt1>
        <a:srgbClr val="FFFFFF"/>
      </a:lt1>
      <a:dk2>
        <a:srgbClr val="1F7335"/>
      </a:dk2>
      <a:lt2>
        <a:srgbClr val="C4FF8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0ED7B"/>
      </a:hlink>
      <a:folHlink>
        <a:srgbClr val="F3EB4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Загппнтации</Template>
  <TotalTime>189</TotalTime>
  <Words>691</Words>
  <Application>Microsoft Office PowerPoint</Application>
  <PresentationFormat>Экран (4:3)</PresentationFormat>
  <Paragraphs>74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TS010286739</vt:lpstr>
      <vt:lpstr>Белый текст и шрифт Courier для слайдов с кодом</vt:lpstr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Александр Сергеевич Пушкин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pk</cp:lastModifiedBy>
  <cp:revision>22</cp:revision>
  <dcterms:created xsi:type="dcterms:W3CDTF">2013-01-09T09:40:21Z</dcterms:created>
  <dcterms:modified xsi:type="dcterms:W3CDTF">2019-04-08T17:36:17Z</dcterms:modified>
</cp:coreProperties>
</file>