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8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000000"/>
    <a:srgbClr val="00FF00"/>
    <a:srgbClr val="66FFFF"/>
    <a:srgbClr val="9900CC"/>
    <a:srgbClr val="9999FF"/>
    <a:srgbClr val="3366FF"/>
    <a:srgbClr val="996633"/>
    <a:srgbClr val="00990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808D-FE37-4778-BF4A-4D5C1482E826}" type="datetimeFigureOut">
              <a:rPr lang="ru-RU" smtClean="0"/>
              <a:pPr/>
              <a:t>22.06.2020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EC2C-F649-4592-B7B5-9E93AF04E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808D-FE37-4778-BF4A-4D5C1482E826}" type="datetimeFigureOut">
              <a:rPr lang="ru-RU" smtClean="0"/>
              <a:pPr/>
              <a:t>22.06.2020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EC2C-F649-4592-B7B5-9E93AF04E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808D-FE37-4778-BF4A-4D5C1482E826}" type="datetimeFigureOut">
              <a:rPr lang="ru-RU" smtClean="0"/>
              <a:pPr/>
              <a:t>22.06.2020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EC2C-F649-4592-B7B5-9E93AF04E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808D-FE37-4778-BF4A-4D5C1482E826}" type="datetimeFigureOut">
              <a:rPr lang="ru-RU" smtClean="0"/>
              <a:pPr/>
              <a:t>22.06.2020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EC2C-F649-4592-B7B5-9E93AF04E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808D-FE37-4778-BF4A-4D5C1482E826}" type="datetimeFigureOut">
              <a:rPr lang="ru-RU" smtClean="0"/>
              <a:pPr/>
              <a:t>22.06.2020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EC2C-F649-4592-B7B5-9E93AF04E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808D-FE37-4778-BF4A-4D5C1482E826}" type="datetimeFigureOut">
              <a:rPr lang="ru-RU" smtClean="0"/>
              <a:pPr/>
              <a:t>22.06.2020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EC2C-F649-4592-B7B5-9E93AF04E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808D-FE37-4778-BF4A-4D5C1482E826}" type="datetimeFigureOut">
              <a:rPr lang="ru-RU" smtClean="0"/>
              <a:pPr/>
              <a:t>22.06.2020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EC2C-F649-4592-B7B5-9E93AF04E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808D-FE37-4778-BF4A-4D5C1482E826}" type="datetimeFigureOut">
              <a:rPr lang="ru-RU" smtClean="0"/>
              <a:pPr/>
              <a:t>22.06.2020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EC2C-F649-4592-B7B5-9E93AF04E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808D-FE37-4778-BF4A-4D5C1482E826}" type="datetimeFigureOut">
              <a:rPr lang="ru-RU" smtClean="0"/>
              <a:pPr/>
              <a:t>22.06.2020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EC2C-F649-4592-B7B5-9E93AF04E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808D-FE37-4778-BF4A-4D5C1482E826}" type="datetimeFigureOut">
              <a:rPr lang="ru-RU" smtClean="0"/>
              <a:pPr/>
              <a:t>22.06.2020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EC2C-F649-4592-B7B5-9E93AF04E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808D-FE37-4778-BF4A-4D5C1482E826}" type="datetimeFigureOut">
              <a:rPr lang="ru-RU" smtClean="0"/>
              <a:pPr/>
              <a:t>22.06.2020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EC2C-F649-4592-B7B5-9E93AF04E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2808D-FE37-4778-BF4A-4D5C1482E826}" type="datetimeFigureOut">
              <a:rPr lang="ru-RU" smtClean="0"/>
              <a:pPr/>
              <a:t>22.06.2020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6EC2C-F649-4592-B7B5-9E93AF04E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0"/>
            <a:ext cx="6840760" cy="56515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8711" y="5623752"/>
            <a:ext cx="8272466" cy="1752600"/>
          </a:xfrm>
        </p:spPr>
        <p:txBody>
          <a:bodyPr>
            <a:normAutofit fontScale="90000"/>
          </a:bodyPr>
          <a:lstStyle/>
          <a:p>
            <a:r>
              <a:rPr lang="ru-RU" sz="8900" dirty="0" smtClean="0">
                <a:ln w="3200">
                  <a:solidFill>
                    <a:srgbClr val="C00000">
                      <a:alpha val="25000"/>
                    </a:srgbClr>
                  </a:solidFill>
                  <a:prstDash val="solid"/>
                  <a:round/>
                </a:ln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«Своя игра»</a:t>
            </a:r>
            <a:br>
              <a:rPr lang="ru-RU" sz="8900" dirty="0" smtClean="0">
                <a:ln w="3200">
                  <a:solidFill>
                    <a:srgbClr val="C00000">
                      <a:alpha val="25000"/>
                    </a:srgbClr>
                  </a:solidFill>
                  <a:prstDash val="solid"/>
                  <a:round/>
                </a:ln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ln w="3200">
                <a:solidFill>
                  <a:srgbClr val="C00000">
                    <a:alpha val="25000"/>
                  </a:srgbClr>
                </a:solidFill>
                <a:prstDash val="solid"/>
                <a:round/>
              </a:ln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14346" y="357166"/>
            <a:ext cx="9144000" cy="1752600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 </a:t>
            </a:r>
            <a:endParaRPr lang="ru-RU" sz="8000" b="1" dirty="0">
              <a:ln>
                <a:solidFill>
                  <a:srgbClr val="C00000"/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71600" y="476672"/>
            <a:ext cx="91440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Подберите синонимы к словам первого столбика из слов второго столбика. Соедините их.</a:t>
            </a:r>
            <a:endParaRPr kumimoji="0" lang="ru-RU" sz="36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214950"/>
            <a:ext cx="18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54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275856" y="4293096"/>
            <a:ext cx="5257808" cy="10477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Весёлый – радостный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Удовольствие – наслаждение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Неприятель – враг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 - родник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98096" y="1869286"/>
            <a:ext cx="8351389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Весёлый                                              Наслаждение</a:t>
            </a:r>
          </a:p>
          <a:p>
            <a:r>
              <a:rPr lang="ru-RU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Удовольствие                                         Радостный</a:t>
            </a:r>
          </a:p>
          <a:p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Неприятель                                            Родник</a:t>
            </a:r>
          </a:p>
          <a:p>
            <a:r>
              <a:rPr lang="ru-RU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Источник                                                 Враг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-202578" y="-143476"/>
            <a:ext cx="91440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ct val="0"/>
              </a:spcBef>
              <a:defRPr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Выбери правильный ответ.</a:t>
            </a:r>
            <a:endParaRPr kumimoji="0" lang="ru-RU" sz="36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214950"/>
            <a:ext cx="18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54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2987824" y="5284812"/>
            <a:ext cx="3888432" cy="8572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Часть тела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возврат 8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-718" y="118747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Лодыжка – это </a:t>
            </a:r>
            <a:r>
              <a:rPr lang="ru-RU" dirty="0" smtClean="0"/>
              <a:t>….</a:t>
            </a:r>
          </a:p>
          <a:p>
            <a:pPr marL="514350" indent="-514350">
              <a:buAutoNum type="arabicParenR"/>
            </a:pPr>
            <a:r>
              <a:rPr lang="ru-RU" dirty="0" smtClean="0"/>
              <a:t>Большая ложка</a:t>
            </a:r>
          </a:p>
          <a:p>
            <a:pPr marL="514350" indent="-514350">
              <a:buAutoNum type="arabicParenR"/>
            </a:pPr>
            <a:r>
              <a:rPr lang="ru-RU" dirty="0" smtClean="0"/>
              <a:t>Часть тела</a:t>
            </a:r>
          </a:p>
          <a:p>
            <a:pPr marL="514350" indent="-514350">
              <a:buAutoNum type="arabicParenR"/>
            </a:pPr>
            <a:r>
              <a:rPr lang="ru-RU" dirty="0" smtClean="0"/>
              <a:t>Деревянная лодка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214290"/>
            <a:ext cx="91440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ct val="0"/>
              </a:spcBef>
              <a:defRPr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Подставьте в пустую клеточку буквы, чтобы получились все возможные слова.</a:t>
            </a:r>
            <a:endParaRPr kumimoji="0" lang="ru-RU" sz="36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5429264"/>
            <a:ext cx="18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54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4"/>
          <p:cNvSpPr txBox="1">
            <a:spLocks/>
          </p:cNvSpPr>
          <p:nvPr/>
        </p:nvSpPr>
        <p:spPr>
          <a:xfrm>
            <a:off x="2915816" y="5572116"/>
            <a:ext cx="7572428" cy="25717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Мечта, мачта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1573044"/>
              </p:ext>
            </p:extLst>
          </p:nvPr>
        </p:nvGraphicFramePr>
        <p:xfrm>
          <a:off x="317550" y="1772815"/>
          <a:ext cx="4974530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2082"/>
                <a:gridCol w="1008112"/>
                <a:gridCol w="1296144"/>
                <a:gridCol w="1728192"/>
              </a:tblGrid>
              <a:tr h="24966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е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я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788305"/>
              </p:ext>
            </p:extLst>
          </p:nvPr>
        </p:nvGraphicFramePr>
        <p:xfrm>
          <a:off x="246558" y="2940920"/>
          <a:ext cx="6096000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м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ч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-285776"/>
            <a:ext cx="91440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ct val="0"/>
              </a:spcBef>
              <a:defRPr/>
            </a:pPr>
            <a:r>
              <a:rPr lang="ru-RU" sz="36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Угадай </a:t>
            </a:r>
            <a:r>
              <a:rPr lang="ru-RU" sz="36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птицу.</a:t>
            </a:r>
            <a:endParaRPr kumimoji="0" lang="ru-RU" sz="36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55" y="5293811"/>
            <a:ext cx="18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54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4"/>
          <p:cNvSpPr txBox="1">
            <a:spLocks/>
          </p:cNvSpPr>
          <p:nvPr/>
        </p:nvSpPr>
        <p:spPr>
          <a:xfrm>
            <a:off x="413491" y="1000108"/>
            <a:ext cx="8031266" cy="8572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Я живу в лесу. У меня большие крылья, а на голове – «ушки» из перьев.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4"/>
          <p:cNvSpPr txBox="1">
            <a:spLocks/>
          </p:cNvSpPr>
          <p:nvPr/>
        </p:nvSpPr>
        <p:spPr>
          <a:xfrm>
            <a:off x="2555776" y="5286388"/>
            <a:ext cx="5364088" cy="8572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Сова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4"/>
          <p:cNvSpPr txBox="1">
            <a:spLocks/>
          </p:cNvSpPr>
          <p:nvPr/>
        </p:nvSpPr>
        <p:spPr>
          <a:xfrm>
            <a:off x="3500430" y="-1071594"/>
            <a:ext cx="357190" cy="857256"/>
          </a:xfrm>
          <a:prstGeom prst="rect">
            <a:avLst/>
          </a:prstGeom>
          <a:solidFill>
            <a:schemeClr val="bg1"/>
          </a:solidFill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4"/>
          <p:cNvSpPr txBox="1">
            <a:spLocks/>
          </p:cNvSpPr>
          <p:nvPr/>
        </p:nvSpPr>
        <p:spPr>
          <a:xfrm>
            <a:off x="4071934" y="-1071594"/>
            <a:ext cx="357190" cy="785818"/>
          </a:xfrm>
          <a:prstGeom prst="rect">
            <a:avLst/>
          </a:prstGeom>
          <a:noFill/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Управляющая кнопка: возврат 17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565" y="4449649"/>
            <a:ext cx="2199059" cy="2276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55776" y="4693415"/>
            <a:ext cx="6264696" cy="107157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Кабан – поросёнок,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Зубр – телёнок,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Белка - бельчонок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5001" y="1628800"/>
            <a:ext cx="8929718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ct val="0"/>
              </a:spcBef>
              <a:defRPr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У кого какие дети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Соедини.</a:t>
            </a:r>
          </a:p>
          <a:p>
            <a:pPr lvl="0">
              <a:spcBef>
                <a:spcPct val="0"/>
              </a:spcBef>
              <a:defRPr/>
            </a:pPr>
            <a:r>
              <a:rPr kumimoji="0" lang="ru-RU" sz="36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Кабан                 Ягнёнок</a:t>
            </a:r>
          </a:p>
          <a:p>
            <a:pPr lvl="0">
              <a:spcBef>
                <a:spcPct val="0"/>
              </a:spcBef>
              <a:defRPr/>
            </a:pPr>
            <a:r>
              <a:rPr lang="ru-RU" sz="36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Зубр                    Поросёнок</a:t>
            </a:r>
          </a:p>
          <a:p>
            <a:pPr lvl="0">
              <a:spcBef>
                <a:spcPct val="0"/>
              </a:spcBef>
              <a:defRPr/>
            </a:pPr>
            <a:r>
              <a:rPr kumimoji="0" lang="ru-RU" sz="36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Белка                   Телёнок</a:t>
            </a:r>
          </a:p>
          <a:p>
            <a:pPr lvl="0">
              <a:spcBef>
                <a:spcPct val="0"/>
              </a:spcBef>
              <a:defRPr/>
            </a:pPr>
            <a:r>
              <a:rPr kumimoji="0" lang="ru-RU" sz="36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                  Бельчонок</a:t>
            </a:r>
            <a:endParaRPr kumimoji="0" lang="ru-RU" sz="36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229200"/>
            <a:ext cx="18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54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-468560" y="642918"/>
            <a:ext cx="10144196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ct val="0"/>
              </a:spcBef>
              <a:defRPr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Угадай птицу.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умею летать, ходить и плавать. 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меня короткий хвост и плоский клюв.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5229200"/>
            <a:ext cx="18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54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4"/>
          <p:cNvSpPr>
            <a:spLocks noGrp="1"/>
          </p:cNvSpPr>
          <p:nvPr>
            <p:ph idx="1"/>
          </p:nvPr>
        </p:nvSpPr>
        <p:spPr>
          <a:xfrm>
            <a:off x="2915816" y="4941168"/>
            <a:ext cx="4071966" cy="10001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Утка</a:t>
            </a:r>
          </a:p>
          <a:p>
            <a:pPr>
              <a:buNone/>
            </a:pPr>
            <a:endParaRPr lang="ru-RU" sz="5400" dirty="0"/>
          </a:p>
        </p:txBody>
      </p:sp>
      <p:sp>
        <p:nvSpPr>
          <p:cNvPr id="9" name="Управляющая кнопка: возврат 8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4005064"/>
            <a:ext cx="3409559" cy="2690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1556792"/>
            <a:ext cx="9144000" cy="1772173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ct val="0"/>
              </a:spcBef>
              <a:defRPr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Оставь тех рыб, которые водятся в наших реках. Остальных зачеркни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>
              <a:spcBef>
                <a:spcPct val="0"/>
              </a:spcBef>
              <a:defRPr/>
            </a:pP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Щука,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угорь, окунь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акула, лещ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рыба-ёж, карась, удильщик.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214950"/>
            <a:ext cx="18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54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2843808" y="4869160"/>
            <a:ext cx="5786478" cy="1071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Щука, окунь, лещ, карась.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возврат 9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-324544" y="3435722"/>
            <a:ext cx="9786942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ct val="0"/>
              </a:spcBef>
              <a:defRPr/>
            </a:pPr>
            <a:r>
              <a:rPr kumimoji="0" lang="ru-RU" sz="36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Расставь по порядку как происходят изменения. 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Набухание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почек, 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созревание плодов,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появление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листьев, 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цветение.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явления в какой природе?</a:t>
            </a:r>
          </a:p>
          <a:p>
            <a:pPr lvl="0" algn="ctr">
              <a:spcBef>
                <a:spcPct val="0"/>
              </a:spcBef>
              <a:defRPr/>
            </a:pP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214950"/>
            <a:ext cx="18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54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2668544" y="4143380"/>
            <a:ext cx="6264696" cy="1071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Набухание почек, появление листьев, цветение, созревание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плодов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живая природа.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возврат 9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43808" y="5445224"/>
            <a:ext cx="6048672" cy="8572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«Сказка о рыбаке и рыбке»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 С. Пушкин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500042"/>
            <a:ext cx="91440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endParaRPr kumimoji="0" lang="ru-RU" sz="36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8362" y="5610541"/>
            <a:ext cx="18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54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-392941" y="1239297"/>
            <a:ext cx="9929882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В какой сказке встречаются эти слова? Запишите название сказки и автора.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Печатный пряник, чупрун, 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слуги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кичка, невод.</a:t>
            </a:r>
          </a:p>
        </p:txBody>
      </p:sp>
      <p:sp>
        <p:nvSpPr>
          <p:cNvPr id="10" name="Управляющая кнопка: возврат 9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2509389"/>
            <a:ext cx="4572000" cy="2676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-180528" y="2780928"/>
            <a:ext cx="91440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Назовите 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всех персонажей сказок 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А.С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Пушкина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>
              <a:spcBef>
                <a:spcPct val="0"/>
              </a:spcBef>
              <a:defRPr/>
            </a:pP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Тот, кого проучил </a:t>
            </a:r>
            <a:r>
              <a:rPr lang="ru-RU" sz="3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Балда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где висит златая цепь. 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грызёт необычные орешки? 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кого есть волшебное зеркальце?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1455" y="5430252"/>
            <a:ext cx="171448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40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4"/>
          <p:cNvSpPr>
            <a:spLocks noGrp="1"/>
          </p:cNvSpPr>
          <p:nvPr>
            <p:ph idx="1"/>
          </p:nvPr>
        </p:nvSpPr>
        <p:spPr>
          <a:xfrm>
            <a:off x="2354996" y="5569881"/>
            <a:ext cx="6177444" cy="4286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Поп,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дуб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белка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Царица.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Управляющая кнопка: возврат 18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Шестиугольник 3"/>
          <p:cNvSpPr/>
          <p:nvPr/>
        </p:nvSpPr>
        <p:spPr>
          <a:xfrm>
            <a:off x="514084" y="1142984"/>
            <a:ext cx="2772032" cy="900000"/>
          </a:xfrm>
          <a:prstGeom prst="hexagon">
            <a:avLst/>
          </a:prstGeom>
          <a:solidFill>
            <a:srgbClr val="FFFF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Математика и</a:t>
            </a:r>
          </a:p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логика</a:t>
            </a:r>
            <a:endParaRPr lang="ru-RU" sz="20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3286116" y="1142984"/>
            <a:ext cx="1060704" cy="914400"/>
          </a:xfrm>
          <a:prstGeom prst="hexagon">
            <a:avLst/>
          </a:prstGeom>
          <a:solidFill>
            <a:srgbClr val="FFFF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rgbClr val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5</a:t>
            </a:r>
            <a:endParaRPr lang="ru-RU" sz="3600" dirty="0">
              <a:ln>
                <a:solidFill>
                  <a:srgbClr val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Шестиугольник 7"/>
          <p:cNvSpPr/>
          <p:nvPr/>
        </p:nvSpPr>
        <p:spPr>
          <a:xfrm>
            <a:off x="4366116" y="1142984"/>
            <a:ext cx="1060704" cy="914400"/>
          </a:xfrm>
          <a:prstGeom prst="hexagon">
            <a:avLst/>
          </a:prstGeom>
          <a:solidFill>
            <a:srgbClr val="FFFF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rgbClr val="000000"/>
                  </a:solidFill>
                </a:ln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10</a:t>
            </a:r>
            <a:endParaRPr lang="ru-RU" sz="3600" dirty="0">
              <a:ln>
                <a:solidFill>
                  <a:srgbClr val="000000"/>
                </a:solidFill>
              </a:ln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Шестиугольник 8"/>
          <p:cNvSpPr/>
          <p:nvPr/>
        </p:nvSpPr>
        <p:spPr>
          <a:xfrm>
            <a:off x="5446116" y="1142984"/>
            <a:ext cx="1060704" cy="914400"/>
          </a:xfrm>
          <a:prstGeom prst="hexagon">
            <a:avLst/>
          </a:prstGeom>
          <a:solidFill>
            <a:srgbClr val="FFFF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15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Шестиугольник 9"/>
          <p:cNvSpPr/>
          <p:nvPr/>
        </p:nvSpPr>
        <p:spPr>
          <a:xfrm>
            <a:off x="6526116" y="1142984"/>
            <a:ext cx="1060704" cy="914400"/>
          </a:xfrm>
          <a:prstGeom prst="hexagon">
            <a:avLst/>
          </a:prstGeom>
          <a:solidFill>
            <a:srgbClr val="FFFF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20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Шестиугольник 10"/>
          <p:cNvSpPr/>
          <p:nvPr/>
        </p:nvSpPr>
        <p:spPr>
          <a:xfrm>
            <a:off x="7606116" y="1142984"/>
            <a:ext cx="1060704" cy="914400"/>
          </a:xfrm>
          <a:prstGeom prst="hexagon">
            <a:avLst/>
          </a:prstGeom>
          <a:solidFill>
            <a:srgbClr val="FFFF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25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Шестиугольник 11"/>
          <p:cNvSpPr/>
          <p:nvPr/>
        </p:nvSpPr>
        <p:spPr>
          <a:xfrm>
            <a:off x="514084" y="2042984"/>
            <a:ext cx="2772032" cy="900000"/>
          </a:xfrm>
          <a:prstGeom prst="hexagon">
            <a:avLst/>
          </a:prstGeom>
          <a:solidFill>
            <a:srgbClr val="FFC0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20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Шестиугольник 12"/>
          <p:cNvSpPr/>
          <p:nvPr/>
        </p:nvSpPr>
        <p:spPr>
          <a:xfrm>
            <a:off x="3286116" y="2042984"/>
            <a:ext cx="1060704" cy="914400"/>
          </a:xfrm>
          <a:prstGeom prst="hexagon">
            <a:avLst/>
          </a:prstGeom>
          <a:solidFill>
            <a:srgbClr val="FFC0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5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Шестиугольник 13"/>
          <p:cNvSpPr/>
          <p:nvPr/>
        </p:nvSpPr>
        <p:spPr>
          <a:xfrm>
            <a:off x="4366116" y="2042984"/>
            <a:ext cx="1060704" cy="914400"/>
          </a:xfrm>
          <a:prstGeom prst="hexagon">
            <a:avLst/>
          </a:prstGeom>
          <a:solidFill>
            <a:srgbClr val="FFC0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10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Шестиугольник 14"/>
          <p:cNvSpPr/>
          <p:nvPr/>
        </p:nvSpPr>
        <p:spPr>
          <a:xfrm>
            <a:off x="5446116" y="2042984"/>
            <a:ext cx="1060704" cy="914400"/>
          </a:xfrm>
          <a:prstGeom prst="hexagon">
            <a:avLst/>
          </a:prstGeom>
          <a:solidFill>
            <a:srgbClr val="FFC0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15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Шестиугольник 15"/>
          <p:cNvSpPr/>
          <p:nvPr/>
        </p:nvSpPr>
        <p:spPr>
          <a:xfrm>
            <a:off x="6526116" y="2042984"/>
            <a:ext cx="1060704" cy="914400"/>
          </a:xfrm>
          <a:prstGeom prst="hexagon">
            <a:avLst/>
          </a:prstGeom>
          <a:solidFill>
            <a:srgbClr val="FFC0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20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Шестиугольник 16"/>
          <p:cNvSpPr/>
          <p:nvPr/>
        </p:nvSpPr>
        <p:spPr>
          <a:xfrm>
            <a:off x="7606116" y="2042984"/>
            <a:ext cx="1060704" cy="914400"/>
          </a:xfrm>
          <a:prstGeom prst="hexagon">
            <a:avLst/>
          </a:prstGeom>
          <a:solidFill>
            <a:srgbClr val="FFC0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  <a:hlinkClick r:id="rId11" action="ppaction://hlinksldjump"/>
              </a:rPr>
              <a:t>25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Шестиугольник 24"/>
          <p:cNvSpPr/>
          <p:nvPr/>
        </p:nvSpPr>
        <p:spPr>
          <a:xfrm>
            <a:off x="514084" y="2942984"/>
            <a:ext cx="2772032" cy="900000"/>
          </a:xfrm>
          <a:prstGeom prst="hexagon">
            <a:avLst/>
          </a:prstGeom>
          <a:solidFill>
            <a:srgbClr val="00FF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</p:txBody>
      </p:sp>
      <p:sp>
        <p:nvSpPr>
          <p:cNvPr id="26" name="Шестиугольник 25"/>
          <p:cNvSpPr/>
          <p:nvPr/>
        </p:nvSpPr>
        <p:spPr>
          <a:xfrm>
            <a:off x="3286116" y="2942984"/>
            <a:ext cx="1060704" cy="914400"/>
          </a:xfrm>
          <a:prstGeom prst="hexagon">
            <a:avLst/>
          </a:prstGeom>
          <a:solidFill>
            <a:srgbClr val="00FF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  <a:hlinkClick r:id="rId12" action="ppaction://hlinksldjump"/>
              </a:rPr>
              <a:t>5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Шестиугольник 26"/>
          <p:cNvSpPr/>
          <p:nvPr/>
        </p:nvSpPr>
        <p:spPr>
          <a:xfrm>
            <a:off x="4366116" y="2942984"/>
            <a:ext cx="1060704" cy="914400"/>
          </a:xfrm>
          <a:prstGeom prst="hexagon">
            <a:avLst/>
          </a:prstGeom>
          <a:solidFill>
            <a:srgbClr val="00FF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  <a:hlinkClick r:id="rId13" action="ppaction://hlinksldjump"/>
              </a:rPr>
              <a:t>10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Шестиугольник 27"/>
          <p:cNvSpPr/>
          <p:nvPr/>
        </p:nvSpPr>
        <p:spPr>
          <a:xfrm>
            <a:off x="5446116" y="2942984"/>
            <a:ext cx="1060704" cy="914400"/>
          </a:xfrm>
          <a:prstGeom prst="hexagon">
            <a:avLst/>
          </a:prstGeom>
          <a:solidFill>
            <a:srgbClr val="00FF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15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Шестиугольник 28"/>
          <p:cNvSpPr/>
          <p:nvPr/>
        </p:nvSpPr>
        <p:spPr>
          <a:xfrm>
            <a:off x="6526116" y="2942984"/>
            <a:ext cx="1060704" cy="914400"/>
          </a:xfrm>
          <a:prstGeom prst="hexagon">
            <a:avLst/>
          </a:prstGeom>
          <a:solidFill>
            <a:srgbClr val="00FF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20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Шестиугольник 29"/>
          <p:cNvSpPr/>
          <p:nvPr/>
        </p:nvSpPr>
        <p:spPr>
          <a:xfrm>
            <a:off x="7606116" y="2942984"/>
            <a:ext cx="1060704" cy="914400"/>
          </a:xfrm>
          <a:prstGeom prst="hexagon">
            <a:avLst/>
          </a:prstGeom>
          <a:solidFill>
            <a:srgbClr val="00FF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  <a:hlinkClick r:id="rId16" action="ppaction://hlinksldjump"/>
              </a:rPr>
              <a:t>25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Шестиугольник 31"/>
          <p:cNvSpPr/>
          <p:nvPr/>
        </p:nvSpPr>
        <p:spPr>
          <a:xfrm>
            <a:off x="514084" y="3842984"/>
            <a:ext cx="2772032" cy="900000"/>
          </a:xfrm>
          <a:prstGeom prst="hexagon">
            <a:avLst/>
          </a:prstGeom>
          <a:solidFill>
            <a:srgbClr val="9999FF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Шестиугольник 32"/>
          <p:cNvSpPr/>
          <p:nvPr/>
        </p:nvSpPr>
        <p:spPr>
          <a:xfrm>
            <a:off x="3286116" y="3842984"/>
            <a:ext cx="1060704" cy="914400"/>
          </a:xfrm>
          <a:prstGeom prst="hexagon">
            <a:avLst/>
          </a:prstGeom>
          <a:solidFill>
            <a:srgbClr val="9999FF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  <a:hlinkClick r:id="rId17" action="ppaction://hlinksldjump"/>
              </a:rPr>
              <a:t>5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Шестиугольник 33"/>
          <p:cNvSpPr/>
          <p:nvPr/>
        </p:nvSpPr>
        <p:spPr>
          <a:xfrm>
            <a:off x="4366116" y="3842984"/>
            <a:ext cx="1060704" cy="914400"/>
          </a:xfrm>
          <a:prstGeom prst="hexagon">
            <a:avLst/>
          </a:prstGeom>
          <a:solidFill>
            <a:srgbClr val="9999FF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  <a:hlinkClick r:id="rId18" action="ppaction://hlinksldjump"/>
              </a:rPr>
              <a:t>10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Шестиугольник 34"/>
          <p:cNvSpPr/>
          <p:nvPr/>
        </p:nvSpPr>
        <p:spPr>
          <a:xfrm>
            <a:off x="5446116" y="3842984"/>
            <a:ext cx="1060704" cy="914400"/>
          </a:xfrm>
          <a:prstGeom prst="hexagon">
            <a:avLst/>
          </a:prstGeom>
          <a:solidFill>
            <a:srgbClr val="9999FF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  <a:hlinkClick r:id="rId19" action="ppaction://hlinksldjump"/>
              </a:rPr>
              <a:t>15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Шестиугольник 35"/>
          <p:cNvSpPr/>
          <p:nvPr/>
        </p:nvSpPr>
        <p:spPr>
          <a:xfrm>
            <a:off x="6526116" y="3842984"/>
            <a:ext cx="1060704" cy="914400"/>
          </a:xfrm>
          <a:prstGeom prst="hexagon">
            <a:avLst/>
          </a:prstGeom>
          <a:solidFill>
            <a:srgbClr val="9999FF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rgbClr val="000000"/>
                  </a:solidFill>
                </a:ln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20" action="ppaction://hlinksldjump"/>
              </a:rPr>
              <a:t>20</a:t>
            </a:r>
            <a:endParaRPr lang="ru-RU" sz="3600" dirty="0">
              <a:ln>
                <a:solidFill>
                  <a:srgbClr val="000000"/>
                </a:solidFill>
              </a:ln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Шестиугольник 36"/>
          <p:cNvSpPr/>
          <p:nvPr/>
        </p:nvSpPr>
        <p:spPr>
          <a:xfrm>
            <a:off x="7606116" y="3842984"/>
            <a:ext cx="1060704" cy="914400"/>
          </a:xfrm>
          <a:prstGeom prst="hexagon">
            <a:avLst/>
          </a:prstGeom>
          <a:solidFill>
            <a:srgbClr val="9999FF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  <a:hlinkClick r:id="rId21" action="ppaction://hlinksldjump"/>
              </a:rPr>
              <a:t>25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7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9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5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1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3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9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1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059832" y="5531667"/>
            <a:ext cx="4968552" cy="64294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Туча, грибочки, стаи.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-262035" y="3861048"/>
            <a:ext cx="9929882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Допишите 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пропущенные слова 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отрывок из стихотворения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>
              <a:spcBef>
                <a:spcPct val="0"/>
              </a:spcBef>
              <a:defRPr/>
            </a:pP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	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небо кроет,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Солнце не блестит.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	Ох и хитрые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…!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Где же спрятались они?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	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 улетают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Прочь, за синее море.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5214950"/>
            <a:ext cx="18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54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возврат 8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-214346" y="2409794"/>
            <a:ext cx="9572692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Определите жанр устного народного творчества: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Раз, два, три, четыре, пять,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Будем в прятки мы играть,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Звёзды, месяц и цветы,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Поводи поди-ка ты!  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3600" b="1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5373216"/>
            <a:ext cx="18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54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2571736" y="5373216"/>
            <a:ext cx="4000528" cy="72008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6000" dirty="0" smtClean="0"/>
              <a:t>  </a:t>
            </a:r>
            <a:endParaRPr lang="ru-RU" sz="9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возврат 9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18402" y="5373216"/>
            <a:ext cx="30054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Считалка 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-180528" y="3068960"/>
            <a:ext cx="91440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Дополните вторую часть имени героев русских народных сказок: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Баба -…. 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Царевна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… 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Скатерть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Курочка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Гуси -…</a:t>
            </a:r>
            <a:endParaRPr kumimoji="0" lang="ru-RU" sz="3600" b="1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5395" y="5517232"/>
            <a:ext cx="18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54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4"/>
          <p:cNvSpPr txBox="1">
            <a:spLocks/>
          </p:cNvSpPr>
          <p:nvPr/>
        </p:nvSpPr>
        <p:spPr>
          <a:xfrm>
            <a:off x="2555776" y="5157192"/>
            <a:ext cx="5429256" cy="1071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Яга, Лягушка, Ряба, Самобранка,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Лебеди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214290"/>
            <a:ext cx="91440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Сколько прямоугольников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розовой фигуре?</a:t>
            </a:r>
            <a:endParaRPr kumimoji="0" lang="ru-RU" sz="40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5214950"/>
            <a:ext cx="18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54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4"/>
          <p:cNvSpPr txBox="1">
            <a:spLocks noGrp="1"/>
          </p:cNvSpPr>
          <p:nvPr>
            <p:ph idx="1"/>
          </p:nvPr>
        </p:nvSpPr>
        <p:spPr>
          <a:xfrm>
            <a:off x="428596" y="2928934"/>
            <a:ext cx="2786050" cy="928694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возврат 9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970548"/>
              </p:ext>
            </p:extLst>
          </p:nvPr>
        </p:nvGraphicFramePr>
        <p:xfrm>
          <a:off x="3563888" y="1647779"/>
          <a:ext cx="4464495" cy="48021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8165"/>
                <a:gridCol w="1488165"/>
                <a:gridCol w="1488165"/>
              </a:tblGrid>
              <a:tr h="1300593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>
                        <a:ln>
                          <a:solidFill>
                            <a:srgbClr val="000000"/>
                          </a:solidFill>
                        </a:ln>
                      </a:endParaRPr>
                    </a:p>
                  </a:txBody>
                  <a:tcP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66FF"/>
                    </a:solidFill>
                  </a:tcPr>
                </a:tc>
              </a:tr>
              <a:tr h="2201003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66FF"/>
                    </a:solidFill>
                  </a:tcPr>
                </a:tc>
              </a:tr>
              <a:tr h="1300593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66FF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76056" y="2928934"/>
            <a:ext cx="1440160" cy="22860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877528"/>
              </p:ext>
            </p:extLst>
          </p:nvPr>
        </p:nvGraphicFramePr>
        <p:xfrm>
          <a:off x="3563888" y="3852228"/>
          <a:ext cx="4464496" cy="5848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64496"/>
              </a:tblGrid>
              <a:tr h="584884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F66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419426" y="2254924"/>
            <a:ext cx="8715404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саду посадили 7 яблонь, а между каждой яблоней посадили по 1 кусту шиповника. Сколько кустов шиповника посадили?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>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>  </a:t>
            </a:r>
            <a:endParaRPr kumimoji="0" lang="ru-RU" sz="36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4797152"/>
            <a:ext cx="18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54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4"/>
          <p:cNvSpPr txBox="1">
            <a:spLocks/>
          </p:cNvSpPr>
          <p:nvPr/>
        </p:nvSpPr>
        <p:spPr>
          <a:xfrm>
            <a:off x="3995936" y="4797152"/>
            <a:ext cx="2129148" cy="92869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6 кустов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Управляющая кнопка: возврат 9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5214950"/>
            <a:ext cx="18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54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2420888"/>
            <a:ext cx="91440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На тетрадку с примерами заползли жучки. Они сели на одно и тоже число. Догадайся на какое число сели жучки и реши примеры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>
              <a:spcBef>
                <a:spcPct val="0"/>
              </a:spcBef>
              <a:defRPr/>
            </a:pPr>
            <a:endParaRPr kumimoji="0" lang="ru-RU" sz="3600" b="0" i="0" u="none" strike="noStrike" kern="1200" cap="none" spc="-100" normalizeH="0" baseline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>
              <a:spcBef>
                <a:spcPct val="0"/>
              </a:spcBef>
              <a:defRPr/>
            </a:pPr>
            <a:r>
              <a:rPr kumimoji="0" lang="ru-RU" sz="36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   +               + 2  = 20</a:t>
            </a:r>
            <a:endParaRPr kumimoji="0" lang="ru-RU" sz="36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Управляющая кнопка: возврат 8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55" y="3000336"/>
            <a:ext cx="1181003" cy="8109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0229" y="3000336"/>
            <a:ext cx="1176630" cy="81083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419872" y="5187790"/>
            <a:ext cx="34451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 +9 + 2=20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1142984"/>
            <a:ext cx="91440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ct val="0"/>
              </a:spcBef>
              <a:defRPr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Конфеты упакованы в квадратную коробку по три конфеты в ряд. Оля съела конфеты вдоль всех сторон коробки. Сколько конфет она съела?</a:t>
            </a:r>
            <a:endParaRPr kumimoji="0" lang="ru-RU" sz="36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517232"/>
            <a:ext cx="18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54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возврат 12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5373216"/>
            <a:ext cx="27818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 конфет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-108520" y="1359287"/>
            <a:ext cx="91440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Вася решил на 2 задачи больше, чем Петя, а Петя на 3 задачи меньше, чем Саша. Сколько задач решил Саша, если Вася решил 7 задач?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733256"/>
            <a:ext cx="18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54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4"/>
          <p:cNvSpPr txBox="1">
            <a:spLocks/>
          </p:cNvSpPr>
          <p:nvPr/>
        </p:nvSpPr>
        <p:spPr>
          <a:xfrm>
            <a:off x="2000264" y="5799330"/>
            <a:ext cx="5143472" cy="8572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8 задач</a:t>
            </a:r>
          </a:p>
        </p:txBody>
      </p:sp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-1705" y="-7460"/>
            <a:ext cx="91440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ct val="0"/>
              </a:spcBef>
              <a:defRPr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Какое животное спряталось в этом предложении?</a:t>
            </a:r>
            <a:endParaRPr kumimoji="0" lang="ru-RU" sz="36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214950"/>
            <a:ext cx="18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54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4067944" y="5281024"/>
            <a:ext cx="2357454" cy="8572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гусь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возврат 8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380717"/>
            <a:ext cx="7560840" cy="14057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/>
              <a:t>Я напрягусь и закончу всё в срок.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285728"/>
            <a:ext cx="91440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ct val="0"/>
              </a:spcBef>
              <a:defRPr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Какое животное спряталось в этом предложении?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1455" y="5413107"/>
            <a:ext cx="18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996633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5400" b="1" cap="none" spc="0" dirty="0">
              <a:ln w="31550" cmpd="sng">
                <a:solidFill>
                  <a:srgbClr val="996633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4"/>
          <p:cNvSpPr txBox="1">
            <a:spLocks/>
          </p:cNvSpPr>
          <p:nvPr/>
        </p:nvSpPr>
        <p:spPr>
          <a:xfrm>
            <a:off x="3393273" y="5479181"/>
            <a:ext cx="2357454" cy="8572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пони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0" y="0"/>
            <a:ext cx="642910" cy="64291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2020444"/>
            <a:ext cx="8928992" cy="14716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Пока я доел суп,  они от меня спрятались.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1175</TotalTime>
  <Words>330</Words>
  <Application>Microsoft Office PowerPoint</Application>
  <PresentationFormat>Экран (4:3)</PresentationFormat>
  <Paragraphs>167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Wingdings 2</vt:lpstr>
      <vt:lpstr>Тема Office</vt:lpstr>
      <vt:lpstr>«Своя игра»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«Своя игра»</dc:title>
  <dc:creator>XXX</dc:creator>
  <cp:lastModifiedBy>User</cp:lastModifiedBy>
  <cp:revision>169</cp:revision>
  <dcterms:created xsi:type="dcterms:W3CDTF">2016-01-12T14:59:42Z</dcterms:created>
  <dcterms:modified xsi:type="dcterms:W3CDTF">2020-06-22T09:42:28Z</dcterms:modified>
</cp:coreProperties>
</file>